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4" r:id="rId10"/>
    <p:sldId id="286" r:id="rId11"/>
    <p:sldId id="285" r:id="rId12"/>
    <p:sldId id="287" r:id="rId13"/>
    <p:sldId id="288" r:id="rId14"/>
    <p:sldId id="274" r:id="rId15"/>
    <p:sldId id="292" r:id="rId16"/>
    <p:sldId id="275" r:id="rId17"/>
    <p:sldId id="276" r:id="rId18"/>
    <p:sldId id="277" r:id="rId19"/>
    <p:sldId id="278" r:id="rId20"/>
    <p:sldId id="281" r:id="rId21"/>
    <p:sldId id="282" r:id="rId22"/>
    <p:sldId id="279" r:id="rId23"/>
    <p:sldId id="280" r:id="rId24"/>
    <p:sldId id="291" r:id="rId25"/>
    <p:sldId id="289" r:id="rId26"/>
    <p:sldId id="290" r:id="rId27"/>
  </p:sldIdLst>
  <p:sldSz cx="9144000" cy="6858000" type="letter"/>
  <p:notesSz cx="6942138" cy="912018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E624"/>
    <a:srgbClr val="2E0FE5"/>
    <a:srgbClr val="F32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9"/>
    <p:restoredTop sz="90924"/>
  </p:normalViewPr>
  <p:slideViewPr>
    <p:cSldViewPr>
      <p:cViewPr varScale="1">
        <p:scale>
          <a:sx n="81" d="100"/>
          <a:sy n="81" d="100"/>
        </p:scale>
        <p:origin x="192" y="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EF0D3107-47D4-C947-A5C4-0CF06BAFF0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06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89275" y="8680450"/>
            <a:ext cx="76358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algn="l" defTabSz="8683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34975" algn="l" defTabSz="8683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68363" algn="l" defTabSz="8683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03338" algn="l" defTabSz="8683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36725" algn="l" defTabSz="8683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Arial" charset="0"/>
              </a:rPr>
              <a:t>Page </a:t>
            </a:r>
            <a:fld id="{865EA4AC-3B7F-AB40-8C34-3A5933006222}" type="slidenum">
              <a:rPr lang="en-US" altLang="en-US" sz="1200" b="0">
                <a:latin typeface="Arial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00150" y="690563"/>
            <a:ext cx="4541838" cy="3406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32288"/>
            <a:ext cx="5091112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32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8802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9B28878-5258-164D-9650-2EF02A978CC5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9159" name="Picture 7" descr="C:\My Documents\buzzfly_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10"/>
          <a:stretch>
            <a:fillRect/>
          </a:stretch>
        </p:blipFill>
        <p:spPr bwMode="auto">
          <a:xfrm>
            <a:off x="666750" y="2209800"/>
            <a:ext cx="759777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0" name="Picture 8" descr="C:\My Documents\buzzfly_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50"/>
          <a:stretch>
            <a:fillRect/>
          </a:stretch>
        </p:blipFill>
        <p:spPr bwMode="auto">
          <a:xfrm>
            <a:off x="8256588" y="2211388"/>
            <a:ext cx="5826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0A92E-1CED-684E-999E-5AC5705769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6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A0182-BE4C-2D47-A0C6-14EA8A2876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4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E38C3D-BD3E-9B44-9F6F-9A6C00407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7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C11E5-FAE4-E64A-A692-E2F76DEC83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37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7F17B-AB44-314D-A6B6-67F2BD937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1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F36F7-04AC-DE45-B65B-34E4AD2B1B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17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62955-2C81-B24E-A416-04F70F696D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61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11189-5A7C-1141-A5CB-0CD5346555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9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18C37-3F47-0B48-B011-2B387F2708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0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426B6-4C12-E64B-BADB-01D99EA79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7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FD83A-310B-664F-ADEB-1FAC20BFC2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55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solidFill>
                  <a:schemeClr val="bg2"/>
                </a:solidFill>
                <a:latin typeface="+mj-lt"/>
              </a:defRPr>
            </a:lvl1pPr>
          </a:lstStyle>
          <a:p>
            <a:fld id="{950CDDE3-CF16-D543-ACF2-0F0F5AB2437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8135" name="Picture 7" descr="C:\My Documents\buzzfly_small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10"/>
          <a:stretch>
            <a:fillRect/>
          </a:stretch>
        </p:blipFill>
        <p:spPr bwMode="auto">
          <a:xfrm>
            <a:off x="666750" y="1295400"/>
            <a:ext cx="759777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6" name="Picture 8" descr="C:\My Documents\buzzfly_small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50"/>
          <a:stretch>
            <a:fillRect/>
          </a:stretch>
        </p:blipFill>
        <p:spPr bwMode="auto">
          <a:xfrm>
            <a:off x="8256588" y="1296988"/>
            <a:ext cx="5826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mic Sans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mic Sans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mic Sans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mic Sans MS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mic Sans MS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mic Sans MS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mic Sans MS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Color &amp; Graphics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complete display system is:</a:t>
            </a:r>
          </a:p>
          <a:p>
            <a:pPr lvl="1"/>
            <a:r>
              <a:rPr lang="en-US" altLang="en-US"/>
              <a:t>Model </a:t>
            </a:r>
          </a:p>
          <a:p>
            <a:pPr lvl="1"/>
            <a:r>
              <a:rPr lang="en-US" altLang="en-US"/>
              <a:t>Frame Buffer </a:t>
            </a:r>
          </a:p>
          <a:p>
            <a:pPr lvl="1"/>
            <a:r>
              <a:rPr lang="en-US" altLang="en-US"/>
              <a:t>Screen </a:t>
            </a:r>
          </a:p>
          <a:p>
            <a:pPr lvl="1"/>
            <a:r>
              <a:rPr lang="en-US" altLang="en-US"/>
              <a:t>Eye    	</a:t>
            </a:r>
          </a:p>
          <a:p>
            <a:pPr lvl="1"/>
            <a:r>
              <a:rPr lang="en-US" altLang="en-US"/>
              <a:t>Brain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Psychophysics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458200" cy="4171950"/>
          </a:xfrm>
        </p:spPr>
        <p:txBody>
          <a:bodyPr/>
          <a:lstStyle/>
          <a:p>
            <a:r>
              <a:rPr lang="en-US" altLang="en-US"/>
              <a:t>Dominant Wavelength </a:t>
            </a:r>
            <a:r>
              <a:rPr lang="en-US" altLang="en-US">
                <a:sym typeface="Symbol" charset="2"/>
              </a:rPr>
              <a:t></a:t>
            </a:r>
            <a:r>
              <a:rPr lang="en-US" altLang="en-US"/>
              <a:t> hue</a:t>
            </a:r>
          </a:p>
          <a:p>
            <a:r>
              <a:rPr lang="en-US" altLang="en-US"/>
              <a:t>Excitation Purity </a:t>
            </a:r>
            <a:r>
              <a:rPr lang="en-US" altLang="en-US">
                <a:sym typeface="Symbol" charset="2"/>
              </a:rPr>
              <a:t> saturation</a:t>
            </a:r>
            <a:endParaRPr lang="en-US" altLang="en-US"/>
          </a:p>
          <a:p>
            <a:r>
              <a:rPr lang="en-US" altLang="en-US"/>
              <a:t>Luminance </a:t>
            </a:r>
            <a:r>
              <a:rPr lang="en-US" altLang="en-US">
                <a:sym typeface="Symbol" charset="2"/>
              </a:rPr>
              <a:t> intensity </a:t>
            </a:r>
            <a:endParaRPr lang="en-US" altLang="en-US"/>
          </a:p>
          <a:p>
            <a:pPr lvl="1"/>
            <a:r>
              <a:rPr lang="en-US" altLang="en-US"/>
              <a:t>Lightness: luminance from a reflecting object</a:t>
            </a:r>
          </a:p>
          <a:p>
            <a:pPr lvl="1"/>
            <a:r>
              <a:rPr lang="en-US" altLang="en-US"/>
              <a:t>Brightness: luminance from a light source</a:t>
            </a:r>
          </a:p>
          <a:p>
            <a:pPr lvl="1"/>
            <a:endParaRPr lang="en-US" altLang="en-US"/>
          </a:p>
          <a:p>
            <a:r>
              <a:rPr lang="en-US" altLang="en-US"/>
              <a:t>To mix colors</a:t>
            </a:r>
          </a:p>
          <a:p>
            <a:pPr lvl="1"/>
            <a:r>
              <a:rPr lang="en-US" altLang="en-US"/>
              <a:t>mix power distributions!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 Mixing: Additive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Luminous objects emit s.e.d.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Linearly add s.e.d.’s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Primaries: red green blue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Complements: </a:t>
            </a:r>
            <a:br>
              <a:rPr lang="en-US" altLang="en-US"/>
            </a:br>
            <a:r>
              <a:rPr lang="en-US" altLang="en-US"/>
              <a:t>cyan magenta yellow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e.g. Monitors, lights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4314" r="52602" b="5420"/>
          <a:stretch>
            <a:fillRect/>
          </a:stretch>
        </p:blipFill>
        <p:spPr bwMode="auto">
          <a:xfrm>
            <a:off x="5638800" y="2590800"/>
            <a:ext cx="3352800" cy="28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2" t="4314" r="1733" b="5420"/>
          <a:stretch>
            <a:fillRect/>
          </a:stretch>
        </p:blipFill>
        <p:spPr bwMode="auto">
          <a:xfrm>
            <a:off x="5562600" y="2590800"/>
            <a:ext cx="3505200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 Mixing: Subtractive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Reflective objects absorb (or filter) light</a:t>
            </a:r>
          </a:p>
          <a:p>
            <a:r>
              <a:rPr lang="en-US" altLang="en-US" sz="2400"/>
              <a:t>Can’t subtract s.e.d.’s</a:t>
            </a:r>
          </a:p>
          <a:p>
            <a:pPr lvl="1"/>
            <a:r>
              <a:rPr lang="en-US" altLang="en-US" sz="2000"/>
              <a:t>Filters:  transmission functions</a:t>
            </a:r>
          </a:p>
          <a:p>
            <a:pPr lvl="1"/>
            <a:r>
              <a:rPr lang="en-US" altLang="en-US" sz="2000"/>
              <a:t>Pigment: suspension, scattering of light</a:t>
            </a:r>
          </a:p>
          <a:p>
            <a:r>
              <a:rPr lang="en-US" altLang="en-US" sz="2400"/>
              <a:t>Primaries: cyan magenta yellow</a:t>
            </a:r>
          </a:p>
          <a:p>
            <a:r>
              <a:rPr lang="en-US" altLang="en-US" sz="2400"/>
              <a:t>Complements: red green blue</a:t>
            </a:r>
          </a:p>
          <a:p>
            <a:endParaRPr lang="en-US" altLang="en-US" sz="2400"/>
          </a:p>
          <a:p>
            <a:r>
              <a:rPr lang="en-US" altLang="en-US" sz="2400"/>
              <a:t>E.g., ink, film, paint, dye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Colorimetry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Based on matching colors using additive color mixing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Tristimulous Values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Metamers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Different s.e.d.’s that appear the same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Same tristimulous values</a:t>
            </a:r>
          </a:p>
        </p:txBody>
      </p:sp>
      <p:sp>
        <p:nvSpPr>
          <p:cNvPr id="41988" name="Oval 1028"/>
          <p:cNvSpPr>
            <a:spLocks noChangeArrowheads="1"/>
          </p:cNvSpPr>
          <p:nvPr/>
        </p:nvSpPr>
        <p:spPr bwMode="auto">
          <a:xfrm>
            <a:off x="4876800" y="27432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1029"/>
          <p:cNvSpPr>
            <a:spLocks noChangeArrowheads="1"/>
          </p:cNvSpPr>
          <p:nvPr/>
        </p:nvSpPr>
        <p:spPr bwMode="auto">
          <a:xfrm>
            <a:off x="7086600" y="27432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1030"/>
          <p:cNvSpPr>
            <a:spLocks noChangeArrowheads="1"/>
          </p:cNvSpPr>
          <p:nvPr/>
        </p:nvSpPr>
        <p:spPr bwMode="auto">
          <a:xfrm>
            <a:off x="5029200" y="3886200"/>
            <a:ext cx="304800" cy="304800"/>
          </a:xfrm>
          <a:prstGeom prst="ellipse">
            <a:avLst/>
          </a:prstGeom>
          <a:solidFill>
            <a:srgbClr val="F32B4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1031"/>
          <p:cNvSpPr>
            <a:spLocks noChangeArrowheads="1"/>
          </p:cNvSpPr>
          <p:nvPr/>
        </p:nvSpPr>
        <p:spPr bwMode="auto">
          <a:xfrm>
            <a:off x="6934200" y="3886200"/>
            <a:ext cx="304800" cy="304800"/>
          </a:xfrm>
          <a:prstGeom prst="ellipse">
            <a:avLst/>
          </a:prstGeom>
          <a:solidFill>
            <a:srgbClr val="2E0FE5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Oval 1032"/>
          <p:cNvSpPr>
            <a:spLocks noChangeArrowheads="1"/>
          </p:cNvSpPr>
          <p:nvPr/>
        </p:nvSpPr>
        <p:spPr bwMode="auto">
          <a:xfrm>
            <a:off x="7696200" y="3886200"/>
            <a:ext cx="304800" cy="304800"/>
          </a:xfrm>
          <a:prstGeom prst="ellipse">
            <a:avLst/>
          </a:prstGeom>
          <a:solidFill>
            <a:srgbClr val="F32B4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1033"/>
          <p:cNvSpPr>
            <a:spLocks noChangeArrowheads="1"/>
          </p:cNvSpPr>
          <p:nvPr/>
        </p:nvSpPr>
        <p:spPr bwMode="auto">
          <a:xfrm>
            <a:off x="7315200" y="3886200"/>
            <a:ext cx="304800" cy="304800"/>
          </a:xfrm>
          <a:prstGeom prst="ellipse">
            <a:avLst/>
          </a:prstGeom>
          <a:solidFill>
            <a:srgbClr val="24E624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34"/>
          <p:cNvSpPr>
            <a:spLocks noChangeShapeType="1"/>
          </p:cNvSpPr>
          <p:nvPr/>
        </p:nvSpPr>
        <p:spPr bwMode="auto">
          <a:xfrm flipV="1">
            <a:off x="6248400" y="25908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Colorimetric Color Models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Generated color match functions </a:t>
            </a:r>
          </a:p>
          <a:p>
            <a:pPr lvl="1"/>
            <a:r>
              <a:rPr lang="en-US" altLang="en-US"/>
              <a:t>match each wavelength, multiple people</a:t>
            </a:r>
          </a:p>
          <a:p>
            <a:pPr lvl="1"/>
            <a:r>
              <a:rPr lang="en-US" altLang="en-US"/>
              <a:t>some colors require negative red!</a:t>
            </a:r>
          </a:p>
          <a:p>
            <a:r>
              <a:rPr lang="en-US" altLang="en-US"/>
              <a:t>CIE produced two device independent models:</a:t>
            </a:r>
          </a:p>
          <a:p>
            <a:pPr lvl="1"/>
            <a:r>
              <a:rPr lang="en-US" altLang="en-US"/>
              <a:t>1931: Measured on 10 subjects (!) on samples subtending 2 (!) degrees of the field of view</a:t>
            </a:r>
          </a:p>
          <a:p>
            <a:pPr lvl="1"/>
            <a:r>
              <a:rPr lang="en-US" altLang="en-US"/>
              <a:t>1964: Measured on larger number of subjects subtending 10 degrees of field of view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 Match Functions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12100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CIE 1931 Imaginary Primaries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Defines three new primary “colors” </a:t>
            </a:r>
          </a:p>
          <a:p>
            <a:pPr lvl="1"/>
            <a:r>
              <a:rPr lang="en-US" altLang="en-US"/>
              <a:t>X, Y and Z</a:t>
            </a:r>
          </a:p>
          <a:p>
            <a:pPr lvl="1"/>
            <a:r>
              <a:rPr lang="en-US" altLang="en-US"/>
              <a:t>Mixtures positive valued</a:t>
            </a:r>
          </a:p>
          <a:p>
            <a:pPr lvl="1"/>
            <a:r>
              <a:rPr lang="en-US" altLang="en-US"/>
              <a:t>Y’s fcn corresponds to </a:t>
            </a:r>
            <a:br>
              <a:rPr lang="en-US" altLang="en-US"/>
            </a:br>
            <a:r>
              <a:rPr lang="en-US" altLang="en-US"/>
              <a:t>luminance-efficiency function</a:t>
            </a:r>
          </a:p>
          <a:p>
            <a:r>
              <a:rPr lang="en-US" altLang="en-US"/>
              <a:t>To define a color</a:t>
            </a:r>
          </a:p>
          <a:p>
            <a:pPr lvl="1"/>
            <a:r>
              <a:rPr lang="en-US" altLang="en-US"/>
              <a:t>weights x,y,z for the X,Y,Z primaries</a:t>
            </a:r>
            <a:br>
              <a:rPr lang="en-US" altLang="en-US"/>
            </a:br>
            <a:r>
              <a:rPr lang="en-US" altLang="en-US"/>
              <a:t>(e.g. color = xX + yY + zZ)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590800"/>
            <a:ext cx="35433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CIE 1931 Chromaticity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X, Y and Z form a three dimensional color volume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Y is luminance, </a:t>
            </a:r>
            <a:br>
              <a:rPr lang="en-US" altLang="en-US"/>
            </a:br>
            <a:r>
              <a:rPr lang="en-US" altLang="en-US"/>
              <a:t>others aren’t intuitive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Factor luminance by </a:t>
            </a:r>
            <a:br>
              <a:rPr lang="en-US" altLang="en-US"/>
            </a:br>
            <a:r>
              <a:rPr lang="en-US" altLang="en-US"/>
              <a:t>normalizing x+y+z = 1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Chromaticity</a:t>
            </a:r>
            <a:r>
              <a:rPr lang="en-US" altLang="en-US"/>
              <a:t> values: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x’ = x/(x+y+z)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y’ = y/(x+y+z)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z’ = 1 - x’ - y’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t="3773" r="1695" b="1888"/>
          <a:stretch>
            <a:fillRect/>
          </a:stretch>
        </p:blipFill>
        <p:spPr bwMode="auto">
          <a:xfrm>
            <a:off x="4724400" y="2438400"/>
            <a:ext cx="4267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0600" y="3124200"/>
            <a:ext cx="4648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6858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543050" indent="-171450"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00250" indent="-171450"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CIE 1931 Chromaticity Diagram</a:t>
            </a: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Chromaticity diagram</a:t>
            </a:r>
          </a:p>
          <a:p>
            <a:pPr lvl="1"/>
            <a:r>
              <a:rPr lang="en-US" altLang="en-US" sz="2000"/>
              <a:t>Plot of x’ vs. y’</a:t>
            </a:r>
          </a:p>
          <a:p>
            <a:r>
              <a:rPr lang="en-US" altLang="en-US" sz="2400"/>
              <a:t>Additive color mixing</a:t>
            </a:r>
          </a:p>
          <a:p>
            <a:pPr lvl="1"/>
            <a:r>
              <a:rPr lang="en-US" altLang="en-US" sz="2000"/>
              <a:t>linear interpolation</a:t>
            </a:r>
          </a:p>
          <a:p>
            <a:r>
              <a:rPr lang="en-US" altLang="en-US" sz="2400"/>
              <a:t>Color gamuts</a:t>
            </a:r>
          </a:p>
          <a:p>
            <a:pPr lvl="1"/>
            <a:r>
              <a:rPr lang="en-US" altLang="en-US" sz="2000"/>
              <a:t>range of possible colors for a device</a:t>
            </a:r>
          </a:p>
          <a:p>
            <a:pPr lvl="1"/>
            <a:r>
              <a:rPr lang="en-US" altLang="en-US" sz="2000"/>
              <a:t>convex hull of primary colors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2743200" y="5638800"/>
            <a:ext cx="2389188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Futura" charset="0"/>
              </a:rPr>
              <a:t>C = standard illuminant,</a:t>
            </a:r>
          </a:p>
          <a:p>
            <a:r>
              <a:rPr lang="en-US" altLang="en-US" sz="1600">
                <a:latin typeface="Futura" charset="0"/>
              </a:rPr>
              <a:t>approximates sunlight,</a:t>
            </a:r>
            <a:br>
              <a:rPr lang="en-US" altLang="en-US" sz="1600">
                <a:latin typeface="Futura" charset="0"/>
              </a:rPr>
            </a:br>
            <a:r>
              <a:rPr lang="en-US" altLang="en-US" sz="1600">
                <a:latin typeface="Futura" charset="0"/>
              </a:rPr>
              <a:t>near 4K white</a:t>
            </a:r>
          </a:p>
        </p:txBody>
      </p:sp>
      <p:pic>
        <p:nvPicPr>
          <p:cNvPr id="266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6655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086600" y="399256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3315" y="6116911"/>
            <a:ext cx="316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HDTV (ITU-R BT.709) and </a:t>
            </a:r>
            <a:r>
              <a:rPr lang="en-US" sz="1600" dirty="0" err="1" smtClean="0"/>
              <a:t>sRGB</a:t>
            </a:r>
            <a:endParaRPr lang="en-US" sz="16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82" name="Picture 3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885950"/>
            <a:ext cx="4013200" cy="4171950"/>
          </a:xfrm>
        </p:spPr>
      </p:pic>
      <p:sp>
        <p:nvSpPr>
          <p:cNvPr id="27674" name="Line 26"/>
          <p:cNvSpPr>
            <a:spLocks noChangeShapeType="1"/>
          </p:cNvSpPr>
          <p:nvPr/>
        </p:nvSpPr>
        <p:spPr bwMode="auto">
          <a:xfrm flipV="1">
            <a:off x="7112000" y="41148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7340600" y="444976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7299325" y="4556125"/>
            <a:ext cx="293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7827963" y="3840163"/>
            <a:ext cx="3032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V="1">
            <a:off x="6121400" y="4648200"/>
            <a:ext cx="9906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5664200" y="5211763"/>
            <a:ext cx="354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H’</a:t>
            </a:r>
          </a:p>
        </p:txBody>
      </p:sp>
      <p:sp>
        <p:nvSpPr>
          <p:cNvPr id="2768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CIE 1931 Chromaticity Diagram</a:t>
            </a:r>
          </a:p>
        </p:txBody>
      </p:sp>
      <p:sp>
        <p:nvSpPr>
          <p:cNvPr id="27681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4495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Dominant Wavelength/Hue: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inscribe line from C through color (A) to edge of </a:t>
            </a:r>
            <a:br>
              <a:rPr lang="en-US" altLang="en-US" sz="2000"/>
            </a:br>
            <a:r>
              <a:rPr lang="en-US" altLang="en-US" sz="2000"/>
              <a:t>diagram (H)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Saturation </a:t>
            </a:r>
          </a:p>
          <a:p>
            <a:pPr lvl="1">
              <a:lnSpc>
                <a:spcPct val="90000"/>
              </a:lnSpc>
            </a:pPr>
            <a:r>
              <a:rPr lang="en-US" altLang="en-US" sz="2000" u="sng"/>
              <a:t>distance C-A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distance C-H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Complements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inscribe line through C to the edge of the diagram (H’)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What if edge is bottom?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 &amp; Vision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We'll talk about:</a:t>
            </a:r>
          </a:p>
          <a:p>
            <a:pPr lvl="1"/>
            <a:r>
              <a:rPr lang="en-US" altLang="en-US"/>
              <a:t>Light</a:t>
            </a:r>
          </a:p>
          <a:p>
            <a:pPr lvl="1"/>
            <a:r>
              <a:rPr lang="en-US" altLang="en-US"/>
              <a:t>Visions</a:t>
            </a:r>
          </a:p>
          <a:p>
            <a:pPr lvl="1"/>
            <a:r>
              <a:rPr lang="en-US" altLang="en-US"/>
              <a:t>Psychophysics, Colorimetry</a:t>
            </a:r>
          </a:p>
          <a:p>
            <a:pPr lvl="1"/>
            <a:r>
              <a:rPr lang="en-US" altLang="en-US"/>
              <a:t>Color</a:t>
            </a:r>
          </a:p>
          <a:p>
            <a:pPr lvl="2"/>
            <a:r>
              <a:rPr lang="en-US" altLang="en-US"/>
              <a:t>Perceptually based models</a:t>
            </a:r>
          </a:p>
          <a:p>
            <a:pPr lvl="2"/>
            <a:r>
              <a:rPr lang="en-US" altLang="en-US"/>
              <a:t>Hardware models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2971" r="5128" b="4950"/>
          <a:stretch>
            <a:fillRect/>
          </a:stretch>
        </p:blipFill>
        <p:spPr bwMode="auto">
          <a:xfrm>
            <a:off x="6553200" y="1676400"/>
            <a:ext cx="2362200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381000" y="3048000"/>
            <a:ext cx="3352800" cy="3429000"/>
            <a:chOff x="144" y="1920"/>
            <a:chExt cx="2112" cy="2160"/>
          </a:xfrm>
        </p:grpSpPr>
        <p:pic>
          <p:nvPicPr>
            <p:cNvPr id="30736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901"/>
            <a:stretch>
              <a:fillRect/>
            </a:stretch>
          </p:blipFill>
          <p:spPr bwMode="auto">
            <a:xfrm>
              <a:off x="144" y="1920"/>
              <a:ext cx="2054" cy="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2064" y="2352"/>
              <a:ext cx="19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581400" y="3657600"/>
            <a:ext cx="5334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6858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543050" indent="-171450"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00250" indent="-171450"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b="0">
                <a:latin typeface="Futura" charset="0"/>
              </a:rPr>
              <a:t>Hard to achieve intuitive effects: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000" b="0">
                <a:latin typeface="Futura" charset="0"/>
              </a:rPr>
              <a:t>Hue is defined by the one or two largest parameters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000" b="0">
                <a:latin typeface="Futura" charset="0"/>
              </a:rPr>
              <a:t>Saturation controlled by varying the collective minumum value of R, G and B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000" b="0">
                <a:latin typeface="Futura" charset="0"/>
              </a:rPr>
              <a:t>Luminance controlled by varying magnitudes while keeping ratios constant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Models: RGB</a:t>
            </a:r>
            <a:br>
              <a:rPr lang="en-US" altLang="en-US"/>
            </a:br>
            <a:r>
              <a:rPr lang="en-US" altLang="en-US"/>
              <a:t>(Additive Color)</a:t>
            </a:r>
          </a:p>
        </p:txBody>
      </p:sp>
      <p:sp>
        <p:nvSpPr>
          <p:cNvPr id="3073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(red, green, blue)</a:t>
            </a:r>
          </a:p>
          <a:p>
            <a:r>
              <a:rPr lang="en-US" altLang="en-US"/>
              <a:t>Parameters vary between 0 and 1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886200" y="3276600"/>
            <a:ext cx="4876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6858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543050" indent="-171450"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00250" indent="-171450"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b="0">
                <a:latin typeface="Futura" charset="0"/>
              </a:rPr>
              <a:t>K = min (C,M,Y)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b="0">
                <a:latin typeface="Futura" charset="0"/>
              </a:rPr>
              <a:t>subtract K from each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Models: CMY, CMYK</a:t>
            </a:r>
            <a:br>
              <a:rPr lang="en-US" altLang="en-US"/>
            </a:br>
            <a:r>
              <a:rPr lang="en-US" altLang="en-US"/>
              <a:t>(Subtractive Color)</a:t>
            </a:r>
          </a:p>
        </p:txBody>
      </p:sp>
      <p:sp>
        <p:nvSpPr>
          <p:cNvPr id="3175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(cyan, magenta, yellow, +blacK)</a:t>
            </a:r>
          </a:p>
          <a:p>
            <a:r>
              <a:rPr lang="en-US" altLang="en-US"/>
              <a:t>All parameters vary between 0 and 1</a:t>
            </a:r>
          </a:p>
        </p:txBody>
      </p:sp>
      <p:sp>
        <p:nvSpPr>
          <p:cNvPr id="31759" name="Freeform 15"/>
          <p:cNvSpPr>
            <a:spLocks/>
          </p:cNvSpPr>
          <p:nvPr/>
        </p:nvSpPr>
        <p:spPr bwMode="auto">
          <a:xfrm>
            <a:off x="1371600" y="3962400"/>
            <a:ext cx="1068388" cy="1220788"/>
          </a:xfrm>
          <a:custGeom>
            <a:avLst/>
            <a:gdLst>
              <a:gd name="T0" fmla="*/ 336 w 673"/>
              <a:gd name="T1" fmla="*/ 0 h 769"/>
              <a:gd name="T2" fmla="*/ 0 w 673"/>
              <a:gd name="T3" fmla="*/ 192 h 769"/>
              <a:gd name="T4" fmla="*/ 0 w 673"/>
              <a:gd name="T5" fmla="*/ 576 h 769"/>
              <a:gd name="T6" fmla="*/ 336 w 673"/>
              <a:gd name="T7" fmla="*/ 768 h 769"/>
              <a:gd name="T8" fmla="*/ 672 w 673"/>
              <a:gd name="T9" fmla="*/ 576 h 769"/>
              <a:gd name="T10" fmla="*/ 672 w 673"/>
              <a:gd name="T11" fmla="*/ 192 h 769"/>
              <a:gd name="T12" fmla="*/ 336 w 673"/>
              <a:gd name="T13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3" h="769">
                <a:moveTo>
                  <a:pt x="336" y="0"/>
                </a:moveTo>
                <a:lnTo>
                  <a:pt x="0" y="192"/>
                </a:lnTo>
                <a:lnTo>
                  <a:pt x="0" y="576"/>
                </a:lnTo>
                <a:lnTo>
                  <a:pt x="336" y="768"/>
                </a:lnTo>
                <a:lnTo>
                  <a:pt x="672" y="576"/>
                </a:lnTo>
                <a:lnTo>
                  <a:pt x="672" y="192"/>
                </a:lnTo>
                <a:lnTo>
                  <a:pt x="336" y="0"/>
                </a:lnTo>
              </a:path>
            </a:pathLst>
          </a:custGeom>
          <a:solidFill>
            <a:schemeClr val="bg1"/>
          </a:solidFill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1905000" y="4578350"/>
            <a:ext cx="0" cy="596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1377950" y="4273550"/>
            <a:ext cx="520700" cy="29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H="1">
            <a:off x="1898650" y="4273550"/>
            <a:ext cx="546100" cy="29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27200" y="3698875"/>
            <a:ext cx="3603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>
                <a:latin typeface="Comic Sans MS" charset="0"/>
              </a:rPr>
              <a:t>M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063625" y="4765675"/>
            <a:ext cx="3095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>
                <a:latin typeface="Comic Sans MS" charset="0"/>
              </a:rPr>
              <a:t>Y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438400" y="4765675"/>
            <a:ext cx="30638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>
                <a:latin typeface="Comic Sans MS" charset="0"/>
              </a:rPr>
              <a:t>C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1566863" y="4191000"/>
            <a:ext cx="68421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>
                <a:latin typeface="Comic Sans MS" charset="0"/>
              </a:rPr>
              <a:t>black</a:t>
            </a:r>
          </a:p>
        </p:txBody>
      </p: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533400" y="3048000"/>
            <a:ext cx="3048000" cy="3429000"/>
            <a:chOff x="2352" y="1546"/>
            <a:chExt cx="2528" cy="2776"/>
          </a:xfrm>
        </p:grpSpPr>
        <p:pic>
          <p:nvPicPr>
            <p:cNvPr id="31767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63"/>
            <a:stretch>
              <a:fillRect/>
            </a:stretch>
          </p:blipFill>
          <p:spPr bwMode="auto">
            <a:xfrm>
              <a:off x="2448" y="1546"/>
              <a:ext cx="2432" cy="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2352" y="3648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3352800" y="3733800"/>
            <a:ext cx="4876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6858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543050" indent="-171450"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00250" indent="-171450"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b="0">
                <a:latin typeface="Futura" charset="0"/>
              </a:rPr>
              <a:t>Simple xform of RGB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b="0">
                <a:latin typeface="Futura" charset="0"/>
              </a:rPr>
              <a:t>What do hexagonal and triangle cross sections look like?</a:t>
            </a:r>
          </a:p>
        </p:txBody>
      </p:sp>
      <p:sp>
        <p:nvSpPr>
          <p:cNvPr id="2869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Intuitive Hardware Models: HSV</a:t>
            </a:r>
          </a:p>
        </p:txBody>
      </p:sp>
      <p:sp>
        <p:nvSpPr>
          <p:cNvPr id="28693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(hue, saturation, value)</a:t>
            </a:r>
          </a:p>
          <a:p>
            <a:pPr lvl="1"/>
            <a:r>
              <a:rPr lang="en-US" altLang="en-US"/>
              <a:t>value roughly luminance</a:t>
            </a:r>
          </a:p>
          <a:p>
            <a:pPr lvl="1"/>
            <a:r>
              <a:rPr lang="en-US" altLang="en-US"/>
              <a:t>hue: (0...360), saturation/value: (0...1)</a:t>
            </a:r>
          </a:p>
        </p:txBody>
      </p:sp>
      <p:pic>
        <p:nvPicPr>
          <p:cNvPr id="2869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3284" r="51653" b="23134"/>
          <a:stretch>
            <a:fillRect/>
          </a:stretch>
        </p:blipFill>
        <p:spPr bwMode="auto">
          <a:xfrm>
            <a:off x="457200" y="3429000"/>
            <a:ext cx="2895600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7" t="3731" b="3583"/>
          <a:stretch>
            <a:fillRect/>
          </a:stretch>
        </p:blipFill>
        <p:spPr bwMode="auto">
          <a:xfrm>
            <a:off x="501650" y="3276600"/>
            <a:ext cx="28225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352800" y="3733800"/>
            <a:ext cx="5105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6858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543050" indent="-171450"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00250" indent="-171450"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b="0">
                <a:latin typeface="Futura" charset="0"/>
              </a:rPr>
              <a:t>saturated colors at l=0.5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b="0" i="1">
                <a:latin typeface="Futura" charset="0"/>
              </a:rPr>
              <a:t>tints</a:t>
            </a:r>
            <a:r>
              <a:rPr lang="en-US" altLang="en-US" b="0">
                <a:latin typeface="Futura" charset="0"/>
              </a:rPr>
              <a:t> above, </a:t>
            </a:r>
            <a:r>
              <a:rPr lang="en-US" altLang="en-US" b="0" i="1">
                <a:latin typeface="Futura" charset="0"/>
              </a:rPr>
              <a:t>shades</a:t>
            </a:r>
            <a:r>
              <a:rPr lang="en-US" altLang="en-US" b="0">
                <a:latin typeface="Futura" charset="0"/>
              </a:rPr>
              <a:t> below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b="0">
                <a:latin typeface="Futura" charset="0"/>
              </a:rPr>
              <a:t>What do hexagonal and triangle cross sections look like?</a:t>
            </a:r>
          </a:p>
        </p:txBody>
      </p:sp>
      <p:sp>
        <p:nvSpPr>
          <p:cNvPr id="2971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Intuitive Hardware Models: HLS</a:t>
            </a:r>
          </a:p>
        </p:txBody>
      </p:sp>
      <p:sp>
        <p:nvSpPr>
          <p:cNvPr id="29714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(hue, lightness, saturation)</a:t>
            </a:r>
          </a:p>
          <a:p>
            <a:pPr lvl="1"/>
            <a:r>
              <a:rPr lang="en-US" altLang="en-US"/>
              <a:t>lightness roughly luminance</a:t>
            </a:r>
          </a:p>
          <a:p>
            <a:pPr lvl="1"/>
            <a:r>
              <a:rPr lang="en-US" altLang="en-US"/>
              <a:t>hue: (0...360), saturation/value: (0...1)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Problem:  V/L != Luminance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Fully saturated colors (same v/l) have far different Y values in XYZ (Sun 17” monitor, 1991):</a:t>
            </a:r>
            <a:endParaRPr lang="en-US" altLang="en-US" sz="1600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838200" y="2895600"/>
            <a:ext cx="7543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Futura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Futura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Futura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Futura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Futur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Futur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Futur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Futur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Futura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600" b="0" u="sng"/>
              <a:t>Colour		</a:t>
            </a:r>
            <a:r>
              <a:rPr lang="en-US" altLang="en-US" sz="1600" b="0"/>
              <a:t> </a:t>
            </a:r>
            <a:r>
              <a:rPr lang="en-US" altLang="en-US" sz="1600" b="0" u="sng"/>
              <a:t>RGB		</a:t>
            </a:r>
            <a:r>
              <a:rPr lang="en-US" altLang="en-US" sz="1600" b="0"/>
              <a:t> </a:t>
            </a:r>
            <a:r>
              <a:rPr lang="en-US" altLang="en-US" sz="1600" b="0" u="sng"/>
              <a:t>XYZ		</a:t>
            </a:r>
            <a:r>
              <a:rPr lang="en-US" altLang="en-US" sz="1600" b="0"/>
              <a:t>   </a:t>
            </a:r>
            <a:r>
              <a:rPr lang="en-US" altLang="en-US" sz="1600" b="0" u="sng"/>
              <a:t>Chromaticity</a:t>
            </a:r>
          </a:p>
          <a:p>
            <a:pPr>
              <a:buFont typeface="Monotype Sorts" charset="2"/>
              <a:buNone/>
            </a:pPr>
            <a:r>
              <a:rPr lang="en-US" altLang="en-US" sz="1600" b="0"/>
              <a:t>White 		1 1 1	  0.951 1.000 1.088	   0.313 0.329</a:t>
            </a:r>
          </a:p>
          <a:p>
            <a:pPr>
              <a:buFont typeface="Monotype Sorts" charset="2"/>
              <a:buNone/>
            </a:pPr>
            <a:r>
              <a:rPr lang="en-US" altLang="en-US" sz="1600" b="0"/>
              <a:t>Red		1 0 0	  0.589 0.290 0.000	   0.670 0.330</a:t>
            </a:r>
          </a:p>
          <a:p>
            <a:pPr>
              <a:buFont typeface="Monotype Sorts" charset="2"/>
              <a:buNone/>
            </a:pPr>
            <a:r>
              <a:rPr lang="en-US" altLang="en-US" sz="1600" b="0"/>
              <a:t>Green 		0 1 0	  0.179 0.605 0.068	   0.210 0.710</a:t>
            </a:r>
          </a:p>
          <a:p>
            <a:pPr>
              <a:buFont typeface="Monotype Sorts" charset="2"/>
              <a:buNone/>
            </a:pPr>
            <a:r>
              <a:rPr lang="en-US" altLang="en-US" sz="1600" b="0"/>
              <a:t>Blue 		0 0 1	  0.183 0.105 1.020	   0.140 0.080</a:t>
            </a:r>
          </a:p>
          <a:p>
            <a:pPr>
              <a:buFont typeface="Monotype Sorts" charset="2"/>
              <a:buNone/>
            </a:pPr>
            <a:r>
              <a:rPr lang="en-US" altLang="en-US" sz="1600" b="0"/>
              <a:t>Cyan 		0 1 1	  0.362 0.710 1.088	   0.168 0.329</a:t>
            </a:r>
          </a:p>
          <a:p>
            <a:pPr>
              <a:buFont typeface="Monotype Sorts" charset="2"/>
              <a:buNone/>
            </a:pPr>
            <a:r>
              <a:rPr lang="en-US" altLang="en-US" sz="1600" b="0"/>
              <a:t>Magenta	 	1 0 1	  0.772 0.395 1.020	   0.363 0.181</a:t>
            </a:r>
          </a:p>
          <a:p>
            <a:pPr>
              <a:buFont typeface="Monotype Sorts" charset="2"/>
              <a:buNone/>
            </a:pPr>
            <a:r>
              <a:rPr lang="en-US" altLang="en-US" sz="1600" b="0"/>
              <a:t>Yellow	 	1 1 0	  0.768 0.895 0.068	   0.444 0.517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Problem:  None of these models are perceptually uniform</a:t>
            </a:r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Perceived distance between two colors </a:t>
            </a:r>
            <a:br>
              <a:rPr lang="en-US" altLang="en-US" sz="2400"/>
            </a:br>
            <a:r>
              <a:rPr lang="en-US" altLang="en-US" sz="2400"/>
              <a:t>not proportional to linear distance</a:t>
            </a:r>
          </a:p>
          <a:p>
            <a:r>
              <a:rPr lang="en-US" altLang="en-US" sz="2400"/>
              <a:t>Uniform Color Spaces</a:t>
            </a:r>
          </a:p>
          <a:p>
            <a:pPr lvl="1"/>
            <a:r>
              <a:rPr lang="en-US" altLang="en-US" sz="2000"/>
              <a:t>Non-linear deformations</a:t>
            </a:r>
          </a:p>
          <a:p>
            <a:pPr lvl="1"/>
            <a:r>
              <a:rPr lang="en-US" altLang="en-US" sz="2000"/>
              <a:t>OSA Uniform Color Space (limited range)</a:t>
            </a:r>
          </a:p>
          <a:p>
            <a:pPr lvl="1"/>
            <a:r>
              <a:rPr lang="en-US" altLang="en-US" sz="2000"/>
              <a:t>CIELUV</a:t>
            </a:r>
          </a:p>
          <a:p>
            <a:pPr lvl="1"/>
            <a:r>
              <a:rPr lang="en-US" altLang="en-US" sz="2000"/>
              <a:t>CIELAB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65300"/>
            <a:ext cx="27432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" r="4878"/>
          <a:stretch>
            <a:fillRect/>
          </a:stretch>
        </p:blipFill>
        <p:spPr bwMode="auto">
          <a:xfrm>
            <a:off x="6248400" y="4376738"/>
            <a:ext cx="2819400" cy="24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/>
          <a:lstStyle/>
          <a:p>
            <a:r>
              <a:rPr lang="en-US" altLang="en-US"/>
              <a:t>Issue: Device-independent color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Must use CIEXYZ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ie. Apple Colorsync</a:t>
            </a:r>
          </a:p>
          <a:p>
            <a:pPr>
              <a:lnSpc>
                <a:spcPct val="90000"/>
              </a:lnSpc>
            </a:pPr>
            <a:r>
              <a:rPr lang="en-US" altLang="en-US"/>
              <a:t>RGB = (0.3,0.2,0.55) tells you what computer generates, not what the monitor will display!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Depends on phosphors, room lighting, monitor adjustment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Moving between devices (and media)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 through XYZ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Must know properties of devices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Light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Vision = perception of </a:t>
            </a:r>
            <a:br>
              <a:rPr lang="en-US" altLang="en-US" sz="2000"/>
            </a:br>
            <a:r>
              <a:rPr lang="en-US" altLang="en-US" sz="2000"/>
              <a:t>electromagnetic energy </a:t>
            </a:r>
          </a:p>
          <a:p>
            <a:r>
              <a:rPr lang="en-US" altLang="en-US" sz="2000"/>
              <a:t>Very small portion of </a:t>
            </a:r>
            <a:br>
              <a:rPr lang="en-US" altLang="en-US" sz="2000"/>
            </a:br>
            <a:r>
              <a:rPr lang="en-US" altLang="en-US" sz="2000"/>
              <a:t>EM spectrum is visible</a:t>
            </a:r>
          </a:p>
          <a:p>
            <a:endParaRPr lang="en-US" altLang="en-US" sz="2000"/>
          </a:p>
        </p:txBody>
      </p:sp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1676400"/>
            <a:ext cx="50006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81045" y="228600"/>
            <a:ext cx="2120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/>
              <a:t>More next class</a:t>
            </a:r>
            <a:endParaRPr lang="en-US" sz="2400" b="0" i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dynamic, biological camera!</a:t>
            </a:r>
          </a:p>
          <a:p>
            <a:pPr lvl="1"/>
            <a:r>
              <a:rPr lang="en-US" altLang="en-US"/>
              <a:t>a lens</a:t>
            </a:r>
          </a:p>
          <a:p>
            <a:pPr lvl="1"/>
            <a:r>
              <a:rPr lang="en-US" altLang="en-US"/>
              <a:t>a focal length</a:t>
            </a:r>
          </a:p>
          <a:p>
            <a:pPr lvl="1"/>
            <a:r>
              <a:rPr lang="en-US" altLang="en-US"/>
              <a:t>an equivalent of film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 lens must focus directly on the retina for perfect vision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Vision: The Eye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5565775" y="2574925"/>
            <a:ext cx="1905000" cy="1897063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5527675" y="3232150"/>
            <a:ext cx="179388" cy="6588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7234238" y="2882900"/>
            <a:ext cx="242887" cy="646113"/>
            <a:chOff x="4557" y="1955"/>
            <a:chExt cx="153" cy="407"/>
          </a:xfrm>
        </p:grpSpPr>
        <p:sp>
          <p:nvSpPr>
            <p:cNvPr id="8203" name="Freeform 11"/>
            <p:cNvSpPr>
              <a:spLocks/>
            </p:cNvSpPr>
            <p:nvPr/>
          </p:nvSpPr>
          <p:spPr bwMode="auto">
            <a:xfrm>
              <a:off x="4558" y="1976"/>
              <a:ext cx="132" cy="386"/>
            </a:xfrm>
            <a:custGeom>
              <a:avLst/>
              <a:gdLst>
                <a:gd name="T0" fmla="*/ 0 w 265"/>
                <a:gd name="T1" fmla="*/ 0 h 772"/>
                <a:gd name="T2" fmla="*/ 14 w 265"/>
                <a:gd name="T3" fmla="*/ 2 h 772"/>
                <a:gd name="T4" fmla="*/ 27 w 265"/>
                <a:gd name="T5" fmla="*/ 4 h 772"/>
                <a:gd name="T6" fmla="*/ 40 w 265"/>
                <a:gd name="T7" fmla="*/ 10 h 772"/>
                <a:gd name="T8" fmla="*/ 54 w 265"/>
                <a:gd name="T9" fmla="*/ 16 h 772"/>
                <a:gd name="T10" fmla="*/ 79 w 265"/>
                <a:gd name="T11" fmla="*/ 35 h 772"/>
                <a:gd name="T12" fmla="*/ 104 w 265"/>
                <a:gd name="T13" fmla="*/ 62 h 772"/>
                <a:gd name="T14" fmla="*/ 127 w 265"/>
                <a:gd name="T15" fmla="*/ 94 h 772"/>
                <a:gd name="T16" fmla="*/ 148 w 265"/>
                <a:gd name="T17" fmla="*/ 133 h 772"/>
                <a:gd name="T18" fmla="*/ 169 w 265"/>
                <a:gd name="T19" fmla="*/ 177 h 772"/>
                <a:gd name="T20" fmla="*/ 188 w 265"/>
                <a:gd name="T21" fmla="*/ 227 h 772"/>
                <a:gd name="T22" fmla="*/ 204 w 265"/>
                <a:gd name="T23" fmla="*/ 281 h 772"/>
                <a:gd name="T24" fmla="*/ 219 w 265"/>
                <a:gd name="T25" fmla="*/ 340 h 772"/>
                <a:gd name="T26" fmla="*/ 232 w 265"/>
                <a:gd name="T27" fmla="*/ 403 h 772"/>
                <a:gd name="T28" fmla="*/ 244 w 265"/>
                <a:gd name="T29" fmla="*/ 473 h 772"/>
                <a:gd name="T30" fmla="*/ 253 w 265"/>
                <a:gd name="T31" fmla="*/ 542 h 772"/>
                <a:gd name="T32" fmla="*/ 259 w 265"/>
                <a:gd name="T33" fmla="*/ 617 h 772"/>
                <a:gd name="T34" fmla="*/ 263 w 265"/>
                <a:gd name="T35" fmla="*/ 693 h 772"/>
                <a:gd name="T36" fmla="*/ 265 w 265"/>
                <a:gd name="T37" fmla="*/ 772 h 772"/>
                <a:gd name="T38" fmla="*/ 0 w 265"/>
                <a:gd name="T39" fmla="*/ 772 h 772"/>
                <a:gd name="T40" fmla="*/ 0 w 265"/>
                <a:gd name="T4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5" h="772">
                  <a:moveTo>
                    <a:pt x="0" y="0"/>
                  </a:moveTo>
                  <a:lnTo>
                    <a:pt x="14" y="2"/>
                  </a:lnTo>
                  <a:lnTo>
                    <a:pt x="27" y="4"/>
                  </a:lnTo>
                  <a:lnTo>
                    <a:pt x="40" y="10"/>
                  </a:lnTo>
                  <a:lnTo>
                    <a:pt x="54" y="16"/>
                  </a:lnTo>
                  <a:lnTo>
                    <a:pt x="79" y="35"/>
                  </a:lnTo>
                  <a:lnTo>
                    <a:pt x="104" y="62"/>
                  </a:lnTo>
                  <a:lnTo>
                    <a:pt x="127" y="94"/>
                  </a:lnTo>
                  <a:lnTo>
                    <a:pt x="148" y="133"/>
                  </a:lnTo>
                  <a:lnTo>
                    <a:pt x="169" y="177"/>
                  </a:lnTo>
                  <a:lnTo>
                    <a:pt x="188" y="227"/>
                  </a:lnTo>
                  <a:lnTo>
                    <a:pt x="204" y="281"/>
                  </a:lnTo>
                  <a:lnTo>
                    <a:pt x="219" y="340"/>
                  </a:lnTo>
                  <a:lnTo>
                    <a:pt x="232" y="403"/>
                  </a:lnTo>
                  <a:lnTo>
                    <a:pt x="244" y="473"/>
                  </a:lnTo>
                  <a:lnTo>
                    <a:pt x="253" y="542"/>
                  </a:lnTo>
                  <a:lnTo>
                    <a:pt x="259" y="617"/>
                  </a:lnTo>
                  <a:lnTo>
                    <a:pt x="263" y="693"/>
                  </a:lnTo>
                  <a:lnTo>
                    <a:pt x="265" y="772"/>
                  </a:lnTo>
                  <a:lnTo>
                    <a:pt x="0" y="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auto">
            <a:xfrm>
              <a:off x="4557" y="1955"/>
              <a:ext cx="153" cy="407"/>
            </a:xfrm>
            <a:custGeom>
              <a:avLst/>
              <a:gdLst>
                <a:gd name="T0" fmla="*/ 2 w 307"/>
                <a:gd name="T1" fmla="*/ 0 h 812"/>
                <a:gd name="T2" fmla="*/ 2 w 307"/>
                <a:gd name="T3" fmla="*/ 81 h 812"/>
                <a:gd name="T4" fmla="*/ 16 w 307"/>
                <a:gd name="T5" fmla="*/ 82 h 812"/>
                <a:gd name="T6" fmla="*/ 16 w 307"/>
                <a:gd name="T7" fmla="*/ 42 h 812"/>
                <a:gd name="T8" fmla="*/ 0 w 307"/>
                <a:gd name="T9" fmla="*/ 79 h 812"/>
                <a:gd name="T10" fmla="*/ 14 w 307"/>
                <a:gd name="T11" fmla="*/ 82 h 812"/>
                <a:gd name="T12" fmla="*/ 27 w 307"/>
                <a:gd name="T13" fmla="*/ 86 h 812"/>
                <a:gd name="T14" fmla="*/ 41 w 307"/>
                <a:gd name="T15" fmla="*/ 94 h 812"/>
                <a:gd name="T16" fmla="*/ 56 w 307"/>
                <a:gd name="T17" fmla="*/ 56 h 812"/>
                <a:gd name="T18" fmla="*/ 27 w 307"/>
                <a:gd name="T19" fmla="*/ 84 h 812"/>
                <a:gd name="T20" fmla="*/ 52 w 307"/>
                <a:gd name="T21" fmla="*/ 104 h 812"/>
                <a:gd name="T22" fmla="*/ 77 w 307"/>
                <a:gd name="T23" fmla="*/ 130 h 812"/>
                <a:gd name="T24" fmla="*/ 100 w 307"/>
                <a:gd name="T25" fmla="*/ 163 h 812"/>
                <a:gd name="T26" fmla="*/ 129 w 307"/>
                <a:gd name="T27" fmla="*/ 134 h 812"/>
                <a:gd name="T28" fmla="*/ 90 w 307"/>
                <a:gd name="T29" fmla="*/ 150 h 812"/>
                <a:gd name="T30" fmla="*/ 113 w 307"/>
                <a:gd name="T31" fmla="*/ 188 h 812"/>
                <a:gd name="T32" fmla="*/ 133 w 307"/>
                <a:gd name="T33" fmla="*/ 232 h 812"/>
                <a:gd name="T34" fmla="*/ 152 w 307"/>
                <a:gd name="T35" fmla="*/ 282 h 812"/>
                <a:gd name="T36" fmla="*/ 169 w 307"/>
                <a:gd name="T37" fmla="*/ 336 h 812"/>
                <a:gd name="T38" fmla="*/ 184 w 307"/>
                <a:gd name="T39" fmla="*/ 395 h 812"/>
                <a:gd name="T40" fmla="*/ 198 w 307"/>
                <a:gd name="T41" fmla="*/ 459 h 812"/>
                <a:gd name="T42" fmla="*/ 234 w 307"/>
                <a:gd name="T43" fmla="*/ 443 h 812"/>
                <a:gd name="T44" fmla="*/ 194 w 307"/>
                <a:gd name="T45" fmla="*/ 443 h 812"/>
                <a:gd name="T46" fmla="*/ 206 w 307"/>
                <a:gd name="T47" fmla="*/ 513 h 812"/>
                <a:gd name="T48" fmla="*/ 215 w 307"/>
                <a:gd name="T49" fmla="*/ 582 h 812"/>
                <a:gd name="T50" fmla="*/ 221 w 307"/>
                <a:gd name="T51" fmla="*/ 657 h 812"/>
                <a:gd name="T52" fmla="*/ 225 w 307"/>
                <a:gd name="T53" fmla="*/ 733 h 812"/>
                <a:gd name="T54" fmla="*/ 227 w 307"/>
                <a:gd name="T55" fmla="*/ 812 h 812"/>
                <a:gd name="T56" fmla="*/ 307 w 307"/>
                <a:gd name="T57" fmla="*/ 812 h 812"/>
                <a:gd name="T58" fmla="*/ 305 w 307"/>
                <a:gd name="T59" fmla="*/ 733 h 812"/>
                <a:gd name="T60" fmla="*/ 301 w 307"/>
                <a:gd name="T61" fmla="*/ 657 h 812"/>
                <a:gd name="T62" fmla="*/ 296 w 307"/>
                <a:gd name="T63" fmla="*/ 582 h 812"/>
                <a:gd name="T64" fmla="*/ 286 w 307"/>
                <a:gd name="T65" fmla="*/ 513 h 812"/>
                <a:gd name="T66" fmla="*/ 275 w 307"/>
                <a:gd name="T67" fmla="*/ 443 h 812"/>
                <a:gd name="T68" fmla="*/ 273 w 307"/>
                <a:gd name="T69" fmla="*/ 428 h 812"/>
                <a:gd name="T70" fmla="*/ 259 w 307"/>
                <a:gd name="T71" fmla="*/ 365 h 812"/>
                <a:gd name="T72" fmla="*/ 244 w 307"/>
                <a:gd name="T73" fmla="*/ 305 h 812"/>
                <a:gd name="T74" fmla="*/ 227 w 307"/>
                <a:gd name="T75" fmla="*/ 251 h 812"/>
                <a:gd name="T76" fmla="*/ 207 w 307"/>
                <a:gd name="T77" fmla="*/ 202 h 812"/>
                <a:gd name="T78" fmla="*/ 188 w 307"/>
                <a:gd name="T79" fmla="*/ 157 h 812"/>
                <a:gd name="T80" fmla="*/ 165 w 307"/>
                <a:gd name="T81" fmla="*/ 119 h 812"/>
                <a:gd name="T82" fmla="*/ 158 w 307"/>
                <a:gd name="T83" fmla="*/ 106 h 812"/>
                <a:gd name="T84" fmla="*/ 135 w 307"/>
                <a:gd name="T85" fmla="*/ 73 h 812"/>
                <a:gd name="T86" fmla="*/ 110 w 307"/>
                <a:gd name="T87" fmla="*/ 46 h 812"/>
                <a:gd name="T88" fmla="*/ 85 w 307"/>
                <a:gd name="T89" fmla="*/ 27 h 812"/>
                <a:gd name="T90" fmla="*/ 71 w 307"/>
                <a:gd name="T91" fmla="*/ 19 h 812"/>
                <a:gd name="T92" fmla="*/ 58 w 307"/>
                <a:gd name="T93" fmla="*/ 11 h 812"/>
                <a:gd name="T94" fmla="*/ 44 w 307"/>
                <a:gd name="T95" fmla="*/ 8 h 812"/>
                <a:gd name="T96" fmla="*/ 31 w 307"/>
                <a:gd name="T97" fmla="*/ 4 h 812"/>
                <a:gd name="T98" fmla="*/ 16 w 307"/>
                <a:gd name="T99" fmla="*/ 2 h 812"/>
                <a:gd name="T100" fmla="*/ 2 w 307"/>
                <a:gd name="T101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7" h="812">
                  <a:moveTo>
                    <a:pt x="2" y="0"/>
                  </a:moveTo>
                  <a:lnTo>
                    <a:pt x="2" y="81"/>
                  </a:lnTo>
                  <a:lnTo>
                    <a:pt x="16" y="82"/>
                  </a:lnTo>
                  <a:lnTo>
                    <a:pt x="16" y="42"/>
                  </a:lnTo>
                  <a:lnTo>
                    <a:pt x="0" y="79"/>
                  </a:lnTo>
                  <a:lnTo>
                    <a:pt x="14" y="82"/>
                  </a:lnTo>
                  <a:lnTo>
                    <a:pt x="27" y="86"/>
                  </a:lnTo>
                  <a:lnTo>
                    <a:pt x="41" y="94"/>
                  </a:lnTo>
                  <a:lnTo>
                    <a:pt x="56" y="56"/>
                  </a:lnTo>
                  <a:lnTo>
                    <a:pt x="27" y="84"/>
                  </a:lnTo>
                  <a:lnTo>
                    <a:pt x="52" y="104"/>
                  </a:lnTo>
                  <a:lnTo>
                    <a:pt x="77" y="130"/>
                  </a:lnTo>
                  <a:lnTo>
                    <a:pt x="100" y="163"/>
                  </a:lnTo>
                  <a:lnTo>
                    <a:pt x="129" y="134"/>
                  </a:lnTo>
                  <a:lnTo>
                    <a:pt x="90" y="150"/>
                  </a:lnTo>
                  <a:lnTo>
                    <a:pt x="113" y="188"/>
                  </a:lnTo>
                  <a:lnTo>
                    <a:pt x="133" y="232"/>
                  </a:lnTo>
                  <a:lnTo>
                    <a:pt x="152" y="282"/>
                  </a:lnTo>
                  <a:lnTo>
                    <a:pt x="169" y="336"/>
                  </a:lnTo>
                  <a:lnTo>
                    <a:pt x="184" y="395"/>
                  </a:lnTo>
                  <a:lnTo>
                    <a:pt x="198" y="459"/>
                  </a:lnTo>
                  <a:lnTo>
                    <a:pt x="234" y="443"/>
                  </a:lnTo>
                  <a:lnTo>
                    <a:pt x="194" y="443"/>
                  </a:lnTo>
                  <a:lnTo>
                    <a:pt x="206" y="513"/>
                  </a:lnTo>
                  <a:lnTo>
                    <a:pt x="215" y="582"/>
                  </a:lnTo>
                  <a:lnTo>
                    <a:pt x="221" y="657"/>
                  </a:lnTo>
                  <a:lnTo>
                    <a:pt x="225" y="733"/>
                  </a:lnTo>
                  <a:lnTo>
                    <a:pt x="227" y="812"/>
                  </a:lnTo>
                  <a:lnTo>
                    <a:pt x="307" y="812"/>
                  </a:lnTo>
                  <a:lnTo>
                    <a:pt x="305" y="733"/>
                  </a:lnTo>
                  <a:lnTo>
                    <a:pt x="301" y="657"/>
                  </a:lnTo>
                  <a:lnTo>
                    <a:pt x="296" y="582"/>
                  </a:lnTo>
                  <a:lnTo>
                    <a:pt x="286" y="513"/>
                  </a:lnTo>
                  <a:lnTo>
                    <a:pt x="275" y="443"/>
                  </a:lnTo>
                  <a:lnTo>
                    <a:pt x="273" y="428"/>
                  </a:lnTo>
                  <a:lnTo>
                    <a:pt x="259" y="365"/>
                  </a:lnTo>
                  <a:lnTo>
                    <a:pt x="244" y="305"/>
                  </a:lnTo>
                  <a:lnTo>
                    <a:pt x="227" y="251"/>
                  </a:lnTo>
                  <a:lnTo>
                    <a:pt x="207" y="202"/>
                  </a:lnTo>
                  <a:lnTo>
                    <a:pt x="188" y="157"/>
                  </a:lnTo>
                  <a:lnTo>
                    <a:pt x="165" y="119"/>
                  </a:lnTo>
                  <a:lnTo>
                    <a:pt x="158" y="106"/>
                  </a:lnTo>
                  <a:lnTo>
                    <a:pt x="135" y="73"/>
                  </a:lnTo>
                  <a:lnTo>
                    <a:pt x="110" y="46"/>
                  </a:lnTo>
                  <a:lnTo>
                    <a:pt x="85" y="27"/>
                  </a:lnTo>
                  <a:lnTo>
                    <a:pt x="71" y="19"/>
                  </a:lnTo>
                  <a:lnTo>
                    <a:pt x="58" y="11"/>
                  </a:lnTo>
                  <a:lnTo>
                    <a:pt x="44" y="8"/>
                  </a:lnTo>
                  <a:lnTo>
                    <a:pt x="31" y="4"/>
                  </a:lnTo>
                  <a:lnTo>
                    <a:pt x="16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7234238" y="3529013"/>
            <a:ext cx="242887" cy="646112"/>
            <a:chOff x="4557" y="2362"/>
            <a:chExt cx="153" cy="407"/>
          </a:xfrm>
        </p:grpSpPr>
        <p:sp>
          <p:nvSpPr>
            <p:cNvPr id="8206" name="Freeform 14"/>
            <p:cNvSpPr>
              <a:spLocks/>
            </p:cNvSpPr>
            <p:nvPr/>
          </p:nvSpPr>
          <p:spPr bwMode="auto">
            <a:xfrm>
              <a:off x="4558" y="2362"/>
              <a:ext cx="132" cy="386"/>
            </a:xfrm>
            <a:custGeom>
              <a:avLst/>
              <a:gdLst>
                <a:gd name="T0" fmla="*/ 265 w 265"/>
                <a:gd name="T1" fmla="*/ 0 h 774"/>
                <a:gd name="T2" fmla="*/ 263 w 265"/>
                <a:gd name="T3" fmla="*/ 79 h 774"/>
                <a:gd name="T4" fmla="*/ 259 w 265"/>
                <a:gd name="T5" fmla="*/ 156 h 774"/>
                <a:gd name="T6" fmla="*/ 253 w 265"/>
                <a:gd name="T7" fmla="*/ 231 h 774"/>
                <a:gd name="T8" fmla="*/ 244 w 265"/>
                <a:gd name="T9" fmla="*/ 302 h 774"/>
                <a:gd name="T10" fmla="*/ 232 w 265"/>
                <a:gd name="T11" fmla="*/ 369 h 774"/>
                <a:gd name="T12" fmla="*/ 219 w 265"/>
                <a:gd name="T13" fmla="*/ 434 h 774"/>
                <a:gd name="T14" fmla="*/ 204 w 265"/>
                <a:gd name="T15" fmla="*/ 494 h 774"/>
                <a:gd name="T16" fmla="*/ 188 w 265"/>
                <a:gd name="T17" fmla="*/ 547 h 774"/>
                <a:gd name="T18" fmla="*/ 169 w 265"/>
                <a:gd name="T19" fmla="*/ 597 h 774"/>
                <a:gd name="T20" fmla="*/ 148 w 265"/>
                <a:gd name="T21" fmla="*/ 641 h 774"/>
                <a:gd name="T22" fmla="*/ 127 w 265"/>
                <a:gd name="T23" fmla="*/ 680 h 774"/>
                <a:gd name="T24" fmla="*/ 104 w 265"/>
                <a:gd name="T25" fmla="*/ 712 h 774"/>
                <a:gd name="T26" fmla="*/ 79 w 265"/>
                <a:gd name="T27" fmla="*/ 739 h 774"/>
                <a:gd name="T28" fmla="*/ 54 w 265"/>
                <a:gd name="T29" fmla="*/ 759 h 774"/>
                <a:gd name="T30" fmla="*/ 40 w 265"/>
                <a:gd name="T31" fmla="*/ 764 h 774"/>
                <a:gd name="T32" fmla="*/ 27 w 265"/>
                <a:gd name="T33" fmla="*/ 770 h 774"/>
                <a:gd name="T34" fmla="*/ 14 w 265"/>
                <a:gd name="T35" fmla="*/ 774 h 774"/>
                <a:gd name="T36" fmla="*/ 0 w 265"/>
                <a:gd name="T37" fmla="*/ 774 h 774"/>
                <a:gd name="T38" fmla="*/ 0 w 265"/>
                <a:gd name="T39" fmla="*/ 0 h 774"/>
                <a:gd name="T40" fmla="*/ 265 w 265"/>
                <a:gd name="T41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5" h="774">
                  <a:moveTo>
                    <a:pt x="265" y="0"/>
                  </a:moveTo>
                  <a:lnTo>
                    <a:pt x="263" y="79"/>
                  </a:lnTo>
                  <a:lnTo>
                    <a:pt x="259" y="156"/>
                  </a:lnTo>
                  <a:lnTo>
                    <a:pt x="253" y="231"/>
                  </a:lnTo>
                  <a:lnTo>
                    <a:pt x="244" y="302"/>
                  </a:lnTo>
                  <a:lnTo>
                    <a:pt x="232" y="369"/>
                  </a:lnTo>
                  <a:lnTo>
                    <a:pt x="219" y="434"/>
                  </a:lnTo>
                  <a:lnTo>
                    <a:pt x="204" y="494"/>
                  </a:lnTo>
                  <a:lnTo>
                    <a:pt x="188" y="547"/>
                  </a:lnTo>
                  <a:lnTo>
                    <a:pt x="169" y="597"/>
                  </a:lnTo>
                  <a:lnTo>
                    <a:pt x="148" y="641"/>
                  </a:lnTo>
                  <a:lnTo>
                    <a:pt x="127" y="680"/>
                  </a:lnTo>
                  <a:lnTo>
                    <a:pt x="104" y="712"/>
                  </a:lnTo>
                  <a:lnTo>
                    <a:pt x="79" y="739"/>
                  </a:lnTo>
                  <a:lnTo>
                    <a:pt x="54" y="759"/>
                  </a:lnTo>
                  <a:lnTo>
                    <a:pt x="40" y="764"/>
                  </a:lnTo>
                  <a:lnTo>
                    <a:pt x="27" y="770"/>
                  </a:lnTo>
                  <a:lnTo>
                    <a:pt x="14" y="774"/>
                  </a:lnTo>
                  <a:lnTo>
                    <a:pt x="0" y="774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4557" y="2362"/>
              <a:ext cx="153" cy="407"/>
            </a:xfrm>
            <a:custGeom>
              <a:avLst/>
              <a:gdLst>
                <a:gd name="T0" fmla="*/ 307 w 307"/>
                <a:gd name="T1" fmla="*/ 0 h 814"/>
                <a:gd name="T2" fmla="*/ 227 w 307"/>
                <a:gd name="T3" fmla="*/ 0 h 814"/>
                <a:gd name="T4" fmla="*/ 225 w 307"/>
                <a:gd name="T5" fmla="*/ 79 h 814"/>
                <a:gd name="T6" fmla="*/ 221 w 307"/>
                <a:gd name="T7" fmla="*/ 156 h 814"/>
                <a:gd name="T8" fmla="*/ 215 w 307"/>
                <a:gd name="T9" fmla="*/ 231 h 814"/>
                <a:gd name="T10" fmla="*/ 206 w 307"/>
                <a:gd name="T11" fmla="*/ 302 h 814"/>
                <a:gd name="T12" fmla="*/ 194 w 307"/>
                <a:gd name="T13" fmla="*/ 369 h 814"/>
                <a:gd name="T14" fmla="*/ 234 w 307"/>
                <a:gd name="T15" fmla="*/ 369 h 814"/>
                <a:gd name="T16" fmla="*/ 198 w 307"/>
                <a:gd name="T17" fmla="*/ 353 h 814"/>
                <a:gd name="T18" fmla="*/ 184 w 307"/>
                <a:gd name="T19" fmla="*/ 419 h 814"/>
                <a:gd name="T20" fmla="*/ 169 w 307"/>
                <a:gd name="T21" fmla="*/ 478 h 814"/>
                <a:gd name="T22" fmla="*/ 152 w 307"/>
                <a:gd name="T23" fmla="*/ 532 h 814"/>
                <a:gd name="T24" fmla="*/ 133 w 307"/>
                <a:gd name="T25" fmla="*/ 582 h 814"/>
                <a:gd name="T26" fmla="*/ 113 w 307"/>
                <a:gd name="T27" fmla="*/ 626 h 814"/>
                <a:gd name="T28" fmla="*/ 90 w 307"/>
                <a:gd name="T29" fmla="*/ 664 h 814"/>
                <a:gd name="T30" fmla="*/ 129 w 307"/>
                <a:gd name="T31" fmla="*/ 680 h 814"/>
                <a:gd name="T32" fmla="*/ 100 w 307"/>
                <a:gd name="T33" fmla="*/ 651 h 814"/>
                <a:gd name="T34" fmla="*/ 77 w 307"/>
                <a:gd name="T35" fmla="*/ 684 h 814"/>
                <a:gd name="T36" fmla="*/ 52 w 307"/>
                <a:gd name="T37" fmla="*/ 711 h 814"/>
                <a:gd name="T38" fmla="*/ 27 w 307"/>
                <a:gd name="T39" fmla="*/ 730 h 814"/>
                <a:gd name="T40" fmla="*/ 56 w 307"/>
                <a:gd name="T41" fmla="*/ 759 h 814"/>
                <a:gd name="T42" fmla="*/ 41 w 307"/>
                <a:gd name="T43" fmla="*/ 720 h 814"/>
                <a:gd name="T44" fmla="*/ 27 w 307"/>
                <a:gd name="T45" fmla="*/ 728 h 814"/>
                <a:gd name="T46" fmla="*/ 14 w 307"/>
                <a:gd name="T47" fmla="*/ 732 h 814"/>
                <a:gd name="T48" fmla="*/ 0 w 307"/>
                <a:gd name="T49" fmla="*/ 736 h 814"/>
                <a:gd name="T50" fmla="*/ 16 w 307"/>
                <a:gd name="T51" fmla="*/ 774 h 814"/>
                <a:gd name="T52" fmla="*/ 16 w 307"/>
                <a:gd name="T53" fmla="*/ 734 h 814"/>
                <a:gd name="T54" fmla="*/ 2 w 307"/>
                <a:gd name="T55" fmla="*/ 734 h 814"/>
                <a:gd name="T56" fmla="*/ 2 w 307"/>
                <a:gd name="T57" fmla="*/ 814 h 814"/>
                <a:gd name="T58" fmla="*/ 16 w 307"/>
                <a:gd name="T59" fmla="*/ 814 h 814"/>
                <a:gd name="T60" fmla="*/ 31 w 307"/>
                <a:gd name="T61" fmla="*/ 810 h 814"/>
                <a:gd name="T62" fmla="*/ 44 w 307"/>
                <a:gd name="T63" fmla="*/ 807 h 814"/>
                <a:gd name="T64" fmla="*/ 58 w 307"/>
                <a:gd name="T65" fmla="*/ 803 h 814"/>
                <a:gd name="T66" fmla="*/ 71 w 307"/>
                <a:gd name="T67" fmla="*/ 795 h 814"/>
                <a:gd name="T68" fmla="*/ 85 w 307"/>
                <a:gd name="T69" fmla="*/ 787 h 814"/>
                <a:gd name="T70" fmla="*/ 110 w 307"/>
                <a:gd name="T71" fmla="*/ 768 h 814"/>
                <a:gd name="T72" fmla="*/ 135 w 307"/>
                <a:gd name="T73" fmla="*/ 741 h 814"/>
                <a:gd name="T74" fmla="*/ 158 w 307"/>
                <a:gd name="T75" fmla="*/ 709 h 814"/>
                <a:gd name="T76" fmla="*/ 165 w 307"/>
                <a:gd name="T77" fmla="*/ 695 h 814"/>
                <a:gd name="T78" fmla="*/ 188 w 307"/>
                <a:gd name="T79" fmla="*/ 657 h 814"/>
                <a:gd name="T80" fmla="*/ 207 w 307"/>
                <a:gd name="T81" fmla="*/ 613 h 814"/>
                <a:gd name="T82" fmla="*/ 227 w 307"/>
                <a:gd name="T83" fmla="*/ 563 h 814"/>
                <a:gd name="T84" fmla="*/ 244 w 307"/>
                <a:gd name="T85" fmla="*/ 509 h 814"/>
                <a:gd name="T86" fmla="*/ 259 w 307"/>
                <a:gd name="T87" fmla="*/ 449 h 814"/>
                <a:gd name="T88" fmla="*/ 273 w 307"/>
                <a:gd name="T89" fmla="*/ 384 h 814"/>
                <a:gd name="T90" fmla="*/ 275 w 307"/>
                <a:gd name="T91" fmla="*/ 369 h 814"/>
                <a:gd name="T92" fmla="*/ 275 w 307"/>
                <a:gd name="T93" fmla="*/ 369 h 814"/>
                <a:gd name="T94" fmla="*/ 286 w 307"/>
                <a:gd name="T95" fmla="*/ 302 h 814"/>
                <a:gd name="T96" fmla="*/ 296 w 307"/>
                <a:gd name="T97" fmla="*/ 231 h 814"/>
                <a:gd name="T98" fmla="*/ 301 w 307"/>
                <a:gd name="T99" fmla="*/ 156 h 814"/>
                <a:gd name="T100" fmla="*/ 305 w 307"/>
                <a:gd name="T101" fmla="*/ 79 h 814"/>
                <a:gd name="T102" fmla="*/ 307 w 307"/>
                <a:gd name="T103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7" h="814">
                  <a:moveTo>
                    <a:pt x="307" y="0"/>
                  </a:moveTo>
                  <a:lnTo>
                    <a:pt x="227" y="0"/>
                  </a:lnTo>
                  <a:lnTo>
                    <a:pt x="225" y="79"/>
                  </a:lnTo>
                  <a:lnTo>
                    <a:pt x="221" y="156"/>
                  </a:lnTo>
                  <a:lnTo>
                    <a:pt x="215" y="231"/>
                  </a:lnTo>
                  <a:lnTo>
                    <a:pt x="206" y="302"/>
                  </a:lnTo>
                  <a:lnTo>
                    <a:pt x="194" y="369"/>
                  </a:lnTo>
                  <a:lnTo>
                    <a:pt x="234" y="369"/>
                  </a:lnTo>
                  <a:lnTo>
                    <a:pt x="198" y="353"/>
                  </a:lnTo>
                  <a:lnTo>
                    <a:pt x="184" y="419"/>
                  </a:lnTo>
                  <a:lnTo>
                    <a:pt x="169" y="478"/>
                  </a:lnTo>
                  <a:lnTo>
                    <a:pt x="152" y="532"/>
                  </a:lnTo>
                  <a:lnTo>
                    <a:pt x="133" y="582"/>
                  </a:lnTo>
                  <a:lnTo>
                    <a:pt x="113" y="626"/>
                  </a:lnTo>
                  <a:lnTo>
                    <a:pt x="90" y="664"/>
                  </a:lnTo>
                  <a:lnTo>
                    <a:pt x="129" y="680"/>
                  </a:lnTo>
                  <a:lnTo>
                    <a:pt x="100" y="651"/>
                  </a:lnTo>
                  <a:lnTo>
                    <a:pt x="77" y="684"/>
                  </a:lnTo>
                  <a:lnTo>
                    <a:pt x="52" y="711"/>
                  </a:lnTo>
                  <a:lnTo>
                    <a:pt x="27" y="730"/>
                  </a:lnTo>
                  <a:lnTo>
                    <a:pt x="56" y="759"/>
                  </a:lnTo>
                  <a:lnTo>
                    <a:pt x="41" y="720"/>
                  </a:lnTo>
                  <a:lnTo>
                    <a:pt x="27" y="728"/>
                  </a:lnTo>
                  <a:lnTo>
                    <a:pt x="14" y="732"/>
                  </a:lnTo>
                  <a:lnTo>
                    <a:pt x="0" y="736"/>
                  </a:lnTo>
                  <a:lnTo>
                    <a:pt x="16" y="774"/>
                  </a:lnTo>
                  <a:lnTo>
                    <a:pt x="16" y="734"/>
                  </a:lnTo>
                  <a:lnTo>
                    <a:pt x="2" y="734"/>
                  </a:lnTo>
                  <a:lnTo>
                    <a:pt x="2" y="814"/>
                  </a:lnTo>
                  <a:lnTo>
                    <a:pt x="16" y="814"/>
                  </a:lnTo>
                  <a:lnTo>
                    <a:pt x="31" y="810"/>
                  </a:lnTo>
                  <a:lnTo>
                    <a:pt x="44" y="807"/>
                  </a:lnTo>
                  <a:lnTo>
                    <a:pt x="58" y="803"/>
                  </a:lnTo>
                  <a:lnTo>
                    <a:pt x="71" y="795"/>
                  </a:lnTo>
                  <a:lnTo>
                    <a:pt x="85" y="787"/>
                  </a:lnTo>
                  <a:lnTo>
                    <a:pt x="110" y="768"/>
                  </a:lnTo>
                  <a:lnTo>
                    <a:pt x="135" y="741"/>
                  </a:lnTo>
                  <a:lnTo>
                    <a:pt x="158" y="709"/>
                  </a:lnTo>
                  <a:lnTo>
                    <a:pt x="165" y="695"/>
                  </a:lnTo>
                  <a:lnTo>
                    <a:pt x="188" y="657"/>
                  </a:lnTo>
                  <a:lnTo>
                    <a:pt x="207" y="613"/>
                  </a:lnTo>
                  <a:lnTo>
                    <a:pt x="227" y="563"/>
                  </a:lnTo>
                  <a:lnTo>
                    <a:pt x="244" y="509"/>
                  </a:lnTo>
                  <a:lnTo>
                    <a:pt x="259" y="449"/>
                  </a:lnTo>
                  <a:lnTo>
                    <a:pt x="273" y="384"/>
                  </a:lnTo>
                  <a:lnTo>
                    <a:pt x="275" y="369"/>
                  </a:lnTo>
                  <a:lnTo>
                    <a:pt x="275" y="369"/>
                  </a:lnTo>
                  <a:lnTo>
                    <a:pt x="286" y="302"/>
                  </a:lnTo>
                  <a:lnTo>
                    <a:pt x="296" y="231"/>
                  </a:lnTo>
                  <a:lnTo>
                    <a:pt x="301" y="156"/>
                  </a:lnTo>
                  <a:lnTo>
                    <a:pt x="305" y="7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7985125" y="34417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7847013" y="3448050"/>
            <a:ext cx="752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  <a:latin typeface="Comic Sans MS" charset="0"/>
              </a:rPr>
              <a:t>Retina</a:t>
            </a:r>
            <a:endParaRPr lang="en-US" altLang="en-US" sz="2000">
              <a:latin typeface="Comic Sans MS" charset="0"/>
            </a:endParaRP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7475538" y="3541713"/>
            <a:ext cx="4191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5281613" y="4287838"/>
            <a:ext cx="35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5202238" y="4294188"/>
            <a:ext cx="53498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  <a:latin typeface="Comic Sans MS" charset="0"/>
              </a:rPr>
              <a:t>Lens</a:t>
            </a:r>
            <a:endParaRPr lang="en-US" altLang="en-US" sz="2000">
              <a:latin typeface="Comic Sans MS" charset="0"/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5457825" y="3883025"/>
            <a:ext cx="76200" cy="392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7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Vision: The Retina</a:t>
            </a:r>
          </a:p>
        </p:txBody>
      </p:sp>
      <p:sp>
        <p:nvSpPr>
          <p:cNvPr id="10278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eye's "film"</a:t>
            </a:r>
          </a:p>
          <a:p>
            <a:r>
              <a:rPr lang="en-US" altLang="en-US"/>
              <a:t>Covered with cells sensitive to light</a:t>
            </a:r>
          </a:p>
          <a:p>
            <a:pPr lvl="1"/>
            <a:r>
              <a:rPr lang="en-US" altLang="en-US"/>
              <a:t>turn light into electrochemical impulses</a:t>
            </a:r>
          </a:p>
          <a:p>
            <a:r>
              <a:rPr lang="en-US" altLang="en-US"/>
              <a:t>Two types of cells</a:t>
            </a:r>
          </a:p>
          <a:p>
            <a:pPr lvl="1"/>
            <a:r>
              <a:rPr lang="en-US" altLang="en-US"/>
              <a:t>rods</a:t>
            </a:r>
          </a:p>
          <a:p>
            <a:pPr lvl="1"/>
            <a:r>
              <a:rPr lang="en-US" altLang="en-US"/>
              <a:t>cones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Freeform 12"/>
          <p:cNvSpPr>
            <a:spLocks/>
          </p:cNvSpPr>
          <p:nvPr/>
        </p:nvSpPr>
        <p:spPr bwMode="auto">
          <a:xfrm>
            <a:off x="5303838" y="4140200"/>
            <a:ext cx="2082800" cy="1587500"/>
          </a:xfrm>
          <a:custGeom>
            <a:avLst/>
            <a:gdLst>
              <a:gd name="T0" fmla="*/ 16 w 1312"/>
              <a:gd name="T1" fmla="*/ 992 h 1000"/>
              <a:gd name="T2" fmla="*/ 71 w 1312"/>
              <a:gd name="T3" fmla="*/ 976 h 1000"/>
              <a:gd name="T4" fmla="*/ 119 w 1312"/>
              <a:gd name="T5" fmla="*/ 960 h 1000"/>
              <a:gd name="T6" fmla="*/ 135 w 1312"/>
              <a:gd name="T7" fmla="*/ 952 h 1000"/>
              <a:gd name="T8" fmla="*/ 183 w 1312"/>
              <a:gd name="T9" fmla="*/ 921 h 1000"/>
              <a:gd name="T10" fmla="*/ 238 w 1312"/>
              <a:gd name="T11" fmla="*/ 881 h 1000"/>
              <a:gd name="T12" fmla="*/ 262 w 1312"/>
              <a:gd name="T13" fmla="*/ 865 h 1000"/>
              <a:gd name="T14" fmla="*/ 302 w 1312"/>
              <a:gd name="T15" fmla="*/ 841 h 1000"/>
              <a:gd name="T16" fmla="*/ 326 w 1312"/>
              <a:gd name="T17" fmla="*/ 825 h 1000"/>
              <a:gd name="T18" fmla="*/ 342 w 1312"/>
              <a:gd name="T19" fmla="*/ 794 h 1000"/>
              <a:gd name="T20" fmla="*/ 366 w 1312"/>
              <a:gd name="T21" fmla="*/ 754 h 1000"/>
              <a:gd name="T22" fmla="*/ 382 w 1312"/>
              <a:gd name="T23" fmla="*/ 730 h 1000"/>
              <a:gd name="T24" fmla="*/ 398 w 1312"/>
              <a:gd name="T25" fmla="*/ 690 h 1000"/>
              <a:gd name="T26" fmla="*/ 413 w 1312"/>
              <a:gd name="T27" fmla="*/ 643 h 1000"/>
              <a:gd name="T28" fmla="*/ 429 w 1312"/>
              <a:gd name="T29" fmla="*/ 587 h 1000"/>
              <a:gd name="T30" fmla="*/ 461 w 1312"/>
              <a:gd name="T31" fmla="*/ 492 h 1000"/>
              <a:gd name="T32" fmla="*/ 485 w 1312"/>
              <a:gd name="T33" fmla="*/ 389 h 1000"/>
              <a:gd name="T34" fmla="*/ 501 w 1312"/>
              <a:gd name="T35" fmla="*/ 341 h 1000"/>
              <a:gd name="T36" fmla="*/ 525 w 1312"/>
              <a:gd name="T37" fmla="*/ 278 h 1000"/>
              <a:gd name="T38" fmla="*/ 541 w 1312"/>
              <a:gd name="T39" fmla="*/ 238 h 1000"/>
              <a:gd name="T40" fmla="*/ 557 w 1312"/>
              <a:gd name="T41" fmla="*/ 198 h 1000"/>
              <a:gd name="T42" fmla="*/ 588 w 1312"/>
              <a:gd name="T43" fmla="*/ 151 h 1000"/>
              <a:gd name="T44" fmla="*/ 604 w 1312"/>
              <a:gd name="T45" fmla="*/ 119 h 1000"/>
              <a:gd name="T46" fmla="*/ 652 w 1312"/>
              <a:gd name="T47" fmla="*/ 55 h 1000"/>
              <a:gd name="T48" fmla="*/ 692 w 1312"/>
              <a:gd name="T49" fmla="*/ 32 h 1000"/>
              <a:gd name="T50" fmla="*/ 732 w 1312"/>
              <a:gd name="T51" fmla="*/ 16 h 1000"/>
              <a:gd name="T52" fmla="*/ 779 w 1312"/>
              <a:gd name="T53" fmla="*/ 0 h 1000"/>
              <a:gd name="T54" fmla="*/ 811 w 1312"/>
              <a:gd name="T55" fmla="*/ 8 h 1000"/>
              <a:gd name="T56" fmla="*/ 851 w 1312"/>
              <a:gd name="T57" fmla="*/ 32 h 1000"/>
              <a:gd name="T58" fmla="*/ 867 w 1312"/>
              <a:gd name="T59" fmla="*/ 63 h 1000"/>
              <a:gd name="T60" fmla="*/ 899 w 1312"/>
              <a:gd name="T61" fmla="*/ 135 h 1000"/>
              <a:gd name="T62" fmla="*/ 914 w 1312"/>
              <a:gd name="T63" fmla="*/ 175 h 1000"/>
              <a:gd name="T64" fmla="*/ 938 w 1312"/>
              <a:gd name="T65" fmla="*/ 238 h 1000"/>
              <a:gd name="T66" fmla="*/ 954 w 1312"/>
              <a:gd name="T67" fmla="*/ 278 h 1000"/>
              <a:gd name="T68" fmla="*/ 962 w 1312"/>
              <a:gd name="T69" fmla="*/ 317 h 1000"/>
              <a:gd name="T70" fmla="*/ 970 w 1312"/>
              <a:gd name="T71" fmla="*/ 349 h 1000"/>
              <a:gd name="T72" fmla="*/ 986 w 1312"/>
              <a:gd name="T73" fmla="*/ 405 h 1000"/>
              <a:gd name="T74" fmla="*/ 1002 w 1312"/>
              <a:gd name="T75" fmla="*/ 468 h 1000"/>
              <a:gd name="T76" fmla="*/ 1010 w 1312"/>
              <a:gd name="T77" fmla="*/ 524 h 1000"/>
              <a:gd name="T78" fmla="*/ 1026 w 1312"/>
              <a:gd name="T79" fmla="*/ 595 h 1000"/>
              <a:gd name="T80" fmla="*/ 1042 w 1312"/>
              <a:gd name="T81" fmla="*/ 659 h 1000"/>
              <a:gd name="T82" fmla="*/ 1050 w 1312"/>
              <a:gd name="T83" fmla="*/ 698 h 1000"/>
              <a:gd name="T84" fmla="*/ 1066 w 1312"/>
              <a:gd name="T85" fmla="*/ 738 h 1000"/>
              <a:gd name="T86" fmla="*/ 1081 w 1312"/>
              <a:gd name="T87" fmla="*/ 770 h 1000"/>
              <a:gd name="T88" fmla="*/ 1105 w 1312"/>
              <a:gd name="T89" fmla="*/ 833 h 1000"/>
              <a:gd name="T90" fmla="*/ 1121 w 1312"/>
              <a:gd name="T91" fmla="*/ 881 h 1000"/>
              <a:gd name="T92" fmla="*/ 1161 w 1312"/>
              <a:gd name="T93" fmla="*/ 937 h 1000"/>
              <a:gd name="T94" fmla="*/ 1201 w 1312"/>
              <a:gd name="T95" fmla="*/ 968 h 1000"/>
              <a:gd name="T96" fmla="*/ 1288 w 1312"/>
              <a:gd name="T97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2" h="1000">
                <a:moveTo>
                  <a:pt x="0" y="992"/>
                </a:moveTo>
                <a:lnTo>
                  <a:pt x="16" y="992"/>
                </a:lnTo>
                <a:lnTo>
                  <a:pt x="56" y="984"/>
                </a:lnTo>
                <a:lnTo>
                  <a:pt x="71" y="976"/>
                </a:lnTo>
                <a:lnTo>
                  <a:pt x="87" y="976"/>
                </a:lnTo>
                <a:lnTo>
                  <a:pt x="119" y="960"/>
                </a:lnTo>
                <a:lnTo>
                  <a:pt x="127" y="952"/>
                </a:lnTo>
                <a:lnTo>
                  <a:pt x="135" y="952"/>
                </a:lnTo>
                <a:lnTo>
                  <a:pt x="151" y="937"/>
                </a:lnTo>
                <a:lnTo>
                  <a:pt x="183" y="921"/>
                </a:lnTo>
                <a:lnTo>
                  <a:pt x="215" y="897"/>
                </a:lnTo>
                <a:lnTo>
                  <a:pt x="238" y="881"/>
                </a:lnTo>
                <a:lnTo>
                  <a:pt x="254" y="873"/>
                </a:lnTo>
                <a:lnTo>
                  <a:pt x="262" y="865"/>
                </a:lnTo>
                <a:lnTo>
                  <a:pt x="278" y="857"/>
                </a:lnTo>
                <a:lnTo>
                  <a:pt x="302" y="841"/>
                </a:lnTo>
                <a:lnTo>
                  <a:pt x="318" y="833"/>
                </a:lnTo>
                <a:lnTo>
                  <a:pt x="326" y="825"/>
                </a:lnTo>
                <a:lnTo>
                  <a:pt x="334" y="810"/>
                </a:lnTo>
                <a:lnTo>
                  <a:pt x="342" y="794"/>
                </a:lnTo>
                <a:lnTo>
                  <a:pt x="358" y="770"/>
                </a:lnTo>
                <a:lnTo>
                  <a:pt x="366" y="754"/>
                </a:lnTo>
                <a:lnTo>
                  <a:pt x="374" y="746"/>
                </a:lnTo>
                <a:lnTo>
                  <a:pt x="382" y="730"/>
                </a:lnTo>
                <a:lnTo>
                  <a:pt x="390" y="714"/>
                </a:lnTo>
                <a:lnTo>
                  <a:pt x="398" y="690"/>
                </a:lnTo>
                <a:lnTo>
                  <a:pt x="405" y="667"/>
                </a:lnTo>
                <a:lnTo>
                  <a:pt x="413" y="643"/>
                </a:lnTo>
                <a:lnTo>
                  <a:pt x="421" y="611"/>
                </a:lnTo>
                <a:lnTo>
                  <a:pt x="429" y="587"/>
                </a:lnTo>
                <a:lnTo>
                  <a:pt x="437" y="556"/>
                </a:lnTo>
                <a:lnTo>
                  <a:pt x="461" y="492"/>
                </a:lnTo>
                <a:lnTo>
                  <a:pt x="477" y="436"/>
                </a:lnTo>
                <a:lnTo>
                  <a:pt x="485" y="389"/>
                </a:lnTo>
                <a:lnTo>
                  <a:pt x="493" y="365"/>
                </a:lnTo>
                <a:lnTo>
                  <a:pt x="501" y="341"/>
                </a:lnTo>
                <a:lnTo>
                  <a:pt x="517" y="302"/>
                </a:lnTo>
                <a:lnTo>
                  <a:pt x="525" y="278"/>
                </a:lnTo>
                <a:lnTo>
                  <a:pt x="541" y="246"/>
                </a:lnTo>
                <a:lnTo>
                  <a:pt x="541" y="238"/>
                </a:lnTo>
                <a:lnTo>
                  <a:pt x="549" y="222"/>
                </a:lnTo>
                <a:lnTo>
                  <a:pt x="557" y="198"/>
                </a:lnTo>
                <a:lnTo>
                  <a:pt x="572" y="175"/>
                </a:lnTo>
                <a:lnTo>
                  <a:pt x="588" y="151"/>
                </a:lnTo>
                <a:lnTo>
                  <a:pt x="596" y="135"/>
                </a:lnTo>
                <a:lnTo>
                  <a:pt x="604" y="119"/>
                </a:lnTo>
                <a:lnTo>
                  <a:pt x="628" y="79"/>
                </a:lnTo>
                <a:lnTo>
                  <a:pt x="652" y="55"/>
                </a:lnTo>
                <a:lnTo>
                  <a:pt x="676" y="40"/>
                </a:lnTo>
                <a:lnTo>
                  <a:pt x="692" y="32"/>
                </a:lnTo>
                <a:lnTo>
                  <a:pt x="708" y="24"/>
                </a:lnTo>
                <a:lnTo>
                  <a:pt x="732" y="16"/>
                </a:lnTo>
                <a:lnTo>
                  <a:pt x="755" y="8"/>
                </a:lnTo>
                <a:lnTo>
                  <a:pt x="779" y="0"/>
                </a:lnTo>
                <a:lnTo>
                  <a:pt x="787" y="0"/>
                </a:lnTo>
                <a:lnTo>
                  <a:pt x="811" y="8"/>
                </a:lnTo>
                <a:lnTo>
                  <a:pt x="843" y="24"/>
                </a:lnTo>
                <a:lnTo>
                  <a:pt x="851" y="32"/>
                </a:lnTo>
                <a:lnTo>
                  <a:pt x="859" y="40"/>
                </a:lnTo>
                <a:lnTo>
                  <a:pt x="867" y="63"/>
                </a:lnTo>
                <a:lnTo>
                  <a:pt x="883" y="95"/>
                </a:lnTo>
                <a:lnTo>
                  <a:pt x="899" y="135"/>
                </a:lnTo>
                <a:lnTo>
                  <a:pt x="906" y="151"/>
                </a:lnTo>
                <a:lnTo>
                  <a:pt x="914" y="175"/>
                </a:lnTo>
                <a:lnTo>
                  <a:pt x="930" y="214"/>
                </a:lnTo>
                <a:lnTo>
                  <a:pt x="938" y="238"/>
                </a:lnTo>
                <a:lnTo>
                  <a:pt x="946" y="262"/>
                </a:lnTo>
                <a:lnTo>
                  <a:pt x="954" y="278"/>
                </a:lnTo>
                <a:lnTo>
                  <a:pt x="962" y="302"/>
                </a:lnTo>
                <a:lnTo>
                  <a:pt x="962" y="317"/>
                </a:lnTo>
                <a:lnTo>
                  <a:pt x="970" y="341"/>
                </a:lnTo>
                <a:lnTo>
                  <a:pt x="970" y="349"/>
                </a:lnTo>
                <a:lnTo>
                  <a:pt x="978" y="365"/>
                </a:lnTo>
                <a:lnTo>
                  <a:pt x="986" y="405"/>
                </a:lnTo>
                <a:lnTo>
                  <a:pt x="994" y="429"/>
                </a:lnTo>
                <a:lnTo>
                  <a:pt x="1002" y="468"/>
                </a:lnTo>
                <a:lnTo>
                  <a:pt x="1010" y="508"/>
                </a:lnTo>
                <a:lnTo>
                  <a:pt x="1010" y="524"/>
                </a:lnTo>
                <a:lnTo>
                  <a:pt x="1018" y="548"/>
                </a:lnTo>
                <a:lnTo>
                  <a:pt x="1026" y="595"/>
                </a:lnTo>
                <a:lnTo>
                  <a:pt x="1034" y="627"/>
                </a:lnTo>
                <a:lnTo>
                  <a:pt x="1042" y="659"/>
                </a:lnTo>
                <a:lnTo>
                  <a:pt x="1050" y="683"/>
                </a:lnTo>
                <a:lnTo>
                  <a:pt x="1050" y="698"/>
                </a:lnTo>
                <a:lnTo>
                  <a:pt x="1058" y="714"/>
                </a:lnTo>
                <a:lnTo>
                  <a:pt x="1066" y="738"/>
                </a:lnTo>
                <a:lnTo>
                  <a:pt x="1073" y="754"/>
                </a:lnTo>
                <a:lnTo>
                  <a:pt x="1081" y="770"/>
                </a:lnTo>
                <a:lnTo>
                  <a:pt x="1097" y="810"/>
                </a:lnTo>
                <a:lnTo>
                  <a:pt x="1105" y="833"/>
                </a:lnTo>
                <a:lnTo>
                  <a:pt x="1113" y="857"/>
                </a:lnTo>
                <a:lnTo>
                  <a:pt x="1121" y="881"/>
                </a:lnTo>
                <a:lnTo>
                  <a:pt x="1137" y="913"/>
                </a:lnTo>
                <a:lnTo>
                  <a:pt x="1161" y="937"/>
                </a:lnTo>
                <a:lnTo>
                  <a:pt x="1185" y="960"/>
                </a:lnTo>
                <a:lnTo>
                  <a:pt x="1201" y="968"/>
                </a:lnTo>
                <a:lnTo>
                  <a:pt x="1233" y="984"/>
                </a:lnTo>
                <a:lnTo>
                  <a:pt x="1288" y="1000"/>
                </a:lnTo>
                <a:lnTo>
                  <a:pt x="1312" y="100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5284788" y="5778500"/>
            <a:ext cx="2959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278438" y="4184650"/>
            <a:ext cx="0" cy="158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181600" y="5743575"/>
            <a:ext cx="5524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1600">
                <a:latin typeface="Comic Sans MS" charset="0"/>
              </a:rPr>
              <a:t>400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772400" y="5743575"/>
            <a:ext cx="5524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1600">
                <a:latin typeface="Comic Sans MS" charset="0"/>
              </a:rPr>
              <a:t>700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Vision: Rods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Sensitive to most wavelengths (brightness)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About 120 million in eye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Most outside of fovea (center of retina)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Used for low light vision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Absorption function: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Vision: Cones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Three kinds</a:t>
            </a:r>
          </a:p>
          <a:p>
            <a:pPr lvl="1"/>
            <a:r>
              <a:rPr lang="en-US" altLang="en-US" dirty="0"/>
              <a:t>R sensitive to long </a:t>
            </a:r>
            <a:r>
              <a:rPr lang="en-US" altLang="en-US" dirty="0" smtClean="0"/>
              <a:t>wavelengths (L in book) </a:t>
            </a:r>
            <a:endParaRPr lang="en-US" altLang="en-US" dirty="0"/>
          </a:p>
          <a:p>
            <a:pPr lvl="1"/>
            <a:r>
              <a:rPr lang="en-US" altLang="en-US" dirty="0"/>
              <a:t>G to </a:t>
            </a:r>
            <a:r>
              <a:rPr lang="en-US" altLang="en-US" dirty="0" smtClean="0"/>
              <a:t>middle  (M in book)</a:t>
            </a:r>
            <a:endParaRPr lang="en-US" altLang="en-US" dirty="0"/>
          </a:p>
          <a:p>
            <a:pPr lvl="1"/>
            <a:r>
              <a:rPr lang="en-US" altLang="en-US" dirty="0"/>
              <a:t>B to </a:t>
            </a:r>
            <a:r>
              <a:rPr lang="en-US" altLang="en-US" dirty="0" smtClean="0"/>
              <a:t>short  (S in book)</a:t>
            </a:r>
            <a:endParaRPr lang="en-US" altLang="en-US" dirty="0"/>
          </a:p>
          <a:p>
            <a:r>
              <a:rPr lang="en-US" altLang="en-US" dirty="0"/>
              <a:t>About 8 million in eye</a:t>
            </a:r>
          </a:p>
          <a:p>
            <a:r>
              <a:rPr lang="en-US" altLang="en-US" dirty="0"/>
              <a:t>Highly concentrated in fovea</a:t>
            </a:r>
          </a:p>
          <a:p>
            <a:pPr lvl="1"/>
            <a:r>
              <a:rPr lang="en-US" altLang="en-US" dirty="0"/>
              <a:t>B cones more evenly distributed than others</a:t>
            </a:r>
          </a:p>
          <a:p>
            <a:r>
              <a:rPr lang="en-US" altLang="en-US" dirty="0"/>
              <a:t>Used for high detail color vision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Vision: Cones</a:t>
            </a:r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absorption functions of the cones are:</a:t>
            </a:r>
          </a:p>
        </p:txBody>
      </p:sp>
      <p:pic>
        <p:nvPicPr>
          <p:cNvPr id="13349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010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Psychophysics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305800" cy="4171950"/>
          </a:xfrm>
        </p:spPr>
        <p:txBody>
          <a:bodyPr/>
          <a:lstStyle/>
          <a:p>
            <a:r>
              <a:rPr lang="en-US" altLang="en-US" dirty="0"/>
              <a:t>Spectral Energy Distribution</a:t>
            </a:r>
          </a:p>
          <a:p>
            <a:pPr lvl="1"/>
            <a:r>
              <a:rPr lang="en-US" altLang="en-US" dirty="0"/>
              <a:t>measure intensity of light at unit wavelength intervals of electromagnetic spectrum from ~400 nm to ~700 nm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1" y="3124200"/>
            <a:ext cx="4082609" cy="32908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cillumination">
  <a:themeElements>
    <a:clrScheme name="basicillumination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basicillumination">
      <a:majorFont>
        <a:latin typeface="Comic Sans MS"/>
        <a:ea typeface=""/>
        <a:cs typeface=""/>
      </a:majorFont>
      <a:minorFont>
        <a:latin typeface="Futu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asicillumination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illumination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illumin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illumination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illumination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illumination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illumination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illumination 8">
        <a:dk1>
          <a:srgbClr val="000000"/>
        </a:dk1>
        <a:lt1>
          <a:srgbClr val="FFFFFF"/>
        </a:lt1>
        <a:dk2>
          <a:srgbClr val="000066"/>
        </a:dk2>
        <a:lt2>
          <a:srgbClr val="FFFF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H:\courses\4451-f99\basicillumination.ppt</Template>
  <TotalTime>24</TotalTime>
  <Words>794</Words>
  <Application>Microsoft Macintosh PowerPoint</Application>
  <PresentationFormat>Letter Paper (8.5x11 in)</PresentationFormat>
  <Paragraphs>194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 New Roman</vt:lpstr>
      <vt:lpstr>Comic Sans MS</vt:lpstr>
      <vt:lpstr>Futura</vt:lpstr>
      <vt:lpstr>Monotype Sorts</vt:lpstr>
      <vt:lpstr>Arial</vt:lpstr>
      <vt:lpstr>Symbol</vt:lpstr>
      <vt:lpstr>basicillumination</vt:lpstr>
      <vt:lpstr> Color &amp; Graphics</vt:lpstr>
      <vt:lpstr>Color &amp; Vision</vt:lpstr>
      <vt:lpstr>Light</vt:lpstr>
      <vt:lpstr>Vision: The Eye</vt:lpstr>
      <vt:lpstr>Vision: The Retina</vt:lpstr>
      <vt:lpstr>Vision: Rods</vt:lpstr>
      <vt:lpstr>Vision: Cones</vt:lpstr>
      <vt:lpstr>Vision: Cones</vt:lpstr>
      <vt:lpstr>Psychophysics</vt:lpstr>
      <vt:lpstr>Psychophysics</vt:lpstr>
      <vt:lpstr>Color Mixing: Additive</vt:lpstr>
      <vt:lpstr>Color Mixing: Subtractive</vt:lpstr>
      <vt:lpstr>Colorimetry</vt:lpstr>
      <vt:lpstr>Colorimetric Color Models</vt:lpstr>
      <vt:lpstr>Color Match Functions</vt:lpstr>
      <vt:lpstr>CIE 1931 Imaginary Primaries</vt:lpstr>
      <vt:lpstr>CIE 1931 Chromaticity</vt:lpstr>
      <vt:lpstr>CIE 1931 Chromaticity Diagram</vt:lpstr>
      <vt:lpstr>CIE 1931 Chromaticity Diagram</vt:lpstr>
      <vt:lpstr>Hardware Models: RGB (Additive Color)</vt:lpstr>
      <vt:lpstr>Hardware Models: CMY, CMYK (Subtractive Color)</vt:lpstr>
      <vt:lpstr>Intuitive Hardware Models: HSV</vt:lpstr>
      <vt:lpstr>Intuitive Hardware Models: HLS</vt:lpstr>
      <vt:lpstr>Problem:  V/L != Luminance</vt:lpstr>
      <vt:lpstr>Problem:  None of these models are perceptually uniform</vt:lpstr>
      <vt:lpstr>Issue: Device-independent color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Color &amp; Graphics</dc:title>
  <dc:creator>Blair MacIntyre</dc:creator>
  <cp:lastModifiedBy>Blair MacIntyre</cp:lastModifiedBy>
  <cp:revision>3</cp:revision>
  <cp:lastPrinted>2002-11-21T02:53:43Z</cp:lastPrinted>
  <dcterms:created xsi:type="dcterms:W3CDTF">2015-11-02T14:08:24Z</dcterms:created>
  <dcterms:modified xsi:type="dcterms:W3CDTF">2015-11-02T14:32:55Z</dcterms:modified>
</cp:coreProperties>
</file>