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4.jpg" ContentType="image/png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79" r:id="rId4"/>
    <p:sldId id="258" r:id="rId5"/>
    <p:sldId id="265" r:id="rId6"/>
    <p:sldId id="266" r:id="rId7"/>
    <p:sldId id="260" r:id="rId8"/>
    <p:sldId id="261" r:id="rId9"/>
    <p:sldId id="263" r:id="rId10"/>
    <p:sldId id="268" r:id="rId11"/>
    <p:sldId id="273" r:id="rId12"/>
    <p:sldId id="274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5714"/>
  </p:normalViewPr>
  <p:slideViewPr>
    <p:cSldViewPr snapToGrid="0" snapToObjects="1">
      <p:cViewPr varScale="1">
        <p:scale>
          <a:sx n="104" d="100"/>
          <a:sy n="104" d="100"/>
        </p:scale>
        <p:origin x="23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D1A60-E895-B947-BB52-E7CFE2160E47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4AB53-ABD5-E24F-9EB4-E88DB27F6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6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78217-7246-2948-B2B0-BB5E77DF609B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8182"/>
            <a:ext cx="4114800" cy="365125"/>
          </a:xfrm>
        </p:spPr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5B5-0D64-7642-9FCD-CFC43C28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1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E02D-A8AC-9246-BEC3-3456808D8CF0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5B5-0D64-7642-9FCD-CFC43C28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9F425-F7FF-CC4E-8C41-6C8D6B5C8F78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5B5-0D64-7642-9FCD-CFC43C28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5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D332-36AD-E946-A8BB-9882DBD70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AE260-5F30-D640-8A03-939E73C12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918E6-1A01-714A-B2A8-FC344CE7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FB0C-B64E-2A48-8E34-4167C2779FBA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6C100-420A-D744-ACE3-B6C8328C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F8DA8-9F96-1B4B-84E5-24410307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7943-A68B-AC4F-B48E-9686AA7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5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3E51-56A0-4840-92F1-9A134C191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FA0CF-3B7A-DD44-9FB0-56021960C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5DCD-9724-6846-A3ED-3E0073ED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EA16-142F-5E4A-A6D3-A7559665F084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4408-F966-9948-8AFB-918493B0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C48E-307D-B64F-9230-40A109C8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7943-A68B-AC4F-B48E-9686AA7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7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AB51-C2A2-C947-8B06-C06CA5D5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5AE0-EA7B-5347-AD48-6CD83209D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BFDB-EFD6-8C4F-ABEF-C4E6A004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1E009-7007-694E-9B4B-34D802B4D58C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E692F-8634-1247-BF88-5E13F0BA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A27F-418C-8F4C-846D-301EFCE2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7943-A68B-AC4F-B48E-9686AA7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3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CFDC-0E9D-9642-B840-3EF79C04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90938-A1AE-AA4E-8ACB-CB8A4EED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D52E9-0496-5341-972C-94E4457E5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B20B2-20EB-E043-9CB9-95D5C47AF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756A-9B79-A945-9565-6BC099153226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B77A-40C8-DD4C-A101-68E91485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49C60-9C0B-EB49-95E0-0EB7E905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7943-A68B-AC4F-B48E-9686AA7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569A-3F1E-0242-A106-61B3560E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54615-4851-7E46-9EE0-ADF04043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FB77D-5830-5F47-AFFE-72ECED5F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8E984-C59E-964D-BDD6-000C792EE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AC2668-5AE6-8A47-A896-5D86752AC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B2823-2A97-AF4F-AB24-7761E54E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89E17-2AD3-EA46-A0F5-EF913855E56D}" type="datetime1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87C62-97F7-F947-96E6-4249850B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868F4-9716-7D4C-BBB4-CC67EB8E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7943-A68B-AC4F-B48E-9686AA7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88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7794-0FE8-0E44-85A8-18C81153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B922C-E5B2-E143-8CBD-D3F66E5E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E6862-7CE5-1640-B8AE-45D73AD57D80}" type="datetime1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BEA2D-282B-394C-8DFF-CB068094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15108E-37DF-3D41-81DE-033E9E82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7943-A68B-AC4F-B48E-9686AA7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6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1A4C1-2BBD-B24A-93D2-23F9FEDF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59D8-6079-8F41-AEB4-B4554B3C291E}" type="datetime1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47041-A3F5-7443-B8AB-5085B9BC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E3440-D910-7A4F-BDBF-9C5E4CFE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7943-A68B-AC4F-B48E-9686AA7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4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4BA2-C6D0-1D4E-A695-8EFAA5C7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B074C-AD0E-544A-8979-EA48A7110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EC94E-5C6D-D24A-8003-1F9F9F94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02BD0-E7A8-BF45-BB5B-4A5CE5F9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D2BB8-80E7-934E-84F3-29363C5CBE64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32AE1-7C28-A941-9E01-3B1FF107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42A8A-E742-EC4E-B86E-DCEAC444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7943-A68B-AC4F-B48E-9686AA7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1B94A-8813-E046-8013-F2E6ABDE3D44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5B5-0D64-7642-9FCD-CFC43C28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39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4E35-8ACE-B44C-AF76-5A7E2F6E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827D5-AEFA-BE47-8CFC-EFA4445B1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2A523-290C-B94D-AC21-D8B69CD10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1C706-9608-664F-A550-9D7B7C26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B460-0DA6-474F-A32D-9DC322C0C5F2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B0660-7774-1F4E-85CF-6F25D7FB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33BFD-00F2-DD41-8718-9F16FC37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7943-A68B-AC4F-B48E-9686AA7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29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721B-0CFC-2D41-9FA9-3209DE3C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3638E-250C-D94E-8867-02A561938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AC715-D0BF-C644-8405-369A846C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4992-3AD9-1E40-A6EF-BAD7F975A483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F6B8-62D7-1446-911D-E5FA83A1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9F3A4-DB58-ED45-A64D-5A1452F3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7943-A68B-AC4F-B48E-9686AA7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3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31FCF3-FE7F-FC46-83EF-CDB0492B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F951-47A0-2442-8CC6-D7D8C68F6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A01E2-A048-5348-AB05-F74855C3E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ED59-B5F9-194B-ABE0-936213AD2DB3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47EA-FA29-164C-AB20-F801AE7CB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0121-C0E0-7748-BDD0-C9841FE7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F7943-A68B-AC4F-B48E-9686AA7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5570-8F1D-F642-A2C0-7BDEAB63713A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5B5-0D64-7642-9FCD-CFC43C28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136FB-D044-E844-B0EA-A13981841B9B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5B5-0D64-7642-9FCD-CFC43C28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95D8-05DC-6549-8990-B77C3C3D19F5}" type="datetime1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5B5-0D64-7642-9FCD-CFC43C28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44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5850-94D1-A04C-B4DC-03EFB9CDC652}" type="datetime1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5B5-0D64-7642-9FCD-CFC43C28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0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E413-211A-6745-BDA7-C3D31C81E0C9}" type="datetime1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5B5-0D64-7642-9FCD-CFC43C28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582E-D9B6-5F46-91B1-28608BBC606F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5B5-0D64-7642-9FCD-CFC43C28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A166A-1CFC-2D42-B092-7DBDF977BE24}" type="datetime1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E15B5-0D64-7642-9FCD-CFC43C28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7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3A1DA-4A33-7444-84ED-7C00B9787E54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2019 Blair MacIntyre ((CC BY-NC-SA 4.0))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15B5-0D64-7642-9FCD-CFC43C28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210C5-C28A-3247-9665-E5349FE3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EB42A-4DD0-0F4B-A721-F1F5962FE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C6B43-2089-1F4B-9BA1-A246F807C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17CC-2B09-674F-9CFD-4D4EAF8CB1BB}" type="datetime1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C3B3-49DB-2049-A4DC-5D32F9165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2019 Blair MacIntyre ((CC BY-NC-SA 4.0))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38260-074E-CE4E-919F-5AE7C3400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F7943-A68B-AC4F-B48E-9686AA717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9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11 - raytracing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8498E-C6A8-C249-873D-6EB2A15F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9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Intersections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CAA7A-517A-4343-B0F9-721B1496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16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Sphere/Ray Intersections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A19D6-D1CD-264B-B054-E85CF78D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1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Ray/Plane Intersection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6C741-9303-1F40-A382-E9221567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2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772E-9158-1C45-814F-8CB8B1C8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approaches to 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D906-C06C-0946-BD28-219CF6DF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On-line / “real-time”</a:t>
            </a:r>
          </a:p>
          <a:p>
            <a:pPr lvl="1"/>
            <a:r>
              <a:rPr lang="en-US" dirty="0"/>
              <a:t>Immediate mode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Retained mode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Off-line / batch / “slow”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3D7B8-675D-C54A-A983-48945FB9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30400" y="228600"/>
            <a:ext cx="2666949" cy="66069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r>
              <a:rPr lang="en-US" altLang="en-US"/>
              <a:t>Ray Tracing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1"/>
            <a:ext cx="8178800" cy="16684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lIns="90488" tIns="44450" rIns="90488" bIns="44450" rtlCol="0">
            <a:normAutofit/>
          </a:bodyPr>
          <a:lstStyle/>
          <a:p>
            <a:endParaRPr lang="en-US" altLang="en-US"/>
          </a:p>
          <a:p>
            <a:endParaRPr lang="en-US" altLang="en-US"/>
          </a:p>
        </p:txBody>
      </p:sp>
      <p:pic>
        <p:nvPicPr>
          <p:cNvPr id="4132" name="Picture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6400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C4198B-AC95-3847-9BD3-F8BEB6AC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5952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0" y="1971676"/>
            <a:ext cx="8534400" cy="3540124"/>
            <a:chOff x="2057400" y="1971676"/>
            <a:chExt cx="8534400" cy="3540124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2057400" y="3805238"/>
              <a:ext cx="8534400" cy="1706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708400" y="4081463"/>
              <a:ext cx="742950" cy="74295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 flipV="1">
              <a:off x="5715001" y="3962401"/>
              <a:ext cx="1431925" cy="1428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H="1">
              <a:off x="4395789" y="3946525"/>
              <a:ext cx="1265237" cy="3175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723189" y="2106613"/>
              <a:ext cx="174625" cy="1571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7502525" y="2263775"/>
              <a:ext cx="173038" cy="31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7675564" y="2311401"/>
              <a:ext cx="79375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7850189" y="2311401"/>
              <a:ext cx="15875" cy="111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7959726" y="2232026"/>
              <a:ext cx="142875" cy="476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6172201" y="2239964"/>
              <a:ext cx="1495425" cy="127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4314826" y="1971676"/>
              <a:ext cx="1236663" cy="333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/>
                <a:t>Light Source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261475" y="4105276"/>
              <a:ext cx="1037080" cy="582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/>
                <a:t>Center of</a:t>
              </a:r>
            </a:p>
            <a:p>
              <a:r>
                <a:rPr lang="en-US" altLang="en-US" sz="1600"/>
                <a:t>Projection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159626" y="4835526"/>
              <a:ext cx="1713099" cy="366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/>
                <a:t>Projection Plane</a:t>
              </a: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9177338" y="4286251"/>
              <a:ext cx="63500" cy="79375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646614" y="2587626"/>
              <a:ext cx="845745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/>
                <a:t>Shadow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5684838" y="2849563"/>
              <a:ext cx="742950" cy="2206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837113" y="4657725"/>
              <a:ext cx="1027112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1600"/>
                <a:t>Reflection</a:t>
              </a:r>
            </a:p>
            <a:p>
              <a:r>
                <a:rPr lang="en-US" altLang="en-US" sz="1600"/>
                <a:t>Ray</a:t>
              </a: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4997450" y="4144963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2349501" y="2406650"/>
              <a:ext cx="174625" cy="1730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587625" y="2508250"/>
              <a:ext cx="141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587625" y="2611438"/>
              <a:ext cx="77788" cy="12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405063" y="2659063"/>
              <a:ext cx="0" cy="12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 flipV="1">
              <a:off x="2524126" y="2547939"/>
              <a:ext cx="1027113" cy="45878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4325939" y="2879725"/>
              <a:ext cx="395287" cy="395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5794375" y="2122489"/>
              <a:ext cx="1817688" cy="46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2555875" y="2168526"/>
              <a:ext cx="1816100" cy="2698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5257801" y="3449639"/>
              <a:ext cx="931863" cy="727075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6924676" y="3314700"/>
              <a:ext cx="1046163" cy="1898650"/>
            </a:xfrm>
            <a:custGeom>
              <a:avLst/>
              <a:gdLst>
                <a:gd name="T0" fmla="*/ 0 w 529"/>
                <a:gd name="T1" fmla="*/ 432 h 961"/>
                <a:gd name="T2" fmla="*/ 528 w 529"/>
                <a:gd name="T3" fmla="*/ 0 h 961"/>
                <a:gd name="T4" fmla="*/ 528 w 529"/>
                <a:gd name="T5" fmla="*/ 528 h 961"/>
                <a:gd name="T6" fmla="*/ 0 w 529"/>
                <a:gd name="T7" fmla="*/ 960 h 961"/>
                <a:gd name="T8" fmla="*/ 0 w 529"/>
                <a:gd name="T9" fmla="*/ 432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961">
                  <a:moveTo>
                    <a:pt x="0" y="432"/>
                  </a:moveTo>
                  <a:lnTo>
                    <a:pt x="528" y="0"/>
                  </a:lnTo>
                  <a:lnTo>
                    <a:pt x="528" y="528"/>
                  </a:lnTo>
                  <a:lnTo>
                    <a:pt x="0" y="960"/>
                  </a:lnTo>
                  <a:lnTo>
                    <a:pt x="0" y="43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7510463" y="4152900"/>
              <a:ext cx="1674812" cy="1412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3392488" y="2879725"/>
              <a:ext cx="647700" cy="64928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 flipV="1">
              <a:off x="3795713" y="3094038"/>
              <a:ext cx="1865312" cy="8366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5665789" y="3514726"/>
              <a:ext cx="511175" cy="4349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37907D57-D98B-9C46-931A-30DB100D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8F518-B58E-C249-BF67-AC6F34B0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Adventures of 7 Rays</a:t>
            </a: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6400800" cy="489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96273" y="44042"/>
            <a:ext cx="4318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i="1" dirty="0"/>
              <a:t>Alan Watt, 3D Computer Graphics, 3</a:t>
            </a:r>
            <a:r>
              <a:rPr lang="en-US" sz="1400" i="1" baseline="30000" dirty="0"/>
              <a:t>rd</a:t>
            </a:r>
            <a:r>
              <a:rPr lang="en-US" sz="1400" i="1" dirty="0"/>
              <a:t> Edition, 1999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8FC2A-377E-7A43-AA11-3F6816A5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4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Projection (Orthographic, Perspective,  Oblique)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748DE-6DCA-344E-B47E-BF0B0B2E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9504CB-EA72-FC4D-B351-F1226A97A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4" b="34286"/>
          <a:stretch/>
        </p:blipFill>
        <p:spPr>
          <a:xfrm>
            <a:off x="1138299" y="1690687"/>
            <a:ext cx="991540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4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9EDAB9-9073-0649-B8CE-BBE324B6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956" y="203689"/>
            <a:ext cx="7233189" cy="297399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ED07F-7842-C044-A800-A0839E16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7510CA-135F-D14A-93AE-601F4B97CF39}"/>
                  </a:ext>
                </a:extLst>
              </p:cNvPr>
              <p:cNvSpPr txBox="1"/>
              <p:nvPr/>
            </p:nvSpPr>
            <p:spPr>
              <a:xfrm>
                <a:off x="988541" y="1902941"/>
                <a:ext cx="23632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7510CA-135F-D14A-93AE-601F4B97C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41" y="1902941"/>
                <a:ext cx="2363211" cy="40011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EED05B2-3255-F94C-B1AF-07BF2131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550" y="3413264"/>
            <a:ext cx="3233768" cy="24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6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Illumination of a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89051" y="1476982"/>
                <a:ext cx="8902565" cy="1137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800" b="0" i="1" dirty="0" smtClean="0">
                          <a:latin typeface="Cambria Math" charset="0"/>
                        </a:rPr>
                        <m:t>L</m:t>
                      </m:r>
                      <m:r>
                        <a:rPr lang="en-US" altLang="en-US" sz="2800" b="0" i="1" dirty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sz="2800" i="1" dirty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800" i="1" dirty="0">
                              <a:latin typeface="Cambria Math" charset="0"/>
                            </a:rPr>
                            <m:t>𝑎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charset="0"/>
                            </a:rPr>
                            <m:t>𝑟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charset="0"/>
                            </a:rPr>
                            <m:t>𝑡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en-US" sz="2800" b="0" i="1" dirty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en-US" alt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≤</m:t>
                          </m:r>
                          <m:r>
                            <a:rPr lang="en-US" altLang="en-US" sz="2800" b="0" i="1" dirty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800" i="1" dirty="0"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US" altLang="en-US" sz="2800" i="1" dirty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en-US" sz="2800" i="1" dirty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en-US" sz="28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2800" i="1" dirty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800" i="1" dirty="0">
                                      <a:latin typeface="Cambria Math" charset="0"/>
                                    </a:rPr>
                                    <m:t>𝑁</m:t>
                                  </m:r>
                                  <m:r>
                                    <a:rPr lang="en-US" altLang="en-US" sz="2800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en-US" sz="2800" i="1" dirty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800" b="0" i="1" dirty="0" smtClean="0">
                                          <a:latin typeface="Cambria Math" panose="02040503050406030204" pitchFamily="18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en-US" sz="2800" i="1" dirty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alt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800" i="1" dirty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en-US" sz="2800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051" y="1476982"/>
                <a:ext cx="8902565" cy="113787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5042B-2B0F-2143-BC77-D413640C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2019 Blair MacIntyre ((CC BY-NC-SA 4.0))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9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208</Words>
  <Application>Microsoft Macintosh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Custom Design</vt:lpstr>
      <vt:lpstr>11 - raytracing</vt:lpstr>
      <vt:lpstr>3 approaches to graphics</vt:lpstr>
      <vt:lpstr>Ray Tracing</vt:lpstr>
      <vt:lpstr>Basic Idea</vt:lpstr>
      <vt:lpstr>Basic Algorithm</vt:lpstr>
      <vt:lpstr>The Adventures of 7 Rays</vt:lpstr>
      <vt:lpstr>Projection (Orthographic, Perspective,  Oblique)</vt:lpstr>
      <vt:lpstr>PowerPoint Presentation</vt:lpstr>
      <vt:lpstr>Illumination of a point</vt:lpstr>
      <vt:lpstr>Computing Intersections</vt:lpstr>
      <vt:lpstr>Sphere/Ray Intersections</vt:lpstr>
      <vt:lpstr>Ray/Plane Intersection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5 - raytracing</dc:title>
  <dc:creator>Blair MacIntyre</dc:creator>
  <cp:lastModifiedBy>Blair MacIntyre</cp:lastModifiedBy>
  <cp:revision>14</cp:revision>
  <dcterms:created xsi:type="dcterms:W3CDTF">2015-08-26T01:55:54Z</dcterms:created>
  <dcterms:modified xsi:type="dcterms:W3CDTF">2019-10-01T02:21:30Z</dcterms:modified>
</cp:coreProperties>
</file>