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66" r:id="rId4"/>
    <p:sldId id="269" r:id="rId5"/>
    <p:sldId id="270" r:id="rId6"/>
    <p:sldId id="267" r:id="rId7"/>
    <p:sldId id="259" r:id="rId8"/>
    <p:sldId id="268" r:id="rId9"/>
    <p:sldId id="271" r:id="rId10"/>
    <p:sldId id="258" r:id="rId11"/>
    <p:sldId id="261" r:id="rId12"/>
    <p:sldId id="272" r:id="rId13"/>
    <p:sldId id="273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9"/>
    <p:restoredTop sz="94589"/>
  </p:normalViewPr>
  <p:slideViewPr>
    <p:cSldViewPr snapToGrid="0" snapToObjects="1">
      <p:cViewPr>
        <p:scale>
          <a:sx n="110" d="100"/>
          <a:sy n="110" d="100"/>
        </p:scale>
        <p:origin x="280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6A57-4713-5B44-BCC4-91100CDE937E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F58E-D508-F540-9035-884AF882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3 - Matrices and 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graphics is fun; graphics requires matrix math; </a:t>
            </a:r>
          </a:p>
          <a:p>
            <a:r>
              <a:rPr lang="en-US" dirty="0"/>
              <a:t>thus, matrix math must be fun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25FB9-7280-2743-BCD7-6A21B241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0806" y="6492876"/>
            <a:ext cx="3610389" cy="365125"/>
          </a:xfrm>
        </p:spPr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364279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Arc 7"/>
          <p:cNvSpPr>
            <a:spLocks/>
          </p:cNvSpPr>
          <p:nvPr/>
        </p:nvSpPr>
        <p:spPr bwMode="auto">
          <a:xfrm>
            <a:off x="4210051" y="2946401"/>
            <a:ext cx="117475" cy="119063"/>
          </a:xfrm>
          <a:custGeom>
            <a:avLst/>
            <a:gdLst>
              <a:gd name="G0" fmla="+- 20237 0 0"/>
              <a:gd name="G1" fmla="+- 0 0 0"/>
              <a:gd name="G2" fmla="+- 21600 0 0"/>
              <a:gd name="T0" fmla="*/ 12569 w 20237"/>
              <a:gd name="T1" fmla="*/ 20193 h 20193"/>
              <a:gd name="T2" fmla="*/ 0 w 20237"/>
              <a:gd name="T3" fmla="*/ 7552 h 20193"/>
              <a:gd name="T4" fmla="*/ 20237 w 20237"/>
              <a:gd name="T5" fmla="*/ 0 h 20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37" h="20193" fill="none" extrusionOk="0">
                <a:moveTo>
                  <a:pt x="12568" y="20193"/>
                </a:moveTo>
                <a:cubicBezTo>
                  <a:pt x="6754" y="17985"/>
                  <a:pt x="2174" y="13378"/>
                  <a:pt x="0" y="7551"/>
                </a:cubicBezTo>
              </a:path>
              <a:path w="20237" h="20193" stroke="0" extrusionOk="0">
                <a:moveTo>
                  <a:pt x="12568" y="20193"/>
                </a:moveTo>
                <a:cubicBezTo>
                  <a:pt x="6754" y="17985"/>
                  <a:pt x="2174" y="13378"/>
                  <a:pt x="0" y="7551"/>
                </a:cubicBezTo>
                <a:lnTo>
                  <a:pt x="20237" y="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2590801" y="3022600"/>
            <a:ext cx="1647825" cy="1631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2565400" y="2376488"/>
            <a:ext cx="2332038" cy="2330450"/>
            <a:chOff x="928" y="1215"/>
            <a:chExt cx="1469" cy="1468"/>
          </a:xfrm>
        </p:grpSpPr>
        <p:sp>
          <p:nvSpPr>
            <p:cNvPr id="4107" name="Arc 11"/>
            <p:cNvSpPr>
              <a:spLocks/>
            </p:cNvSpPr>
            <p:nvPr/>
          </p:nvSpPr>
          <p:spPr bwMode="auto">
            <a:xfrm>
              <a:off x="928" y="1215"/>
              <a:ext cx="64" cy="80"/>
            </a:xfrm>
            <a:custGeom>
              <a:avLst/>
              <a:gdLst>
                <a:gd name="G0" fmla="+- 8712 0 0"/>
                <a:gd name="G1" fmla="+- 0 0 0"/>
                <a:gd name="G2" fmla="+- 21600 0 0"/>
                <a:gd name="T0" fmla="*/ 17401 w 17401"/>
                <a:gd name="T1" fmla="*/ 19775 h 21600"/>
                <a:gd name="T2" fmla="*/ 0 w 17401"/>
                <a:gd name="T3" fmla="*/ 19765 h 21600"/>
                <a:gd name="T4" fmla="*/ 8712 w 1740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01" h="21600" fill="none" extrusionOk="0">
                  <a:moveTo>
                    <a:pt x="17401" y="19775"/>
                  </a:moveTo>
                  <a:cubicBezTo>
                    <a:pt x="14662" y="20978"/>
                    <a:pt x="11703" y="21599"/>
                    <a:pt x="8712" y="21599"/>
                  </a:cubicBezTo>
                  <a:cubicBezTo>
                    <a:pt x="5712" y="21599"/>
                    <a:pt x="2745" y="20975"/>
                    <a:pt x="-1" y="19765"/>
                  </a:cubicBezTo>
                </a:path>
                <a:path w="17401" h="21600" stroke="0" extrusionOk="0">
                  <a:moveTo>
                    <a:pt x="17401" y="19775"/>
                  </a:moveTo>
                  <a:cubicBezTo>
                    <a:pt x="14662" y="20978"/>
                    <a:pt x="11703" y="21599"/>
                    <a:pt x="8712" y="21599"/>
                  </a:cubicBezTo>
                  <a:cubicBezTo>
                    <a:pt x="5712" y="21599"/>
                    <a:pt x="2745" y="20975"/>
                    <a:pt x="-1" y="19765"/>
                  </a:cubicBezTo>
                  <a:lnTo>
                    <a:pt x="8712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 flipH="1">
              <a:off x="944" y="1279"/>
              <a:ext cx="8" cy="13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Arc 13"/>
            <p:cNvSpPr>
              <a:spLocks/>
            </p:cNvSpPr>
            <p:nvPr/>
          </p:nvSpPr>
          <p:spPr bwMode="auto">
            <a:xfrm>
              <a:off x="2317" y="2619"/>
              <a:ext cx="80" cy="64"/>
            </a:xfrm>
            <a:custGeom>
              <a:avLst/>
              <a:gdLst>
                <a:gd name="G0" fmla="+- 21600 0 0"/>
                <a:gd name="G1" fmla="+- 8748 0 0"/>
                <a:gd name="G2" fmla="+- 21600 0 0"/>
                <a:gd name="T0" fmla="*/ 1830 w 21600"/>
                <a:gd name="T1" fmla="*/ 17450 h 17450"/>
                <a:gd name="T2" fmla="*/ 1851 w 21600"/>
                <a:gd name="T3" fmla="*/ 0 h 17450"/>
                <a:gd name="T4" fmla="*/ 21600 w 21600"/>
                <a:gd name="T5" fmla="*/ 8748 h 17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50" fill="none" extrusionOk="0">
                  <a:moveTo>
                    <a:pt x="1830" y="17449"/>
                  </a:moveTo>
                  <a:cubicBezTo>
                    <a:pt x="623" y="14707"/>
                    <a:pt x="0" y="11744"/>
                    <a:pt x="0" y="8748"/>
                  </a:cubicBezTo>
                  <a:cubicBezTo>
                    <a:pt x="0" y="5734"/>
                    <a:pt x="630" y="2754"/>
                    <a:pt x="1850" y="-1"/>
                  </a:cubicBezTo>
                </a:path>
                <a:path w="21600" h="17450" stroke="0" extrusionOk="0">
                  <a:moveTo>
                    <a:pt x="1830" y="17449"/>
                  </a:moveTo>
                  <a:cubicBezTo>
                    <a:pt x="623" y="14707"/>
                    <a:pt x="0" y="11744"/>
                    <a:pt x="0" y="8748"/>
                  </a:cubicBezTo>
                  <a:cubicBezTo>
                    <a:pt x="0" y="5734"/>
                    <a:pt x="630" y="2754"/>
                    <a:pt x="1850" y="-1"/>
                  </a:cubicBezTo>
                  <a:lnTo>
                    <a:pt x="21600" y="8748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 flipH="1">
              <a:off x="944" y="2650"/>
              <a:ext cx="138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4465638" y="2844800"/>
            <a:ext cx="1250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Comic Sans MS" charset="0"/>
              </a:rPr>
              <a:t>Z</a:t>
            </a:r>
            <a:endParaRPr lang="en-US" altLang="en-US" sz="1200">
              <a:latin typeface="Comic Sans MS" charset="0"/>
            </a:endParaRP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5024438" y="4552950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Comic Sans MS" charset="0"/>
              </a:rPr>
              <a:t>X</a:t>
            </a:r>
            <a:endParaRPr lang="en-US" altLang="en-US" sz="1200">
              <a:latin typeface="Comic Sans MS" charset="0"/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2514600" y="2160588"/>
            <a:ext cx="113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Comic Sans MS" charset="0"/>
              </a:rPr>
              <a:t>Y</a:t>
            </a:r>
            <a:endParaRPr lang="en-US" altLang="en-US" sz="1200">
              <a:latin typeface="Comic Sans MS" charset="0"/>
            </a:endParaRPr>
          </a:p>
        </p:txBody>
      </p:sp>
      <p:grpSp>
        <p:nvGrpSpPr>
          <p:cNvPr id="4115" name="Group 19"/>
          <p:cNvGrpSpPr>
            <a:grpSpLocks/>
          </p:cNvGrpSpPr>
          <p:nvPr/>
        </p:nvGrpSpPr>
        <p:grpSpPr bwMode="auto">
          <a:xfrm>
            <a:off x="7026275" y="2149476"/>
            <a:ext cx="2332038" cy="2328863"/>
            <a:chOff x="3299" y="1072"/>
            <a:chExt cx="1469" cy="1467"/>
          </a:xfrm>
        </p:grpSpPr>
        <p:sp>
          <p:nvSpPr>
            <p:cNvPr id="4116" name="Arc 20"/>
            <p:cNvSpPr>
              <a:spLocks/>
            </p:cNvSpPr>
            <p:nvPr/>
          </p:nvSpPr>
          <p:spPr bwMode="auto">
            <a:xfrm>
              <a:off x="3299" y="1072"/>
              <a:ext cx="64" cy="80"/>
            </a:xfrm>
            <a:custGeom>
              <a:avLst/>
              <a:gdLst>
                <a:gd name="G0" fmla="+- 8654 0 0"/>
                <a:gd name="G1" fmla="+- 0 0 0"/>
                <a:gd name="G2" fmla="+- 21600 0 0"/>
                <a:gd name="T0" fmla="*/ 17308 w 17308"/>
                <a:gd name="T1" fmla="*/ 19791 h 21600"/>
                <a:gd name="T2" fmla="*/ 0 w 17308"/>
                <a:gd name="T3" fmla="*/ 19791 h 21600"/>
                <a:gd name="T4" fmla="*/ 8654 w 173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08" h="21600" fill="none" extrusionOk="0">
                  <a:moveTo>
                    <a:pt x="17307" y="19790"/>
                  </a:moveTo>
                  <a:cubicBezTo>
                    <a:pt x="14578" y="20983"/>
                    <a:pt x="11632" y="21599"/>
                    <a:pt x="8654" y="21599"/>
                  </a:cubicBezTo>
                  <a:cubicBezTo>
                    <a:pt x="5675" y="21599"/>
                    <a:pt x="2729" y="20983"/>
                    <a:pt x="0" y="19790"/>
                  </a:cubicBezTo>
                </a:path>
                <a:path w="17308" h="21600" stroke="0" extrusionOk="0">
                  <a:moveTo>
                    <a:pt x="17307" y="19790"/>
                  </a:moveTo>
                  <a:cubicBezTo>
                    <a:pt x="14578" y="20983"/>
                    <a:pt x="11632" y="21599"/>
                    <a:pt x="8654" y="21599"/>
                  </a:cubicBezTo>
                  <a:cubicBezTo>
                    <a:pt x="5675" y="21599"/>
                    <a:pt x="2729" y="20983"/>
                    <a:pt x="0" y="19790"/>
                  </a:cubicBezTo>
                  <a:lnTo>
                    <a:pt x="8654" y="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 flipH="1">
              <a:off x="3315" y="1135"/>
              <a:ext cx="8" cy="13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Arc 22"/>
            <p:cNvSpPr>
              <a:spLocks/>
            </p:cNvSpPr>
            <p:nvPr/>
          </p:nvSpPr>
          <p:spPr bwMode="auto">
            <a:xfrm>
              <a:off x="4688" y="2475"/>
              <a:ext cx="80" cy="64"/>
            </a:xfrm>
            <a:custGeom>
              <a:avLst/>
              <a:gdLst>
                <a:gd name="G0" fmla="+- 21600 0 0"/>
                <a:gd name="G1" fmla="+- 8689 0 0"/>
                <a:gd name="G2" fmla="+- 21600 0 0"/>
                <a:gd name="T0" fmla="*/ 1825 w 21600"/>
                <a:gd name="T1" fmla="*/ 17378 h 17378"/>
                <a:gd name="T2" fmla="*/ 1825 w 21600"/>
                <a:gd name="T3" fmla="*/ 0 h 17378"/>
                <a:gd name="T4" fmla="*/ 21600 w 21600"/>
                <a:gd name="T5" fmla="*/ 8689 h 17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78" fill="none" extrusionOk="0">
                  <a:moveTo>
                    <a:pt x="1824" y="17378"/>
                  </a:moveTo>
                  <a:cubicBezTo>
                    <a:pt x="621" y="14639"/>
                    <a:pt x="0" y="11680"/>
                    <a:pt x="0" y="8689"/>
                  </a:cubicBezTo>
                  <a:cubicBezTo>
                    <a:pt x="0" y="5697"/>
                    <a:pt x="621" y="2738"/>
                    <a:pt x="1824" y="-1"/>
                  </a:cubicBezTo>
                </a:path>
                <a:path w="21600" h="17378" stroke="0" extrusionOk="0">
                  <a:moveTo>
                    <a:pt x="1824" y="17378"/>
                  </a:moveTo>
                  <a:cubicBezTo>
                    <a:pt x="621" y="14639"/>
                    <a:pt x="0" y="11680"/>
                    <a:pt x="0" y="8689"/>
                  </a:cubicBezTo>
                  <a:cubicBezTo>
                    <a:pt x="0" y="5697"/>
                    <a:pt x="621" y="2738"/>
                    <a:pt x="1824" y="-1"/>
                  </a:cubicBezTo>
                  <a:lnTo>
                    <a:pt x="21600" y="868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H="1">
              <a:off x="3315" y="2507"/>
              <a:ext cx="138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0" name="Arc 24"/>
          <p:cNvSpPr>
            <a:spLocks/>
          </p:cNvSpPr>
          <p:nvPr/>
        </p:nvSpPr>
        <p:spPr bwMode="auto">
          <a:xfrm>
            <a:off x="5822951" y="5564189"/>
            <a:ext cx="117475" cy="117475"/>
          </a:xfrm>
          <a:custGeom>
            <a:avLst/>
            <a:gdLst>
              <a:gd name="G0" fmla="+- 0 0 0"/>
              <a:gd name="G1" fmla="+- 20218 0 0"/>
              <a:gd name="G2" fmla="+- 21600 0 0"/>
              <a:gd name="T0" fmla="*/ 7602 w 20209"/>
              <a:gd name="T1" fmla="*/ 0 h 20218"/>
              <a:gd name="T2" fmla="*/ 20209 w 20209"/>
              <a:gd name="T3" fmla="*/ 12592 h 20218"/>
              <a:gd name="T4" fmla="*/ 0 w 20209"/>
              <a:gd name="T5" fmla="*/ 20218 h 20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09" h="20218" fill="none" extrusionOk="0">
                <a:moveTo>
                  <a:pt x="7602" y="-1"/>
                </a:moveTo>
                <a:cubicBezTo>
                  <a:pt x="13420" y="2187"/>
                  <a:pt x="18014" y="6776"/>
                  <a:pt x="20209" y="12591"/>
                </a:cubicBezTo>
              </a:path>
              <a:path w="20209" h="20218" stroke="0" extrusionOk="0">
                <a:moveTo>
                  <a:pt x="7602" y="-1"/>
                </a:moveTo>
                <a:cubicBezTo>
                  <a:pt x="13420" y="2187"/>
                  <a:pt x="18014" y="6776"/>
                  <a:pt x="20209" y="12591"/>
                </a:cubicBezTo>
                <a:lnTo>
                  <a:pt x="0" y="2021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H="1">
            <a:off x="5886451" y="4427539"/>
            <a:ext cx="1165225" cy="1177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6975475" y="1933575"/>
            <a:ext cx="113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Comic Sans MS" charset="0"/>
              </a:rPr>
              <a:t>Y</a:t>
            </a:r>
            <a:endParaRPr lang="en-US" altLang="en-US" sz="1200">
              <a:latin typeface="Comic Sans MS" charset="0"/>
            </a:endParaRP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9371013" y="4325938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Comic Sans MS" charset="0"/>
              </a:rPr>
              <a:t>X</a:t>
            </a:r>
            <a:endParaRPr lang="en-US" altLang="en-US" sz="1200">
              <a:latin typeface="Comic Sans MS" charset="0"/>
            </a:endParaRP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5619750" y="5578475"/>
            <a:ext cx="1250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Comic Sans MS" charset="0"/>
              </a:rPr>
              <a:t>Z</a:t>
            </a:r>
            <a:endParaRPr lang="en-US" altLang="en-US" sz="1200">
              <a:latin typeface="Comic Sans MS" charset="0"/>
            </a:endParaRP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7351713" y="4867276"/>
            <a:ext cx="227145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Comic Sans MS" charset="0"/>
              </a:rPr>
              <a:t>Right-handed</a:t>
            </a:r>
          </a:p>
          <a:p>
            <a:r>
              <a:rPr lang="en-US" altLang="en-US" sz="2000">
                <a:solidFill>
                  <a:srgbClr val="000000"/>
                </a:solidFill>
                <a:latin typeface="Comic Sans MS" charset="0"/>
              </a:rPr>
              <a:t>coordinate system </a:t>
            </a:r>
            <a:endParaRPr lang="en-US" altLang="en-US" sz="2000">
              <a:latin typeface="Comic Sans MS" charset="0"/>
            </a:endParaRP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2768600" y="4895851"/>
            <a:ext cx="21945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Comic Sans MS" charset="0"/>
              </a:rPr>
              <a:t>Left-handed </a:t>
            </a:r>
          </a:p>
          <a:p>
            <a:r>
              <a:rPr lang="en-US" altLang="en-US" sz="2000">
                <a:solidFill>
                  <a:srgbClr val="000000"/>
                </a:solidFill>
                <a:latin typeface="Comic Sans MS" charset="0"/>
              </a:rPr>
              <a:t>coordinate system</a:t>
            </a:r>
            <a:endParaRPr lang="en-US" altLang="en-US" sz="2000">
              <a:latin typeface="Comic Sans MS" charset="0"/>
            </a:endParaRPr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3D 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161349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Matrices: Representation,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501" y="1690688"/>
            <a:ext cx="235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</a:t>
            </a:r>
            <a:r>
              <a:rPr lang="en-US" dirty="0"/>
              <a:t>, not commutative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Inverses</a:t>
            </a:r>
          </a:p>
        </p:txBody>
      </p:sp>
    </p:spTree>
    <p:extLst>
      <p:ext uri="{BB962C8B-B14F-4D97-AF65-F5344CB8AC3E}">
        <p14:creationId xmlns:p14="http://schemas.microsoft.com/office/powerpoint/2010/main" val="80604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73DA-71B8-2E46-A3E7-248E3A28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B6A9-10E2-A44B-956D-4E4DF0E2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F23-5548-0E47-A8D9-07479ED7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0C2A-BD7F-B14C-9B5A-C404D91D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 with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Transformations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Trig: Angles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AC5A6-1DAF-834C-96C4-029A0B18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5" name="Oval 4"/>
          <p:cNvSpPr/>
          <p:nvPr/>
        </p:nvSpPr>
        <p:spPr>
          <a:xfrm>
            <a:off x="3400874" y="1876039"/>
            <a:ext cx="2533136" cy="25331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11837" y="3087002"/>
            <a:ext cx="111210" cy="111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49756" y="1690690"/>
                <a:ext cx="152311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  <a:p>
                <a:pPr algn="ctr"/>
                <a:r>
                  <a:rPr lang="en-US" dirty="0"/>
                  <a:t>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2</m:t>
                      </m:r>
                      <m:r>
                        <a:rPr lang="el-GR" i="1">
                          <a:latin typeface="Cambria Math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circumference</a:t>
                </a:r>
              </a:p>
              <a:p>
                <a:pPr algn="ctr"/>
                <a:r>
                  <a:rPr lang="en-US" dirty="0"/>
                  <a:t>radians</a:t>
                </a:r>
              </a:p>
              <a:p>
                <a:pPr algn="ctr"/>
                <a:r>
                  <a:rPr lang="en-US" dirty="0"/>
                  <a:t>degrees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56" y="1690690"/>
                <a:ext cx="1523110" cy="2031325"/>
              </a:xfrm>
              <a:prstGeom prst="rect">
                <a:avLst/>
              </a:prstGeom>
              <a:blipFill>
                <a:blip r:embed="rId2"/>
                <a:stretch>
                  <a:fillRect l="-2479" t="-621" r="-2479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55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Trig: Angles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48EE0-AE86-A648-BDC6-DA6FBA67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0165" y="2075935"/>
                <a:ext cx="1535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𝑜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165" y="2075935"/>
                <a:ext cx="15351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Triangle 4"/>
          <p:cNvSpPr/>
          <p:nvPr/>
        </p:nvSpPr>
        <p:spPr>
          <a:xfrm flipH="1">
            <a:off x="3496965" y="1673655"/>
            <a:ext cx="1915297" cy="1173892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083165" y="1891269"/>
                <a:ext cx="369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65" y="1891269"/>
                <a:ext cx="3697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454611" y="2870535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611" y="2870535"/>
                <a:ext cx="3714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407605" y="2075935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05" y="2075935"/>
                <a:ext cx="371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761510" y="2501203"/>
                <a:ext cx="433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l-GR" i="1">
                          <a:latin typeface="Cambria Math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510" y="2501203"/>
                <a:ext cx="43370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853390" y="3764282"/>
            <a:ext cx="1614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sin, cos, tan, </a:t>
            </a:r>
          </a:p>
          <a:p>
            <a:r>
              <a:rPr lang="en-US" dirty="0" err="1"/>
              <a:t>asin</a:t>
            </a:r>
            <a:r>
              <a:rPr lang="en-US" dirty="0"/>
              <a:t>, </a:t>
            </a:r>
            <a:r>
              <a:rPr lang="en-US" dirty="0" err="1"/>
              <a:t>acos</a:t>
            </a:r>
            <a:r>
              <a:rPr lang="en-US" dirty="0"/>
              <a:t>, </a:t>
            </a:r>
            <a:r>
              <a:rPr lang="en-US" dirty="0" err="1"/>
              <a:t>atan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3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68476-E64B-E648-BD83-41CAE7AB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53" y="2410816"/>
            <a:ext cx="2527300" cy="25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384944"/>
            <a:ext cx="2268220" cy="18145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04156" y="6642556"/>
            <a:ext cx="27638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/>
              <a:t>Some images from https</a:t>
            </a:r>
            <a:r>
              <a:rPr lang="en-US" sz="800" dirty="0"/>
              <a:t>://</a:t>
            </a:r>
            <a:r>
              <a:rPr lang="en-US" sz="800" dirty="0" err="1"/>
              <a:t>en.wikipedia.org</a:t>
            </a:r>
            <a:r>
              <a:rPr lang="en-US" sz="800" dirty="0"/>
              <a:t>/wiki/</a:t>
            </a:r>
            <a:r>
              <a:rPr lang="en-US" sz="800" dirty="0" err="1"/>
              <a:t>Dot_product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284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FF3C2-1786-3D42-BD76-D0A2982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91" y="1690689"/>
            <a:ext cx="2043455" cy="28422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642556"/>
            <a:ext cx="28376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Some images from https://</a:t>
            </a:r>
            <a:r>
              <a:rPr lang="en-US" sz="800" dirty="0" err="1"/>
              <a:t>en.wikipedia.org</a:t>
            </a:r>
            <a:r>
              <a:rPr lang="en-US" sz="800" dirty="0"/>
              <a:t>/wiki/</a:t>
            </a:r>
            <a:r>
              <a:rPr lang="en-US" sz="800" dirty="0" err="1"/>
              <a:t>Cross_product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86" y="-521"/>
            <a:ext cx="3437814" cy="31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0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85944-3FE6-3A49-BB23-39DC5D66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35412" y="2556980"/>
            <a:ext cx="2141220" cy="15935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35412" y="791570"/>
            <a:ext cx="4611466" cy="17654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35413" y="1690690"/>
            <a:ext cx="175943" cy="8662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9661" y="5800299"/>
            <a:ext cx="1213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add/sub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scalar </a:t>
            </a:r>
            <a:r>
              <a:rPr lang="en-US" dirty="0" err="1"/>
              <a:t>mult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5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3-D Vectors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305800" cy="4171950"/>
          </a:xfrm>
        </p:spPr>
        <p:txBody>
          <a:bodyPr/>
          <a:lstStyle/>
          <a:p>
            <a:pPr>
              <a:lnSpc>
                <a:spcPct val="64000"/>
              </a:lnSpc>
              <a:spcBef>
                <a:spcPct val="62000"/>
              </a:spcBef>
              <a:buNone/>
              <a:tabLst>
                <a:tab pos="2232025" algn="l"/>
                <a:tab pos="3086100" algn="l"/>
              </a:tabLst>
            </a:pPr>
            <a:r>
              <a:rPr lang="en-US" altLang="en-US" sz="2400" dirty="0"/>
              <a:t>Have length and direction</a:t>
            </a:r>
            <a:r>
              <a:rPr lang="en-US" altLang="en-US" sz="2400" b="1" dirty="0"/>
              <a:t>	</a:t>
            </a:r>
          </a:p>
          <a:p>
            <a:pPr>
              <a:lnSpc>
                <a:spcPct val="64000"/>
              </a:lnSpc>
              <a:spcBef>
                <a:spcPct val="62000"/>
              </a:spcBef>
              <a:buNone/>
              <a:tabLst>
                <a:tab pos="2232025" algn="l"/>
                <a:tab pos="3086100" algn="l"/>
              </a:tabLst>
            </a:pPr>
            <a:r>
              <a:rPr lang="en-US" altLang="en-US" sz="2400" b="1" dirty="0"/>
              <a:t>		V = [x</a:t>
            </a:r>
            <a:r>
              <a:rPr lang="en-US" altLang="en-US" sz="2400" b="1" baseline="-25000" dirty="0"/>
              <a:t>v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y</a:t>
            </a:r>
            <a:r>
              <a:rPr lang="en-US" altLang="en-US" sz="2400" b="1" baseline="-25000" dirty="0" err="1"/>
              <a:t>v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z</a:t>
            </a:r>
            <a:r>
              <a:rPr lang="en-US" altLang="en-US" sz="2400" b="1" baseline="-25000" dirty="0" err="1"/>
              <a:t>v</a:t>
            </a:r>
            <a:r>
              <a:rPr lang="en-US" altLang="en-US" sz="2400" b="1" dirty="0"/>
              <a:t>]</a:t>
            </a:r>
            <a:endParaRPr lang="en-US" altLang="en-US" sz="2000" dirty="0"/>
          </a:p>
          <a:p>
            <a:pPr>
              <a:lnSpc>
                <a:spcPct val="64000"/>
              </a:lnSpc>
              <a:spcBef>
                <a:spcPct val="62000"/>
              </a:spcBef>
              <a:buNone/>
              <a:tabLst>
                <a:tab pos="2232025" algn="l"/>
                <a:tab pos="3086100" algn="l"/>
              </a:tabLst>
            </a:pPr>
            <a:r>
              <a:rPr lang="en-US" altLang="en-US" sz="2400" dirty="0"/>
              <a:t>Length is given by the Euclidean Norm</a:t>
            </a:r>
            <a:r>
              <a:rPr lang="en-US" altLang="en-US" sz="2400" b="1" dirty="0"/>
              <a:t> </a:t>
            </a:r>
          </a:p>
          <a:p>
            <a:pPr>
              <a:lnSpc>
                <a:spcPct val="64000"/>
              </a:lnSpc>
              <a:spcBef>
                <a:spcPct val="62000"/>
              </a:spcBef>
              <a:buNone/>
              <a:tabLst>
                <a:tab pos="2232025" algn="l"/>
                <a:tab pos="3086100" algn="l"/>
              </a:tabLst>
            </a:pPr>
            <a:r>
              <a:rPr lang="en-US" altLang="en-US" sz="2400" b="1" dirty="0"/>
              <a:t>	             ||V|| = </a:t>
            </a:r>
            <a:r>
              <a:rPr lang="en-US" altLang="en-US" sz="2000" b="1" dirty="0">
                <a:sym typeface="Symbol" charset="2"/>
              </a:rPr>
              <a:t></a:t>
            </a:r>
            <a:r>
              <a:rPr lang="en-US" altLang="en-US" sz="2400" b="1" dirty="0"/>
              <a:t>( x</a:t>
            </a:r>
            <a:r>
              <a:rPr lang="en-US" altLang="en-US" sz="2400" b="1" baseline="-25000" dirty="0"/>
              <a:t>v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 </a:t>
            </a:r>
            <a:r>
              <a:rPr lang="en-US" altLang="en-US" sz="2400" b="1" dirty="0"/>
              <a:t>+  y</a:t>
            </a:r>
            <a:r>
              <a:rPr lang="en-US" altLang="en-US" sz="2400" b="1" baseline="-25000" dirty="0"/>
              <a:t>v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 </a:t>
            </a:r>
            <a:r>
              <a:rPr lang="en-US" altLang="en-US" sz="2400" b="1" dirty="0"/>
              <a:t>+  z</a:t>
            </a:r>
            <a:r>
              <a:rPr lang="en-US" altLang="en-US" sz="2400" b="1" baseline="-25000" dirty="0"/>
              <a:t>v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 </a:t>
            </a:r>
            <a:r>
              <a:rPr lang="en-US" altLang="en-US" sz="2400" b="1" dirty="0"/>
              <a:t>)</a:t>
            </a:r>
            <a:r>
              <a:rPr lang="en-US" altLang="en-US" sz="2400" dirty="0"/>
              <a:t> </a:t>
            </a:r>
            <a:endParaRPr lang="en-US" altLang="en-US" sz="2000" dirty="0"/>
          </a:p>
          <a:p>
            <a:pPr>
              <a:lnSpc>
                <a:spcPct val="64000"/>
              </a:lnSpc>
              <a:spcBef>
                <a:spcPct val="62000"/>
              </a:spcBef>
              <a:buNone/>
              <a:tabLst>
                <a:tab pos="2232025" algn="l"/>
                <a:tab pos="3086100" algn="l"/>
              </a:tabLst>
            </a:pPr>
            <a:r>
              <a:rPr lang="en-US" altLang="en-US" sz="2400" dirty="0"/>
              <a:t>Dot Product</a:t>
            </a:r>
            <a:r>
              <a:rPr lang="en-US" altLang="en-US" sz="2400" b="1" dirty="0"/>
              <a:t>	 V•U 	= [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v</a:t>
            </a:r>
            <a:r>
              <a:rPr lang="en-US" altLang="en-US" sz="2400" b="1" dirty="0" err="1"/>
              <a:t>,y</a:t>
            </a:r>
            <a:r>
              <a:rPr lang="en-US" altLang="en-US" sz="2400" b="1" baseline="-25000" dirty="0" err="1"/>
              <a:t>v</a:t>
            </a:r>
            <a:r>
              <a:rPr lang="en-US" altLang="en-US" sz="2400" b="1" dirty="0" err="1"/>
              <a:t>,z</a:t>
            </a:r>
            <a:r>
              <a:rPr lang="en-US" altLang="en-US" sz="2400" b="1" baseline="-25000" dirty="0" err="1"/>
              <a:t>v</a:t>
            </a:r>
            <a:r>
              <a:rPr lang="en-US" altLang="en-US" sz="2400" b="1" dirty="0"/>
              <a:t>]•[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u</a:t>
            </a:r>
            <a:r>
              <a:rPr lang="en-US" altLang="en-US" sz="2400" b="1" dirty="0" err="1"/>
              <a:t>,y</a:t>
            </a:r>
            <a:r>
              <a:rPr lang="en-US" altLang="en-US" sz="2400" b="1" baseline="-25000" dirty="0" err="1"/>
              <a:t>u</a:t>
            </a:r>
            <a:r>
              <a:rPr lang="en-US" altLang="en-US" sz="2400" b="1" dirty="0" err="1"/>
              <a:t>,z</a:t>
            </a:r>
            <a:r>
              <a:rPr lang="en-US" altLang="en-US" sz="2400" b="1" baseline="-25000" dirty="0" err="1"/>
              <a:t>u</a:t>
            </a:r>
            <a:r>
              <a:rPr lang="en-US" altLang="en-US" sz="2400" b="1" dirty="0"/>
              <a:t>] </a:t>
            </a:r>
          </a:p>
          <a:p>
            <a:pPr>
              <a:lnSpc>
                <a:spcPct val="64000"/>
              </a:lnSpc>
              <a:spcBef>
                <a:spcPct val="62000"/>
              </a:spcBef>
              <a:buNone/>
              <a:tabLst>
                <a:tab pos="2232025" algn="l"/>
                <a:tab pos="3086100" algn="l"/>
              </a:tabLst>
            </a:pPr>
            <a:r>
              <a:rPr lang="en-US" altLang="en-US" sz="2400" b="1" dirty="0"/>
              <a:t>			= 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v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u</a:t>
            </a:r>
            <a:r>
              <a:rPr lang="en-US" altLang="en-US" sz="2400" b="1" dirty="0" err="1"/>
              <a:t>+y</a:t>
            </a:r>
            <a:r>
              <a:rPr lang="en-US" altLang="en-US" sz="2400" b="1" baseline="-25000" dirty="0" err="1"/>
              <a:t>v</a:t>
            </a:r>
            <a:r>
              <a:rPr lang="en-US" altLang="en-US" sz="2400" b="1" dirty="0" err="1"/>
              <a:t>y</a:t>
            </a:r>
            <a:r>
              <a:rPr lang="en-US" altLang="en-US" sz="2400" b="1" baseline="-25000" dirty="0" err="1"/>
              <a:t>u</a:t>
            </a:r>
            <a:r>
              <a:rPr lang="en-US" altLang="en-US" sz="2400" b="1" dirty="0" err="1"/>
              <a:t>+z</a:t>
            </a:r>
            <a:r>
              <a:rPr lang="en-US" altLang="en-US" sz="2400" b="1" baseline="-25000" dirty="0" err="1"/>
              <a:t>v</a:t>
            </a:r>
            <a:r>
              <a:rPr lang="en-US" altLang="en-US" sz="2400" b="1" dirty="0" err="1"/>
              <a:t>z</a:t>
            </a:r>
            <a:r>
              <a:rPr lang="en-US" altLang="en-US" sz="2400" b="1" baseline="-25000" dirty="0" err="1"/>
              <a:t>u</a:t>
            </a:r>
            <a:endParaRPr lang="en-US" altLang="en-US" sz="2400" b="1" baseline="-25000" dirty="0"/>
          </a:p>
          <a:p>
            <a:pPr>
              <a:lnSpc>
                <a:spcPct val="64000"/>
              </a:lnSpc>
              <a:spcBef>
                <a:spcPct val="62000"/>
              </a:spcBef>
              <a:buNone/>
              <a:tabLst>
                <a:tab pos="2232025" algn="l"/>
                <a:tab pos="3086100" algn="l"/>
              </a:tabLst>
            </a:pPr>
            <a:r>
              <a:rPr lang="en-US" altLang="en-US" sz="2400" b="1" baseline="-25000" dirty="0"/>
              <a:t>			</a:t>
            </a:r>
            <a:r>
              <a:rPr lang="en-US" altLang="en-US" sz="2400" b="1" dirty="0"/>
              <a:t>= ||V|| ||U|| cos </a:t>
            </a:r>
            <a:r>
              <a:rPr lang="en-US" altLang="en-US" sz="2400" b="1" dirty="0" err="1"/>
              <a:t>ß</a:t>
            </a:r>
            <a:endParaRPr lang="en-US" altLang="en-US" sz="2400" dirty="0"/>
          </a:p>
          <a:p>
            <a:pPr>
              <a:lnSpc>
                <a:spcPct val="64000"/>
              </a:lnSpc>
              <a:spcBef>
                <a:spcPct val="62000"/>
              </a:spcBef>
              <a:buNone/>
              <a:tabLst>
                <a:tab pos="2232025" algn="l"/>
                <a:tab pos="3086100" algn="l"/>
              </a:tabLst>
            </a:pPr>
            <a:r>
              <a:rPr lang="en-US" altLang="en-US" sz="2400" dirty="0"/>
              <a:t>Cross Product    </a:t>
            </a:r>
            <a:r>
              <a:rPr lang="en-US" altLang="en-US" sz="2400" b="1" dirty="0"/>
              <a:t>V x U	</a:t>
            </a:r>
            <a:r>
              <a:rPr lang="en-US" altLang="en-US" sz="2000" b="1" dirty="0"/>
              <a:t>= [</a:t>
            </a:r>
            <a:r>
              <a:rPr lang="en-US" altLang="en-US" sz="2000" b="1" dirty="0" err="1"/>
              <a:t>v</a:t>
            </a:r>
            <a:r>
              <a:rPr lang="en-US" altLang="en-US" sz="2000" b="1" baseline="-25000" dirty="0" err="1"/>
              <a:t>y</a:t>
            </a:r>
            <a:r>
              <a:rPr lang="en-US" altLang="en-US" sz="2000" b="1" dirty="0" err="1"/>
              <a:t>u</a:t>
            </a:r>
            <a:r>
              <a:rPr lang="en-US" altLang="en-US" sz="2000" b="1" baseline="-25000" dirty="0" err="1"/>
              <a:t>z</a:t>
            </a:r>
            <a:r>
              <a:rPr lang="en-US" altLang="en-US" sz="2000" b="1" dirty="0" err="1"/>
              <a:t>-v</a:t>
            </a:r>
            <a:r>
              <a:rPr lang="en-US" altLang="en-US" sz="2000" b="1" baseline="-25000" dirty="0" err="1"/>
              <a:t>z</a:t>
            </a:r>
            <a:r>
              <a:rPr lang="en-US" altLang="en-US" sz="2000" b="1" dirty="0" err="1"/>
              <a:t>u</a:t>
            </a:r>
            <a:r>
              <a:rPr lang="en-US" altLang="en-US" sz="2000" b="1" baseline="-25000" dirty="0" err="1"/>
              <a:t>y</a:t>
            </a:r>
            <a:r>
              <a:rPr lang="en-US" altLang="en-US" sz="2000" b="1" dirty="0"/>
              <a:t>, -</a:t>
            </a:r>
            <a:r>
              <a:rPr lang="en-US" altLang="en-US" sz="2000" b="1" dirty="0" err="1"/>
              <a:t>v</a:t>
            </a:r>
            <a:r>
              <a:rPr lang="en-US" altLang="en-US" sz="2000" b="1" baseline="-25000" dirty="0" err="1"/>
              <a:t>x</a:t>
            </a:r>
            <a:r>
              <a:rPr lang="en-US" altLang="en-US" sz="2000" b="1" dirty="0" err="1"/>
              <a:t>u</a:t>
            </a:r>
            <a:r>
              <a:rPr lang="en-US" altLang="en-US" sz="2000" b="1" baseline="-25000" dirty="0" err="1"/>
              <a:t>z</a:t>
            </a:r>
            <a:r>
              <a:rPr lang="en-US" altLang="en-US" sz="2000" b="1" dirty="0" err="1"/>
              <a:t>+v</a:t>
            </a:r>
            <a:r>
              <a:rPr lang="en-US" altLang="en-US" sz="2000" b="1" baseline="-25000" dirty="0" err="1"/>
              <a:t>z</a:t>
            </a:r>
            <a:r>
              <a:rPr lang="en-US" altLang="en-US" sz="2000" b="1" dirty="0" err="1"/>
              <a:t>u</a:t>
            </a:r>
            <a:r>
              <a:rPr lang="en-US" altLang="en-US" sz="2000" b="1" baseline="-25000" dirty="0" err="1"/>
              <a:t>x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v</a:t>
            </a:r>
            <a:r>
              <a:rPr lang="en-US" altLang="en-US" sz="2000" b="1" baseline="-25000" dirty="0" err="1"/>
              <a:t>x</a:t>
            </a:r>
            <a:r>
              <a:rPr lang="en-US" altLang="en-US" sz="2000" b="1" dirty="0" err="1"/>
              <a:t>u</a:t>
            </a:r>
            <a:r>
              <a:rPr lang="en-US" altLang="en-US" sz="2000" b="1" baseline="-25000" dirty="0" err="1"/>
              <a:t>y</a:t>
            </a:r>
            <a:r>
              <a:rPr lang="en-US" altLang="en-US" sz="2000" b="1" dirty="0" err="1"/>
              <a:t>-v</a:t>
            </a:r>
            <a:r>
              <a:rPr lang="en-US" altLang="en-US" sz="2000" b="1" baseline="-25000" dirty="0" err="1"/>
              <a:t>y</a:t>
            </a:r>
            <a:r>
              <a:rPr lang="en-US" altLang="en-US" sz="2000" b="1" dirty="0" err="1"/>
              <a:t>u</a:t>
            </a:r>
            <a:r>
              <a:rPr lang="en-US" altLang="en-US" sz="2000" b="1" baseline="-25000" dirty="0" err="1"/>
              <a:t>x</a:t>
            </a:r>
            <a:r>
              <a:rPr lang="en-US" altLang="en-US" sz="2000" b="1" dirty="0"/>
              <a:t>]</a:t>
            </a:r>
          </a:p>
          <a:p>
            <a:pPr>
              <a:lnSpc>
                <a:spcPct val="64000"/>
              </a:lnSpc>
              <a:spcBef>
                <a:spcPct val="62000"/>
              </a:spcBef>
              <a:buNone/>
              <a:tabLst>
                <a:tab pos="2232025" algn="l"/>
                <a:tab pos="3086100" algn="l"/>
              </a:tabLst>
            </a:pPr>
            <a:r>
              <a:rPr lang="en-US" altLang="en-US" sz="2400" b="1" dirty="0"/>
              <a:t>	                     V x U = - (U x V)</a:t>
            </a:r>
          </a:p>
          <a:p>
            <a:pPr>
              <a:buNone/>
              <a:tabLst>
                <a:tab pos="2232025" algn="l"/>
                <a:tab pos="3086100" algn="l"/>
              </a:tabLst>
            </a:pPr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B1E17-2ACC-E349-AB69-AFEB9925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86" y="120618"/>
            <a:ext cx="2268220" cy="1814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CF2E7-0993-0346-B3B8-C6F6B9EA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906" y="1941458"/>
            <a:ext cx="2527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Coordinates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DFEBA-733C-924F-B430-A5952717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3211" y="1690690"/>
            <a:ext cx="21595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 vectors (2D)</a:t>
            </a:r>
          </a:p>
          <a:p>
            <a:r>
              <a:rPr lang="en-US" dirty="0"/>
              <a:t>Linear independence</a:t>
            </a:r>
          </a:p>
          <a:p>
            <a:r>
              <a:rPr lang="en-US" dirty="0"/>
              <a:t>Coordinates</a:t>
            </a:r>
          </a:p>
          <a:p>
            <a:r>
              <a:rPr lang="en-US" dirty="0"/>
              <a:t>Orthogonal</a:t>
            </a:r>
          </a:p>
          <a:p>
            <a:r>
              <a:rPr lang="en-US" dirty="0"/>
              <a:t>Orthonormal</a:t>
            </a:r>
          </a:p>
          <a:p>
            <a:r>
              <a:rPr lang="en-US" dirty="0"/>
              <a:t>    Cartesian</a:t>
            </a:r>
          </a:p>
          <a:p>
            <a:r>
              <a:rPr lang="en-US" dirty="0"/>
              <a:t>    2D, 3D, 4D,…</a:t>
            </a:r>
          </a:p>
        </p:txBody>
      </p:sp>
    </p:spTree>
    <p:extLst>
      <p:ext uri="{BB962C8B-B14F-4D97-AF65-F5344CB8AC3E}">
        <p14:creationId xmlns:p14="http://schemas.microsoft.com/office/powerpoint/2010/main" val="43903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32F70-6E3C-4149-B10D-4F7D6B2E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</p:spTree>
    <p:extLst>
      <p:ext uri="{BB962C8B-B14F-4D97-AF65-F5344CB8AC3E}">
        <p14:creationId xmlns:p14="http://schemas.microsoft.com/office/powerpoint/2010/main" val="187554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235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Comic Sans MS</vt:lpstr>
      <vt:lpstr>Office Theme</vt:lpstr>
      <vt:lpstr>3 - Matrices and Transformations</vt:lpstr>
      <vt:lpstr>Simple Trig: Angles</vt:lpstr>
      <vt:lpstr>Simple Trig: Angles</vt:lpstr>
      <vt:lpstr>Dot Product</vt:lpstr>
      <vt:lpstr>Cross Product</vt:lpstr>
      <vt:lpstr>Vectors</vt:lpstr>
      <vt:lpstr>3-D Vectors</vt:lpstr>
      <vt:lpstr>Cartesian Coordinates</vt:lpstr>
      <vt:lpstr>PowerPoint Presentation</vt:lpstr>
      <vt:lpstr>3D Coordinate Systems</vt:lpstr>
      <vt:lpstr>Matrices: Representation, Operations</vt:lpstr>
      <vt:lpstr>PowerPoint Presentation</vt:lpstr>
      <vt:lpstr>PowerPoint Presentation</vt:lpstr>
      <vt:lpstr>Vector Operations with Matrices</vt:lpstr>
      <vt:lpstr>Matrices as Transformations on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8 - Transformations</dc:title>
  <dc:creator>Blair MacIntyre</dc:creator>
  <cp:lastModifiedBy>Blair MacIntyre</cp:lastModifiedBy>
  <cp:revision>9</cp:revision>
  <dcterms:created xsi:type="dcterms:W3CDTF">2015-09-02T12:14:16Z</dcterms:created>
  <dcterms:modified xsi:type="dcterms:W3CDTF">2019-08-27T01:40:09Z</dcterms:modified>
</cp:coreProperties>
</file>