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6"/>
  </p:notesMasterIdLst>
  <p:handoutMasterIdLst>
    <p:handoutMasterId r:id="rId37"/>
  </p:handoutMasterIdLst>
  <p:sldIdLst>
    <p:sldId id="361" r:id="rId2"/>
    <p:sldId id="484" r:id="rId3"/>
    <p:sldId id="475" r:id="rId4"/>
    <p:sldId id="476" r:id="rId5"/>
    <p:sldId id="481" r:id="rId6"/>
    <p:sldId id="485" r:id="rId7"/>
    <p:sldId id="523" r:id="rId8"/>
    <p:sldId id="592" r:id="rId9"/>
    <p:sldId id="525" r:id="rId10"/>
    <p:sldId id="591" r:id="rId11"/>
    <p:sldId id="480" r:id="rId12"/>
    <p:sldId id="477" r:id="rId13"/>
    <p:sldId id="487" r:id="rId14"/>
    <p:sldId id="488" r:id="rId15"/>
    <p:sldId id="516" r:id="rId16"/>
    <p:sldId id="490" r:id="rId17"/>
    <p:sldId id="521" r:id="rId18"/>
    <p:sldId id="522" r:id="rId19"/>
    <p:sldId id="489" r:id="rId20"/>
    <p:sldId id="493" r:id="rId21"/>
    <p:sldId id="495" r:id="rId22"/>
    <p:sldId id="483" r:id="rId23"/>
    <p:sldId id="492" r:id="rId24"/>
    <p:sldId id="496" r:id="rId25"/>
    <p:sldId id="503" r:id="rId26"/>
    <p:sldId id="497" r:id="rId27"/>
    <p:sldId id="504" r:id="rId28"/>
    <p:sldId id="514" r:id="rId29"/>
    <p:sldId id="505" r:id="rId30"/>
    <p:sldId id="506" r:id="rId31"/>
    <p:sldId id="507" r:id="rId32"/>
    <p:sldId id="502" r:id="rId33"/>
    <p:sldId id="509" r:id="rId34"/>
    <p:sldId id="599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83848" autoAdjust="0"/>
  </p:normalViewPr>
  <p:slideViewPr>
    <p:cSldViewPr>
      <p:cViewPr varScale="1">
        <p:scale>
          <a:sx n="103" d="100"/>
          <a:sy n="103" d="100"/>
        </p:scale>
        <p:origin x="1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5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4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8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5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x-&gt;y</a:t>
            </a:r>
            <a:r>
              <a:rPr lang="en-US" baseline="0" dirty="0"/>
              <a:t> (y is in the range of A)</a:t>
            </a:r>
          </a:p>
          <a:p>
            <a:endParaRPr lang="en-US" baseline="0" dirty="0"/>
          </a:p>
          <a:p>
            <a:r>
              <a:rPr lang="en-US" baseline="0" dirty="0"/>
              <a:t>Null x-&gt;0 x in null space of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8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08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Algorithmically, that means we will need to approximate. So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 (e.g. for LU and QR), if it had not been for FP error, we would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obtained exact answers. For eigenvalue problems, that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longer true–we can only hope for an approximate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this slide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convergence with different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74082F-788F-CC41-B3F7-F53F451C299A}"/>
                  </a:ext>
                </a:extLst>
              </p:cNvPr>
              <p:cNvSpPr/>
              <p:nvPr/>
            </p:nvSpPr>
            <p:spPr>
              <a:xfrm>
                <a:off x="304800" y="304800"/>
                <a:ext cx="8077200" cy="6530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A</a:t>
                </a:r>
                <a14:m>
                  <m:oMath xmlns:m="http://schemas.openxmlformats.org/officeDocument/2006/math">
                    <m:r>
                      <a:rPr lang="en-US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/>
                  <a:t>symmetric matrix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b="1" dirty="0"/>
                  <a:t>with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/>
                  <a:t>distinct eigenvalues is diagonalizable.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Suppose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/>
                  <a:t>,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are</a:t>
                </a:r>
                <a:r>
                  <a:rPr lang="en-US" sz="2200" b="1" dirty="0"/>
                  <a:t> </a:t>
                </a:r>
                <a:r>
                  <a:rPr lang="en-US" sz="2200" dirty="0"/>
                  <a:t>eigenpairs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endParaRPr lang="en-US" sz="2200" b="1" dirty="0"/>
              </a:p>
              <a:p>
                <a:endParaRPr lang="en-US" sz="2200" b="1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b="1" dirty="0"/>
                        <m:t> </m:t>
                      </m:r>
                      <m:r>
                        <a:rPr lang="en-US" sz="2200" b="1" i="1">
                          <a:latin typeface="Cambria Math" charset="0"/>
                        </a:rPr>
                        <m:t>𝑨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>
                          <a:latin typeface="Cambria Math" charset="0"/>
                        </a:rPr>
                        <m:t>𝑨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m:rPr>
                          <m:nor/>
                        </m:rPr>
                        <a:rPr lang="en-US" sz="2200" b="1" dirty="0"/>
                        <m:t> </m:t>
                      </m:r>
                    </m:oMath>
                  </m:oMathPara>
                </a14:m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b="1" dirty="0"/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eigenvalues are distinct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b="0" dirty="0"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b="0" dirty="0"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, i.e., the eigenvectors are orthogonal (linearly independent), and consequently the matrix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 is diagonalizable.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Note that a diagonalizable matrix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 does not guarantee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distinct eigenvalues.</a:t>
                </a:r>
              </a:p>
              <a:p>
                <a:endParaRPr lang="en-US" sz="2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74082F-788F-CC41-B3F7-F53F451C2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077200" cy="6530955"/>
              </a:xfrm>
              <a:prstGeom prst="rect">
                <a:avLst/>
              </a:prstGeom>
              <a:blipFill>
                <a:blip r:embed="rId3"/>
                <a:stretch>
                  <a:fillRect l="-1101" t="-778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0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381000"/>
                <a:ext cx="8183033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Some things to remember about eigenvalues:</a:t>
                </a:r>
              </a:p>
              <a:p>
                <a:endParaRPr lang="en-US" sz="32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Eigenvalues can have zero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Eigenvalues can be negative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Eigenvalues can be real or complex numbers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real matrix can have complex eigenvalues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eigenvalues of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are not necessarily unique. In fact, we can define the multiplicity of an eigenvalue.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eigenvectors, then the matrix is diagonalizable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"/>
                <a:ext cx="8183033" cy="4770537"/>
              </a:xfrm>
              <a:prstGeom prst="rect">
                <a:avLst/>
              </a:prstGeom>
              <a:blipFill>
                <a:blip r:embed="rId2"/>
                <a:stretch>
                  <a:fillRect l="-1860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can we get eigenvalues numerically?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1366" y="1143000"/>
                <a:ext cx="8487834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Assume that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 is diagonalizable (i.e., it has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linearly independent eigenvectors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sz="2200" dirty="0"/>
                  <a:t>). We can propose a vector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200" dirty="0"/>
                  <a:t> which is a linear combination of these eigenvectors: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Then we evaluate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>
                        <a:latin typeface="Cambria Math" charset="0"/>
                      </a:rPr>
                      <m:t> </m:t>
                    </m:r>
                    <m:r>
                      <a:rPr lang="en-US" sz="22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200" dirty="0"/>
                  <a:t>:</a:t>
                </a:r>
              </a:p>
              <a:p>
                <a:endParaRPr lang="en-US" sz="2200" b="1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2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200" b="1" i="1">
                          <a:latin typeface="Cambria Math" charset="0"/>
                        </a:rPr>
                        <m:t>𝒙</m:t>
                      </m:r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1" i="1" smtClean="0">
                          <a:latin typeface="Cambria Math" charset="0"/>
                        </a:rPr>
                        <m:t>𝑨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𝑨</m:t>
                          </m:r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𝑨</m:t>
                          </m:r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And since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we can also write:</a:t>
                </a:r>
              </a:p>
              <a:p>
                <a:endParaRPr lang="en-US" sz="2200" dirty="0"/>
              </a:p>
              <a:p>
                <a:pPr algn="ctr"/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>
                        <a:latin typeface="Cambria Math" charset="0"/>
                      </a:rPr>
                      <m:t> </m:t>
                    </m:r>
                    <m:r>
                      <a:rPr lang="en-US" sz="2200" b="1" i="1">
                        <a:latin typeface="Cambria Math" charset="0"/>
                      </a:rPr>
                      <m:t>𝒙</m:t>
                    </m:r>
                    <m:r>
                      <a:rPr lang="en-US" sz="22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/>
                  <a:t>is the eigenvalue corresponding to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we </a:t>
                </a:r>
                <a:r>
                  <a:rPr lang="en-US" sz="2200" b="1" i="1" dirty="0"/>
                  <a:t>assume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|&gt;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|≥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143000"/>
                <a:ext cx="8487834" cy="5509200"/>
              </a:xfrm>
              <a:prstGeom prst="rect">
                <a:avLst/>
              </a:prstGeom>
              <a:blipFill>
                <a:blip r:embed="rId2"/>
                <a:stretch>
                  <a:fillRect l="-897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1367" y="983378"/>
                <a:ext cx="8183034" cy="563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Our goal is to find an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 We will use an iterative process, where we start with an initial vector, where here we assume that it can be written as a linear combination of the eigenvectors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And multiply by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 to get: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charset="0"/>
                        </a:rPr>
                        <m:t>𝑨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</a:rPr>
                        <m:t>𝑨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</a:rPr>
                        <m:t>𝑨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Or rearranging</a:t>
                </a:r>
                <a:r>
                  <a:rPr lang="mr-IN" sz="2200" dirty="0"/>
                  <a:t>…</a:t>
                </a:r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2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2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983378"/>
                <a:ext cx="8183034" cy="5639557"/>
              </a:xfrm>
              <a:prstGeom prst="rect">
                <a:avLst/>
              </a:prstGeom>
              <a:blipFill>
                <a:blip r:embed="rId2"/>
                <a:stretch>
                  <a:fillRect l="-930" t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941" y="1143000"/>
                <a:ext cx="8154460" cy="5656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2400" dirty="0"/>
                  <a:t>,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dominates the others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is very large.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charset="0"/>
                    <a:cs typeface="Cambria Math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≪1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is large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Hence,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converges to a multiple of the first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i.e.,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400" b="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mr-IN" sz="2400" b="1" i="1" smtClean="0">
                                <a:latin typeface="Cambria Math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 or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mr-IN" sz="2400" b="1" i="1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" y="1143000"/>
                <a:ext cx="8154460" cy="5656741"/>
              </a:xfrm>
              <a:prstGeom prst="rect">
                <a:avLst/>
              </a:prstGeom>
              <a:blipFill>
                <a:blip r:embed="rId2"/>
                <a:stretch>
                  <a:fillRect l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6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can we now get the eigenvalues?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F540A-6264-324D-9963-D5DEA14DF682}"/>
                  </a:ext>
                </a:extLst>
              </p:cNvPr>
              <p:cNvSpPr txBox="1"/>
              <p:nvPr/>
            </p:nvSpPr>
            <p:spPr>
              <a:xfrm>
                <a:off x="348053" y="1219200"/>
                <a:ext cx="81830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then how can we evaluate the corresponding eigenvalue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 marL="457200" indent="-457200">
                  <a:buFontTx/>
                  <a:buAutoNum type="alphaUcPeriod"/>
                </a:pPr>
                <a:endParaRPr lang="en-US" sz="2400" dirty="0"/>
              </a:p>
              <a:p>
                <a:pPr marL="457200" indent="-457200">
                  <a:buFontTx/>
                  <a:buAutoNum type="alphaUcPeriod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F540A-6264-324D-9963-D5DEA14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3" y="1219200"/>
                <a:ext cx="8183034" cy="3046988"/>
              </a:xfrm>
              <a:prstGeom prst="rect">
                <a:avLst/>
              </a:prstGeom>
              <a:blipFill>
                <a:blip r:embed="rId2"/>
                <a:stretch>
                  <a:fillRect l="-108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F9D5F8-678D-724D-8429-154F7220D445}"/>
                  </a:ext>
                </a:extLst>
              </p:cNvPr>
              <p:cNvSpPr/>
              <p:nvPr/>
            </p:nvSpPr>
            <p:spPr>
              <a:xfrm>
                <a:off x="3200400" y="3461567"/>
                <a:ext cx="2057308" cy="841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charset="0"/>
                            </a:rPr>
                            <m:t>𝑨𝒙</m:t>
                          </m:r>
                        </m:num>
                        <m:den>
                          <m:sSup>
                            <m:sSupPr>
                              <m:ctrlPr>
                                <a:rPr lang="mr-I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F9D5F8-678D-724D-8429-154F7220D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461567"/>
                <a:ext cx="2057308" cy="841064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A96CC90-DD34-2348-AFE6-8050C4792C30}"/>
              </a:ext>
            </a:extLst>
          </p:cNvPr>
          <p:cNvSpPr/>
          <p:nvPr/>
        </p:nvSpPr>
        <p:spPr>
          <a:xfrm>
            <a:off x="5751332" y="3651266"/>
            <a:ext cx="2358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Rayleigh coefficient</a:t>
            </a:r>
          </a:p>
        </p:txBody>
      </p:sp>
    </p:spTree>
    <p:extLst>
      <p:ext uri="{BB962C8B-B14F-4D97-AF65-F5344CB8AC3E}">
        <p14:creationId xmlns:p14="http://schemas.microsoft.com/office/powerpoint/2010/main" val="53032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683" y="2314881"/>
                <a:ext cx="8792633" cy="363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arbitrary</m:t>
                      </m:r>
                      <m: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nonzero</m:t>
                      </m:r>
                      <m: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7434"/>
                          </a:solidFill>
                          <a:latin typeface="Cambria Math" charset="0"/>
                        </a:rPr>
                        <m:t>vector</m:t>
                      </m:r>
                    </m:oMath>
                  </m:oMathPara>
                </a14:m>
                <a:endParaRPr lang="en-US" sz="2400" b="0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434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7434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1" i="1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4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434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434"/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mr-IN" sz="2400" b="1" i="1">
                                  <a:solidFill>
                                    <a:srgbClr val="0074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4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434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434"/>
                                      </a:solidFill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endParaRPr lang="en-US" sz="2400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r>
                  <a:rPr lang="en-US" sz="2400" i="1" dirty="0">
                    <a:solidFill>
                      <a:srgbClr val="007434"/>
                    </a:solidFill>
                    <a:latin typeface="Cambria Math" charset="0"/>
                  </a:rPr>
                  <a:t>for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43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743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=1,2,…</m:t>
                    </m:r>
                  </m:oMath>
                </a14:m>
                <a:endParaRPr lang="en-US" sz="2400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r>
                  <a:rPr lang="en-US" sz="2400" b="1" dirty="0">
                    <a:solidFill>
                      <a:srgbClr val="007434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1" i="1">
                        <a:solidFill>
                          <a:srgbClr val="007434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434"/>
                        </a:solidFill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b="1" i="1" dirty="0">
                  <a:solidFill>
                    <a:srgbClr val="007434"/>
                  </a:solidFill>
                  <a:latin typeface="Cambria Math" charset="0"/>
                </a:endParaRPr>
              </a:p>
              <a:p>
                <a:r>
                  <a:rPr lang="en-US" sz="2400" b="1" dirty="0">
                    <a:solidFill>
                      <a:srgbClr val="007434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400" b="1" i="1">
                        <a:solidFill>
                          <a:srgbClr val="007434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1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434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434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mr-IN" sz="2400" b="1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4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7434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434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i="1" dirty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" y="2314881"/>
                <a:ext cx="8792633" cy="3636765"/>
              </a:xfrm>
              <a:prstGeom prst="rect">
                <a:avLst/>
              </a:prstGeo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E27061-82E5-4642-B98A-50D7F13E9CD8}"/>
                  </a:ext>
                </a:extLst>
              </p:cNvPr>
              <p:cNvSpPr/>
              <p:nvPr/>
            </p:nvSpPr>
            <p:spPr>
              <a:xfrm>
                <a:off x="-1289227" y="1188998"/>
                <a:ext cx="8458200" cy="1301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E27061-82E5-4642-B98A-50D7F13E9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9227" y="1188998"/>
                <a:ext cx="8458200" cy="1301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9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8291" y="6303505"/>
            <a:ext cx="210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 “Power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/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/>
              <p:nvPr/>
            </p:nvSpPr>
            <p:spPr>
              <a:xfrm>
                <a:off x="228600" y="2540698"/>
                <a:ext cx="8079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if the starting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have no component in the dominant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)?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40698"/>
                <a:ext cx="8079648" cy="369332"/>
              </a:xfrm>
              <a:prstGeom prst="rect">
                <a:avLst/>
              </a:prstGeom>
              <a:blipFill>
                <a:blip r:embed="rId4"/>
                <a:stretch>
                  <a:fillRect l="-62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3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3048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Normalized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8291" y="6303505"/>
            <a:ext cx="210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 “Power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/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1BAE1-6E5C-A946-B465-2FF67ADD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44792"/>
                <a:ext cx="8154460" cy="966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/>
              <p:nvPr/>
            </p:nvSpPr>
            <p:spPr>
              <a:xfrm>
                <a:off x="228600" y="2540698"/>
                <a:ext cx="7106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if the first two largest eigenvalues (in magnitude) are the same,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A2F455E-1D1E-F54E-8168-EF771CDBD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40698"/>
                <a:ext cx="7106689" cy="369332"/>
              </a:xfrm>
              <a:prstGeom prst="rect">
                <a:avLst/>
              </a:prstGeom>
              <a:blipFill>
                <a:blip r:embed="rId4"/>
                <a:stretch>
                  <a:fillRect l="-713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C3E22-43AD-1D4A-AEF3-6005D0E145CB}"/>
                  </a:ext>
                </a:extLst>
              </p:cNvPr>
              <p:cNvSpPr txBox="1"/>
              <p:nvPr/>
            </p:nvSpPr>
            <p:spPr>
              <a:xfrm>
                <a:off x="203791" y="2910030"/>
                <a:ext cx="8546585" cy="96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mr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4C3E22-43AD-1D4A-AEF3-6005D0E1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1" y="2910030"/>
                <a:ext cx="8546585" cy="966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3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9075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Potential pitfalls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075" y="1066800"/>
                <a:ext cx="861060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Starting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may have no component in the dominant eigenvector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=0)</m:t>
                    </m:r>
                  </m:oMath>
                </a14:m>
                <a:r>
                  <a:rPr lang="en-US" sz="2000" dirty="0"/>
                  <a:t>. This is usually unlikely to happen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is chosen randomly, and in practice not a problem because rounding will usually introduce such component.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Risk of eventual overflow (or underflow): in practice the approximated eigenvector is normalized at each iteration (Normalized Power Iteration)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First two largest eigenvalues (in magnitude) may be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|=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/>
                  <a:t>. In this case, power iteration will give a vector that is a linear combination of the corresponding eigenvectors: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signs are the same, the method will converge to correct magnitude of the eigenvalue. If the signs are different, the method will not converge.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is a “real” problem that cannot be discounted in practice.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1066800"/>
                <a:ext cx="8610600" cy="4093428"/>
              </a:xfrm>
              <a:prstGeom prst="rect">
                <a:avLst/>
              </a:prstGeom>
              <a:blipFill>
                <a:blip r:embed="rId3"/>
                <a:stretch>
                  <a:fillRect l="-589" t="-621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9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Few concepts to remember from linear algebra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1367" y="1866211"/>
                <a:ext cx="5571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matrix and the linear transformation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</a:rPr>
                      <m:t>𝑨𝒙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866211"/>
                <a:ext cx="557146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5" t="-100000" b="-1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3927" y="3025603"/>
                <a:ext cx="772583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Rank: maximum number of linearly independent columns or rows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Range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1" i="1">
                            <a:latin typeface="Cambria Math" charset="0"/>
                          </a:rPr>
                          <m:t>𝑨𝒙</m:t>
                        </m:r>
                        <m:r>
                          <a:rPr lang="en-US" b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1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Null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b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𝑨𝒙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7" y="3025603"/>
                <a:ext cx="7725833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552" t="-1389" b="-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2441386"/>
                <a:ext cx="1826590" cy="378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ℛ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1" i="1" smtClean="0">
                              <a:latin typeface="Cambria Math" charset="0"/>
                            </a:rPr>
                            <m:t>𝑨</m:t>
                          </m:r>
                        </m:e>
                      </m:groupChr>
                      <m:r>
                        <a:rPr lang="en-US" b="1" i="1" smtClean="0">
                          <a:latin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ℛ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441386"/>
                <a:ext cx="1826590" cy="378373"/>
              </a:xfrm>
              <a:prstGeom prst="rect">
                <a:avLst/>
              </a:prstGeom>
              <a:blipFill>
                <a:blip r:embed="rId5"/>
                <a:stretch>
                  <a:fillRect t="-6667" b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30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941" y="1319775"/>
                <a:ext cx="8183034" cy="133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" y="1319775"/>
                <a:ext cx="8183034" cy="13358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>
            <a:off x="5322095" y="357746"/>
            <a:ext cx="576261" cy="4019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92354" y="2678668"/>
                <a:ext cx="835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latin typeface="Cambria Math" charset="0"/>
                        </a:rPr>
                        <m:t>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354" y="2678668"/>
                <a:ext cx="83574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467" y="3292958"/>
                <a:ext cx="8183034" cy="2295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erpetua" charset="0"/>
                    <a:ea typeface="Perpetua" charset="0"/>
                    <a:cs typeface="Perpetua" charset="0"/>
                  </a:rPr>
                  <a:t>We can see from the above that the rate of convergence depends on the ratio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400" i="1" smtClean="0">
                            <a:latin typeface="Cambria Math" panose="02040503050406030204" pitchFamily="18" charset="0"/>
                            <a:ea typeface="Perpetua" charset="0"/>
                            <a:cs typeface="Perpetua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Perpetua" charset="0"/>
                    <a:ea typeface="Perpetua" charset="0"/>
                    <a:cs typeface="Perpetua" charset="0"/>
                  </a:rPr>
                  <a:t>, that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mr-I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3292958"/>
                <a:ext cx="8183034" cy="2295693"/>
              </a:xfrm>
              <a:prstGeom prst="rect">
                <a:avLst/>
              </a:prstGeom>
              <a:blipFill rotWithShape="0">
                <a:blip r:embed="rId4"/>
                <a:stretch>
                  <a:fillRect l="-1192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04800" y="327408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Convergence and error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990600" y="1303023"/>
                <a:ext cx="8183034" cy="1304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600" y="1303023"/>
                <a:ext cx="8183034" cy="1304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>
            <a:off x="3339449" y="1238850"/>
            <a:ext cx="324094" cy="1971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9483" y="2386734"/>
                <a:ext cx="479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483" y="2386734"/>
                <a:ext cx="4796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5816" y="5791200"/>
            <a:ext cx="8183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erpetua" charset="0"/>
                <a:ea typeface="Perpetua" charset="0"/>
                <a:cs typeface="Perpetua" charset="0"/>
              </a:rPr>
              <a:t>Power method has linear convergence, which is quite slow.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2931193"/>
                <a:ext cx="2528240" cy="825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3000" b="0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hr-HR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0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000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31193"/>
                <a:ext cx="2528240" cy="8256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27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5836" y="4191000"/>
                <a:ext cx="4572000" cy="1692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0.1536</m:t>
                    </m:r>
                  </m:oMath>
                </a14:m>
                <a:endParaRPr lang="en-US" sz="26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0.192</m:t>
                    </m:r>
                  </m:oMath>
                </a14:m>
                <a:endParaRPr lang="en-US" sz="26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0.09</m:t>
                    </m:r>
                  </m:oMath>
                </a14:m>
                <a:endParaRPr lang="en-US" sz="26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0.027</m:t>
                    </m:r>
                  </m:oMath>
                </a14:m>
                <a:endParaRPr lang="en-US" sz="2600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6" y="4191000"/>
                <a:ext cx="4572000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267" b="-6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48"/>
          <p:cNvSpPr txBox="1">
            <a:spLocks noChangeArrowheads="1"/>
          </p:cNvSpPr>
          <p:nvPr/>
        </p:nvSpPr>
        <p:spPr bwMode="auto">
          <a:xfrm>
            <a:off x="341549" y="32933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4914"/>
          <a:stretch/>
        </p:blipFill>
        <p:spPr>
          <a:xfrm>
            <a:off x="327261" y="1143000"/>
            <a:ext cx="863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184387" y="351087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181" y="3806669"/>
                <a:ext cx="8458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we want to use the normalized power iteration,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=(−0.5,0)</m:t>
                    </m:r>
                  </m:oMath>
                </a14:m>
                <a:r>
                  <a:rPr lang="en-US" sz="2400" dirty="0"/>
                  <a:t>. Select the correct statement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Normalized power iteration will not converge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Normalized power iteration will converge to the eigenvector corresponding to the eigenvalue 2.</a:t>
                </a:r>
              </a:p>
              <a:p>
                <a:pPr marL="457200" indent="-457200">
                  <a:buFontTx/>
                  <a:buAutoNum type="alphaUcParenR"/>
                </a:pPr>
                <a:r>
                  <a:rPr lang="en-US" sz="2400" dirty="0"/>
                  <a:t>Normalized power iteration will converge to the eigenvector corresponding to the eigenvalue 4.</a:t>
                </a: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81" y="3806669"/>
                <a:ext cx="84582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081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953000" y="2515906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81800" y="1068106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81800" y="1523796"/>
            <a:ext cx="1295400" cy="990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77200" y="1337621"/>
                <a:ext cx="487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1337621"/>
                <a:ext cx="4870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44115" y="1423346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15" y="1423346"/>
                <a:ext cx="4923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5436494" y="1522287"/>
            <a:ext cx="1387028" cy="1001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9181" y="1216087"/>
                <a:ext cx="4201525" cy="1816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has eigenvalues (4,2) and corresponding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=(1,1)</m:t>
                    </m:r>
                  </m:oMath>
                </a14:m>
                <a:r>
                  <a:rPr lang="en-US" sz="2400" dirty="0"/>
                  <a:t> and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=(−1,1)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81" y="1216087"/>
                <a:ext cx="4201525" cy="1816138"/>
              </a:xfrm>
              <a:prstGeom prst="rect">
                <a:avLst/>
              </a:prstGeom>
              <a:blipFill rotWithShape="0">
                <a:blip r:embed="rId6"/>
                <a:stretch>
                  <a:fillRect l="-2177" r="-3048" b="-7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5909122" y="2510440"/>
            <a:ext cx="914400" cy="9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909122" y="2559840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22" y="2559840"/>
                <a:ext cx="47634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39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367" y="1219200"/>
                <a:ext cx="8183034" cy="541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1/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Can’t tell without knowing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457200" indent="-457200">
                  <a:buFontTx/>
                  <a:buAutoNum type="alphaUcParenR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219200"/>
                <a:ext cx="8183034" cy="5417189"/>
              </a:xfrm>
              <a:prstGeom prst="rect">
                <a:avLst/>
              </a:prstGeom>
              <a:blipFill rotWithShape="0">
                <a:blip r:embed="rId3"/>
                <a:stretch>
                  <a:fillRect l="-1192" t="-9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8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Inverse Power Method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367" y="912952"/>
                <a:ext cx="8183034" cy="6219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Previously we learned that we can use the Power Method to obtain the largest eigenvalue and corresponding eigenvector, by using the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r>
                        <a:rPr lang="en-US" sz="2400" b="1" i="1">
                          <a:latin typeface="Cambria Math" charset="0"/>
                        </a:rPr>
                        <m:t>𝑨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Suppose there is a single smallest eigenvalue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. With the previous ordering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|≥…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smallest eigenvalue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 When computing the eigenvalues of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400" dirty="0"/>
                  <a:t> we get the following ordering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And hence we can use the Power Method update on the matrix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to compute the dominant eigenvalue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, i.e.,</a:t>
                </a: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912952"/>
                <a:ext cx="8183034" cy="6219203"/>
              </a:xfrm>
              <a:prstGeom prst="rect">
                <a:avLst/>
              </a:prstGeom>
              <a:blipFill rotWithShape="0">
                <a:blip r:embed="rId3"/>
                <a:stretch>
                  <a:fillRect l="-1192" t="-784" b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36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170383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724" y="780257"/>
                <a:ext cx="85325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code snippet is the best option to compute the smallest eigenvalue of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24" y="780257"/>
                <a:ext cx="853251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71" t="-5882" r="-1786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38" y="1600200"/>
            <a:ext cx="3269767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600200"/>
            <a:ext cx="2880509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16" y="4622800"/>
            <a:ext cx="8174418" cy="162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554" y="1997106"/>
            <a:ext cx="545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2695" y="1937199"/>
            <a:ext cx="511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414" y="4559300"/>
            <a:ext cx="573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06" y="6120559"/>
            <a:ext cx="9497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E</a:t>
            </a:r>
            <a:r>
              <a:rPr lang="en-US" sz="3000" dirty="0"/>
              <a:t>)  I have no idea!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895600"/>
            <a:ext cx="8200368" cy="166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679" y="3031463"/>
            <a:ext cx="553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83803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Inverse Power Method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7809" y="1066800"/>
                <a:ext cx="8183034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the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can be instead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 know and we need to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  <m:r>
                          <a:rPr lang="en-US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(we are just solving a linear system of equations!). Since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does not change from iteration to the next, we can factorize the matrix once and then perform a series of backward and forward substitutions.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Recall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𝑷</m:t>
                    </m:r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𝑳𝑼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resulting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𝑳𝑼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𝑷𝒃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Hence we can efficiently solve </a:t>
                </a:r>
                <a:endParaRPr lang="en-US" sz="2400" b="1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𝒚</m:t>
                      </m:r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r>
                        <a:rPr lang="en-US" sz="2400" b="1" i="1">
                          <a:latin typeface="Cambria Math" charset="0"/>
                        </a:rPr>
                        <m:t>𝑷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𝑼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9" y="1066800"/>
                <a:ext cx="8183034" cy="6370975"/>
              </a:xfrm>
              <a:prstGeom prst="rect">
                <a:avLst/>
              </a:prstGeom>
              <a:blipFill rotWithShape="0">
                <a:blip r:embed="rId3"/>
                <a:stretch>
                  <a:fillRect l="-1192" t="-2010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79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3" y="1677968"/>
            <a:ext cx="3269767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18" y="1700331"/>
            <a:ext cx="2880509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76800"/>
            <a:ext cx="8174418" cy="1625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048000"/>
            <a:ext cx="8200368" cy="1663700"/>
          </a:xfrm>
          <a:prstGeom prst="rect">
            <a:avLst/>
          </a:prstGeom>
        </p:spPr>
      </p:pic>
      <p:sp>
        <p:nvSpPr>
          <p:cNvPr id="14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computing eigenvalues using inverse 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3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931" y="1066800"/>
                <a:ext cx="81830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approximated cost of computing the largest eigenvalue using Power Method? 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24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𝑁𝑂𝑇𝐴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1" y="1066800"/>
                <a:ext cx="8183034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117" t="-1600" r="-1415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4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Eigenvalue problem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366" y="1219200"/>
                <a:ext cx="864023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</a:t>
                </a:r>
                <a:r>
                  <a:rPr lang="en-US" sz="2400" b="1" u="sng" dirty="0"/>
                  <a:t>eigenvector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a scalar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is called an </a:t>
                </a:r>
                <a:r>
                  <a:rPr lang="en-US" sz="2400" b="1" u="sng" dirty="0"/>
                  <a:t>eigenvalue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also an eigenvector.  Therefore, we will usually seek for </a:t>
                </a:r>
                <a:r>
                  <a:rPr lang="en-US" sz="2400" b="1" u="sng" dirty="0"/>
                  <a:t>normalized eigenvectors</a:t>
                </a:r>
                <a:r>
                  <a:rPr lang="en-US" sz="2400" dirty="0"/>
                  <a:t>, so that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Note: When using Python, </a:t>
                </a:r>
                <a:r>
                  <a:rPr lang="en-US" sz="2400" dirty="0" err="1"/>
                  <a:t>numpy.linalg.eig</a:t>
                </a:r>
                <a:r>
                  <a:rPr lang="en-US" sz="2400" dirty="0"/>
                  <a:t> will normalize using </a:t>
                </a:r>
                <a:r>
                  <a:rPr lang="en-US" sz="2400" i="1" dirty="0"/>
                  <a:t>p=2</a:t>
                </a:r>
                <a:r>
                  <a:rPr lang="en-US" sz="2400" dirty="0"/>
                  <a:t> norm.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219200"/>
                <a:ext cx="8640234" cy="5632311"/>
              </a:xfrm>
              <a:prstGeom prst="rect">
                <a:avLst/>
              </a:prstGeom>
              <a:blipFill>
                <a:blip r:embed="rId2"/>
                <a:stretch>
                  <a:fillRect l="-1028" t="-903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003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367" y="1219200"/>
                <a:ext cx="8183034" cy="5864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and also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. What is an eigenvalue of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is an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charset="0"/>
                          </a:rPr>
                          <m:t>𝑩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457200" indent="-457200">
                  <a:buAutoNum type="alphaUcParenR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219200"/>
                <a:ext cx="8183034" cy="5864554"/>
              </a:xfrm>
              <a:prstGeom prst="rect">
                <a:avLst/>
              </a:prstGeom>
              <a:blipFill rotWithShape="0">
                <a:blip r:embed="rId3"/>
                <a:stretch>
                  <a:fillRect l="-1192" t="-8420" r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931" y="1066800"/>
                <a:ext cx="8183034" cy="545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,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is not the largest or smallest eigenvalue. We want to compute the eigenvalue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that is close to a given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sz="2400" dirty="0"/>
                  <a:t>. Which of the following modified matrices will give such eigenvalue?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(</m:t>
                    </m:r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 smtClean="0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1" i="1" smtClean="0">
                        <a:latin typeface="Cambria Math" charset="0"/>
                      </a:rPr>
                      <m:t>𝑰</m:t>
                    </m:r>
                    <m:r>
                      <a:rPr lang="en-US" sz="2400" b="1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𝑰</m:t>
                        </m:r>
                        <m:r>
                          <a:rPr lang="en-US" sz="2400" b="1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1</m:t>
                    </m:r>
                    <m:r>
                      <a:rPr lang="en-US" sz="2400" b="1" i="1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2400" b="1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Tx/>
                  <a:buAutoNum type="alphaUcParenR"/>
                </a:pPr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I still have no clue how to answer to these </a:t>
                </a:r>
                <a:r>
                  <a:rPr lang="en-US" sz="2400" i="1" dirty="0" err="1">
                    <a:latin typeface="Cambria Math" charset="0"/>
                    <a:ea typeface="Cambria Math" charset="0"/>
                    <a:cs typeface="Cambria Math" charset="0"/>
                  </a:rPr>
                  <a:t>iclicker</a:t>
                </a:r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questions</a:t>
                </a:r>
                <a:r>
                  <a:rPr lang="mr-IN" sz="2400" i="1" dirty="0">
                    <a:latin typeface="Cambria Math" charset="0"/>
                    <a:ea typeface="Cambria Math" charset="0"/>
                    <a:cs typeface="Cambria Math" charset="0"/>
                  </a:rPr>
                  <a:t>…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457200" indent="-457200"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1" y="1066800"/>
                <a:ext cx="8183034" cy="5458995"/>
              </a:xfrm>
              <a:prstGeom prst="rect">
                <a:avLst/>
              </a:prstGeom>
              <a:blipFill rotWithShape="0">
                <a:blip r:embed="rId3"/>
                <a:stretch>
                  <a:fillRect l="-1117" t="-9040" r="-1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5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28600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Eigenvalues of a Shifted Inverse Matrix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1366" y="1219200"/>
                <a:ext cx="8564034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 </a:t>
                </a:r>
                <a:r>
                  <a:rPr lang="en-US" sz="2400" dirty="0" err="1"/>
                  <a:t>eigenpairs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satisfy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 describe the eigenvalues for the shifted inverse matrix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𝑨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𝑰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 charset="0"/>
                        </a:rPr>
                        <m:t>𝒙</m:t>
                      </m:r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acc>
                      <m:r>
                        <a:rPr 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𝑰</m:t>
                      </m:r>
                      <m:r>
                        <a:rPr lang="en-US" sz="2400" b="1" i="1">
                          <a:latin typeface="Cambria Math" charset="0"/>
                        </a:rPr>
                        <m:t>𝒙</m:t>
                      </m:r>
                      <m:r>
                        <a:rPr lang="en-US" sz="240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𝑰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𝑰</m:t>
                          </m:r>
                        </m:e>
                      </m:d>
                      <m:r>
                        <a:rPr lang="en-US" sz="2400" b="1" i="1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Hence the </a:t>
                </a:r>
                <a:r>
                  <a:rPr lang="en-US" sz="2400" dirty="0" err="1"/>
                  <a:t>eigensystem</a:t>
                </a:r>
                <a:r>
                  <a:rPr lang="en-US" sz="2400" dirty="0"/>
                  <a:t> problem is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𝑨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𝑰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  <m:r>
                        <a:rPr lang="en-US" sz="2400" b="1" i="1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219200"/>
                <a:ext cx="8564034" cy="5189882"/>
              </a:xfrm>
              <a:prstGeom prst="rect">
                <a:avLst/>
              </a:prstGeom>
              <a:blipFill rotWithShape="0">
                <a:blip r:embed="rId3"/>
                <a:stretch>
                  <a:fillRect l="-1139" t="-9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400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28600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Eigenvalues of a Shifted Inverse Matrix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7809" y="1066800"/>
                <a:ext cx="818303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use the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𝑨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obtain the </a:t>
                </a:r>
                <a:r>
                  <a:rPr lang="en-US" sz="2400" dirty="0" err="1"/>
                  <a:t>eigenpair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charset="0"/>
                          </a:rPr>
                          <m:t>,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400" dirty="0"/>
                  <a:t> that satisfy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2400" dirty="0"/>
                  <a:t> is an eigenvalue close to the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can factorize the matrix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𝑩</m:t>
                    </m:r>
                    <m:r>
                      <a:rPr lang="en-US" sz="2400" b="0" i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𝑷𝑩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𝑳𝑼</m:t>
                    </m:r>
                  </m:oMath>
                </a14:m>
                <a:r>
                  <a:rPr lang="en-US" sz="2400" dirty="0"/>
                  <a:t> and then efficiently solve </a:t>
                </a:r>
                <a:endParaRPr lang="en-US" sz="2400" b="1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𝒚</m:t>
                      </m:r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r>
                        <a:rPr lang="en-US" sz="2400" b="1" i="1">
                          <a:latin typeface="Cambria Math" charset="0"/>
                        </a:rPr>
                        <m:t>𝑷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𝑼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9" y="1066800"/>
                <a:ext cx="8183034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1192" t="-3079" b="-4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0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C5241E09-EF31-6A44-B031-8FED86D05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Convergence summary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BE3932-C23B-7E44-B297-24870AE20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888" y="1143000"/>
              <a:ext cx="8077200" cy="359416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77036714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60554755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3448534642"/>
                        </a:ext>
                      </a:extLst>
                    </a:gridCol>
                    <a:gridCol w="2019300">
                      <a:extLst>
                        <a:ext uri="{9D8B030D-6E8A-4147-A177-3AD203B41FA5}">
                          <a16:colId xmlns:a16="http://schemas.microsoft.com/office/drawing/2014/main" val="1900229516"/>
                        </a:ext>
                      </a:extLst>
                    </a:gridCol>
                  </a:tblGrid>
                  <a:tr h="62893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Convergence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065441"/>
                      </a:ext>
                    </a:extLst>
                  </a:tr>
                  <a:tr h="62893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smtClean="0"/>
                                    </m:ctrlPr>
                                  </m:sSubPr>
                                  <m:e>
                                    <m:r>
                                      <a:rPr lang="en-US" sz="220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smtClean="0"/>
                                      <m:t>𝑘</m:t>
                                    </m:r>
                                    <m:r>
                                      <a:rPr lang="en-US" sz="2200" smtClean="0"/>
                                      <m:t>+1</m:t>
                                    </m:r>
                                  </m:sub>
                                </m:sSub>
                                <m:r>
                                  <a:rPr lang="en-US" sz="2200"/>
                                  <m:t>=</m:t>
                                </m:r>
                                <m:r>
                                  <a:rPr lang="en-US" sz="2200"/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2200"/>
                                    </m:ctrlPr>
                                  </m:sSubPr>
                                  <m:e>
                                    <m:r>
                                      <a:rPr lang="en-US" sz="2200" smtClean="0"/>
                                      <m:t> </m:t>
                                    </m:r>
                                    <m:r>
                                      <a:rPr lang="en-US" sz="220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/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1665458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smtClean="0"/>
                                    </m:ctrlPr>
                                  </m:sSubPr>
                                  <m:e>
                                    <m:r>
                                      <a:rPr lang="en-US" sz="2200" smtClean="0"/>
                                      <m:t>𝑨</m:t>
                                    </m:r>
                                    <m:r>
                                      <a:rPr lang="en-US" sz="2200" smtClean="0"/>
                                      <m:t> </m:t>
                                    </m:r>
                                    <m:r>
                                      <a:rPr lang="en-US" sz="220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smtClean="0"/>
                                      <m:t>𝑘</m:t>
                                    </m:r>
                                    <m:r>
                                      <a:rPr lang="en-US" sz="2200" smtClean="0"/>
                                      <m:t>+1</m:t>
                                    </m:r>
                                  </m:sub>
                                </m:sSub>
                                <m:r>
                                  <a:rPr lang="en-US" sz="2200"/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/>
                                    </m:ctrlPr>
                                  </m:sSubPr>
                                  <m:e>
                                    <m:r>
                                      <a:rPr lang="en-US" sz="2200" smtClean="0"/>
                                      <m:t> </m:t>
                                    </m:r>
                                    <m:r>
                                      <a:rPr lang="en-US" sz="220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/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  <a:p>
                          <a:pPr algn="ctr"/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9888922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Shifted 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smtClean="0"/>
                                    </m:ctrlPr>
                                  </m:sSubPr>
                                  <m:e>
                                    <m:r>
                                      <a:rPr lang="en-US" sz="2200" smtClean="0"/>
                                      <m:t>(</m:t>
                                    </m:r>
                                    <m:r>
                                      <a:rPr lang="en-US" sz="2200" smtClean="0"/>
                                      <m:t>𝑨</m:t>
                                    </m:r>
                                    <m:r>
                                      <a:rPr lang="en-US" sz="2200" smtClean="0"/>
                                      <m:t> −</m:t>
                                    </m:r>
                                    <m:r>
                                      <a:rPr lang="en-US" sz="2200" smtClean="0"/>
                                      <m:t>𝜎</m:t>
                                    </m:r>
                                    <m:r>
                                      <a:rPr lang="en-US" sz="2200" smtClean="0"/>
                                      <m:t>𝑰</m:t>
                                    </m:r>
                                    <m:r>
                                      <a:rPr lang="en-US" sz="2200" smtClean="0"/>
                                      <m:t>)</m:t>
                                    </m:r>
                                    <m:r>
                                      <a:rPr lang="en-US" sz="220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 smtClean="0"/>
                                      <m:t>𝑘</m:t>
                                    </m:r>
                                    <m:r>
                                      <a:rPr lang="en-US" sz="2200" smtClean="0"/>
                                      <m:t>+1</m:t>
                                    </m:r>
                                  </m:sub>
                                </m:sSub>
                                <m:r>
                                  <a:rPr lang="en-US" sz="2200"/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/>
                                    </m:ctrlPr>
                                  </m:sSubPr>
                                  <m:e>
                                    <m:r>
                                      <a:rPr lang="en-US" sz="2200" smtClean="0"/>
                                      <m:t> </m:t>
                                    </m:r>
                                    <m:r>
                                      <a:rPr lang="en-US" sz="2200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200"/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1838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BE3932-C23B-7E44-B297-24870AE20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888" y="1143000"/>
              <a:ext cx="8077200" cy="359416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828800">
                      <a:extLst>
                        <a:ext uri="{9D8B030D-6E8A-4147-A177-3AD203B41FA5}">
                          <a16:colId xmlns:a16="http://schemas.microsoft.com/office/drawing/2014/main" val="77036714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60554755"/>
                        </a:ext>
                      </a:extLst>
                    </a:gridCol>
                    <a:gridCol w="1485900">
                      <a:extLst>
                        <a:ext uri="{9D8B030D-6E8A-4147-A177-3AD203B41FA5}">
                          <a16:colId xmlns:a16="http://schemas.microsoft.com/office/drawing/2014/main" val="3448534642"/>
                        </a:ext>
                      </a:extLst>
                    </a:gridCol>
                    <a:gridCol w="2019300">
                      <a:extLst>
                        <a:ext uri="{9D8B030D-6E8A-4147-A177-3AD203B41FA5}">
                          <a16:colId xmlns:a16="http://schemas.microsoft.com/office/drawing/2014/main" val="19002295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58" t="-5882" r="-629" b="-456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065441"/>
                      </a:ext>
                    </a:extLst>
                  </a:tr>
                  <a:tr h="7829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820" t="-88525" r="-127650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402" t="-88525" r="-136752" b="-2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88525" r="-629" b="-2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1665458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820" t="-133721" r="-1276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402" t="-133721" r="-1367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133721" r="-62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888922"/>
                      </a:ext>
                    </a:extLst>
                  </a:tr>
                  <a:tr h="108556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Shifted Inverse Power Method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820" t="-233721" r="-12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402" t="-233721" r="-136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258" t="-233721" r="-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1838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4FA499-3F49-E64A-AC73-4ABABB486CA3}"/>
                  </a:ext>
                </a:extLst>
              </p:cNvPr>
              <p:cNvSpPr/>
              <p:nvPr/>
            </p:nvSpPr>
            <p:spPr>
              <a:xfrm>
                <a:off x="461667" y="5005230"/>
                <a:ext cx="4249818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largest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second largest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smallest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: second smallest eigenvalue (in magnitude)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closest eigenvalue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second closest eigenvalue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4FA499-3F49-E64A-AC73-4ABABB48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7" y="5005230"/>
                <a:ext cx="4249818" cy="1754326"/>
              </a:xfrm>
              <a:prstGeom prst="rect">
                <a:avLst/>
              </a:prstGeom>
              <a:blipFill>
                <a:blip r:embed="rId4"/>
                <a:stretch>
                  <a:fillRect r="-29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4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do we find eigenvalues?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367" y="1066800"/>
                <a:ext cx="818303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Linear algebra approach: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Therefore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/>
                  <a:t> is singular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𝑑𝑒𝑡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𝑑𝑒𝑡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/>
                  <a:t> is the characteristic polynomial of degree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most cases, there is no analytical formula for the eigenvalues of a matrix (Abel proved in 1824 that there can be no formula for the roots of a polynomial of degree 5 or higher)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Approximate the eigenvalues numerically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066800"/>
                <a:ext cx="8183034" cy="5632311"/>
              </a:xfrm>
              <a:prstGeom prst="rect">
                <a:avLst/>
              </a:prstGeom>
              <a:blipFill>
                <a:blip r:embed="rId3"/>
                <a:stretch>
                  <a:fillRect l="-1085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7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0505" y="5041157"/>
                <a:ext cx="81830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Notes:</a:t>
                </a:r>
              </a:p>
              <a:p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singular (</a:t>
                </a:r>
                <a:r>
                  <a:rPr lang="en-US" sz="2400" dirty="0" err="1"/>
                  <a:t>det</a:t>
                </a:r>
                <a:r>
                  <a:rPr lang="en-US" sz="2400" dirty="0"/>
                  <a:t>(A)=0), and rank(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)=1</a:t>
                </a:r>
              </a:p>
              <a:p>
                <a:r>
                  <a:rPr lang="en-US" sz="2400" dirty="0"/>
                  <a:t>The matrix has two distinct real eigenvalues</a:t>
                </a:r>
              </a:p>
              <a:p>
                <a:r>
                  <a:rPr lang="en-US" sz="2400" dirty="0"/>
                  <a:t>The eigenvectors are linearly independent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5" y="5041157"/>
                <a:ext cx="8183033" cy="1569660"/>
              </a:xfrm>
              <a:prstGeom prst="rect">
                <a:avLst/>
              </a:prstGeom>
              <a:blipFill>
                <a:blip r:embed="rId2"/>
                <a:stretch>
                  <a:fillRect l="-1084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1367" y="1009535"/>
                <a:ext cx="2077941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8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009535"/>
                <a:ext cx="2077941" cy="807978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/>
              <p:nvPr/>
            </p:nvSpPr>
            <p:spPr>
              <a:xfrm>
                <a:off x="3579527" y="1003732"/>
                <a:ext cx="387413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7" y="1003732"/>
                <a:ext cx="3874137" cy="81958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3B46C-AD75-CF47-9A80-9BAD4CF4C97B}"/>
                  </a:ext>
                </a:extLst>
              </p:cNvPr>
              <p:cNvSpPr/>
              <p:nvPr/>
            </p:nvSpPr>
            <p:spPr>
              <a:xfrm>
                <a:off x="297399" y="2007384"/>
                <a:ext cx="687066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Solution of characteristic polynomial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get the eigenvectors, we solve: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3B46C-AD75-CF47-9A80-9BAD4CF4C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9" y="2007384"/>
                <a:ext cx="6870663" cy="1200329"/>
              </a:xfrm>
              <a:prstGeom prst="rect">
                <a:avLst/>
              </a:prstGeom>
              <a:blipFill>
                <a:blip r:embed="rId5"/>
                <a:stretch>
                  <a:fillRect l="-1292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95A918-67A0-BB47-81D0-A0C48D7500A3}"/>
                  </a:ext>
                </a:extLst>
              </p:cNvPr>
              <p:cNvSpPr/>
              <p:nvPr/>
            </p:nvSpPr>
            <p:spPr>
              <a:xfrm>
                <a:off x="226237" y="3328445"/>
                <a:ext cx="3353290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−(4)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−(4)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mr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95A918-67A0-BB47-81D0-A0C48D750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7" y="3328445"/>
                <a:ext cx="3353290" cy="627416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A4AB6C-CF4F-C940-AE97-4DF70399EC7A}"/>
                  </a:ext>
                </a:extLst>
              </p:cNvPr>
              <p:cNvSpPr/>
              <p:nvPr/>
            </p:nvSpPr>
            <p:spPr>
              <a:xfrm>
                <a:off x="4004239" y="3316298"/>
                <a:ext cx="1024961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A4AB6C-CF4F-C940-AE97-4DF70399E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39" y="3316298"/>
                <a:ext cx="1024961" cy="55245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E4D3D6-BE16-6D4E-8F7F-E6DAEE046ABA}"/>
                  </a:ext>
                </a:extLst>
              </p:cNvPr>
              <p:cNvSpPr/>
              <p:nvPr/>
            </p:nvSpPr>
            <p:spPr>
              <a:xfrm>
                <a:off x="182229" y="4145732"/>
                <a:ext cx="3293337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−(0)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mr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E4D3D6-BE16-6D4E-8F7F-E6DAEE04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9" y="4145732"/>
                <a:ext cx="3293337" cy="627416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A8E846-BF7C-194E-8CE1-B8A8C47C3496}"/>
                  </a:ext>
                </a:extLst>
              </p:cNvPr>
              <p:cNvSpPr/>
              <p:nvPr/>
            </p:nvSpPr>
            <p:spPr>
              <a:xfrm>
                <a:off x="3983515" y="4183210"/>
                <a:ext cx="119808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A8E846-BF7C-194E-8CE1-B8A8C47C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515" y="4183210"/>
                <a:ext cx="1198085" cy="552459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9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Diagonalizable Matrices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367" y="1113350"/>
                <a:ext cx="8727545" cy="5406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𝒖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is said to be </a:t>
                </a:r>
                <a:r>
                  <a:rPr lang="en-US" sz="2400" b="1" dirty="0"/>
                  <a:t>diagonalizable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matrix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200" b="1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mr-IN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sz="2200" b="1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sz="2200" b="1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sz="2200" b="1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sz="2200" i="1" smtClean="0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ea typeface="Cambria Math" charset="0"/>
                  <a:cs typeface="Cambria Math" charset="0"/>
                </a:endParaRPr>
              </a:p>
              <a:p>
                <a:r>
                  <a:rPr lang="en-US" sz="2200" dirty="0">
                    <a:ea typeface="Cambria Math" charset="0"/>
                    <a:cs typeface="Cambria Math" charset="0"/>
                  </a:rPr>
                  <a:t>This corresponds to a similarity transformation</a:t>
                </a:r>
              </a:p>
              <a:p>
                <a:endParaRPr lang="en-US" sz="2200" b="1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charset="0"/>
                        </a:rPr>
                        <m:t>𝑨</m:t>
                      </m:r>
                      <m:r>
                        <a:rPr lang="en-US" sz="22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charset="0"/>
                        </a:rPr>
                        <m:t>𝑼𝑫</m:t>
                      </m:r>
                      <m:r>
                        <a:rPr lang="en-US" sz="2200" b="1" i="1" smtClean="0">
                          <a:latin typeface="Cambria Math" charset="0"/>
                        </a:rPr>
                        <m:t> ⟺</m:t>
                      </m:r>
                      <m:r>
                        <a:rPr lang="en-US" sz="2200" b="1" i="1">
                          <a:latin typeface="Cambria Math" charset="0"/>
                        </a:rPr>
                        <m:t>𝑨</m:t>
                      </m:r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</a:rPr>
                        <m:t>𝑼𝑫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charset="0"/>
                            </a:rPr>
                            <m:t>𝑼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113350"/>
                <a:ext cx="8727545" cy="5406095"/>
              </a:xfrm>
              <a:prstGeom prst="rect">
                <a:avLst/>
              </a:prstGeom>
              <a:blipFill>
                <a:blip r:embed="rId3"/>
                <a:stretch>
                  <a:fillRect l="-1017" t="-704" b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3759" y="240111"/>
                <a:ext cx="2077941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8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59" y="240111"/>
                <a:ext cx="2077941" cy="807978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/>
              <p:nvPr/>
            </p:nvSpPr>
            <p:spPr>
              <a:xfrm>
                <a:off x="4970783" y="210771"/>
                <a:ext cx="387413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83" y="210771"/>
                <a:ext cx="3874137" cy="819583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3B46C-AD75-CF47-9A80-9BAD4CF4C97B}"/>
                  </a:ext>
                </a:extLst>
              </p:cNvPr>
              <p:cNvSpPr/>
              <p:nvPr/>
            </p:nvSpPr>
            <p:spPr>
              <a:xfrm>
                <a:off x="309369" y="1305484"/>
                <a:ext cx="687066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Solution of characteristic polynomial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get the eigenvectors, we solve: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3B46C-AD75-CF47-9A80-9BAD4CF4C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9" y="1305484"/>
                <a:ext cx="6870663" cy="1200329"/>
              </a:xfrm>
              <a:prstGeom prst="rect">
                <a:avLst/>
              </a:prstGeom>
              <a:blipFill>
                <a:blip r:embed="rId5"/>
                <a:stretch>
                  <a:fillRect l="-1479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95A918-67A0-BB47-81D0-A0C48D7500A3}"/>
                  </a:ext>
                </a:extLst>
              </p:cNvPr>
              <p:cNvSpPr/>
              <p:nvPr/>
            </p:nvSpPr>
            <p:spPr>
              <a:xfrm>
                <a:off x="238207" y="2626545"/>
                <a:ext cx="3353290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−(4)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−(4)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mr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95A918-67A0-BB47-81D0-A0C48D750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7" y="2626545"/>
                <a:ext cx="3353290" cy="627416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A4AB6C-CF4F-C940-AE97-4DF70399EC7A}"/>
                  </a:ext>
                </a:extLst>
              </p:cNvPr>
              <p:cNvSpPr/>
              <p:nvPr/>
            </p:nvSpPr>
            <p:spPr>
              <a:xfrm>
                <a:off x="3942372" y="2682949"/>
                <a:ext cx="1024961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A4AB6C-CF4F-C940-AE97-4DF70399E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72" y="2682949"/>
                <a:ext cx="1024961" cy="55245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E4D3D6-BE16-6D4E-8F7F-E6DAEE046ABA}"/>
                  </a:ext>
                </a:extLst>
              </p:cNvPr>
              <p:cNvSpPr/>
              <p:nvPr/>
            </p:nvSpPr>
            <p:spPr>
              <a:xfrm>
                <a:off x="194199" y="3443832"/>
                <a:ext cx="3293337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−(0)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mr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E4D3D6-BE16-6D4E-8F7F-E6DAEE04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9" y="3443832"/>
                <a:ext cx="3293337" cy="627416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A8E846-BF7C-194E-8CE1-B8A8C47C3496}"/>
                  </a:ext>
                </a:extLst>
              </p:cNvPr>
              <p:cNvSpPr/>
              <p:nvPr/>
            </p:nvSpPr>
            <p:spPr>
              <a:xfrm>
                <a:off x="3855809" y="3463159"/>
                <a:ext cx="119808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A8E846-BF7C-194E-8CE1-B8A8C47C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09" y="3463159"/>
                <a:ext cx="1198085" cy="552459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8CC813-49D7-9B44-AEEA-7EA49A597B86}"/>
                  </a:ext>
                </a:extLst>
              </p:cNvPr>
              <p:cNvSpPr/>
              <p:nvPr/>
            </p:nvSpPr>
            <p:spPr>
              <a:xfrm>
                <a:off x="227137" y="4500561"/>
                <a:ext cx="1839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𝑼𝑫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8CC813-49D7-9B44-AEEA-7EA49A597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7" y="4500561"/>
                <a:ext cx="18399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74F5C0-D761-514C-A8B2-18A83B91C7BC}"/>
                  </a:ext>
                </a:extLst>
              </p:cNvPr>
              <p:cNvSpPr/>
              <p:nvPr/>
            </p:nvSpPr>
            <p:spPr>
              <a:xfrm>
                <a:off x="2482443" y="4377323"/>
                <a:ext cx="319972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.447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0.894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0.447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0.894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74F5C0-D761-514C-A8B2-18A83B91C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43" y="4377323"/>
                <a:ext cx="3199722" cy="708143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6625567-28BF-A841-ABDB-7AE83BB7AD4D}"/>
                  </a:ext>
                </a:extLst>
              </p:cNvPr>
              <p:cNvSpPr/>
              <p:nvPr/>
            </p:nvSpPr>
            <p:spPr>
              <a:xfrm>
                <a:off x="5318208" y="2837969"/>
                <a:ext cx="15896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or normalized eigenvector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norm)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6625567-28BF-A841-ABDB-7AE83BB7A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08" y="2837969"/>
                <a:ext cx="1589643" cy="923330"/>
              </a:xfrm>
              <a:prstGeom prst="rect">
                <a:avLst/>
              </a:prstGeom>
              <a:blipFill>
                <a:blip r:embed="rId12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78EA06-F9D4-DF4A-BF62-63C5F7114B39}"/>
                  </a:ext>
                </a:extLst>
              </p:cNvPr>
              <p:cNvSpPr/>
              <p:nvPr/>
            </p:nvSpPr>
            <p:spPr>
              <a:xfrm>
                <a:off x="7163200" y="2626545"/>
                <a:ext cx="1457771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78EA06-F9D4-DF4A-BF62-63C5F7114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200" y="2626545"/>
                <a:ext cx="1457771" cy="552459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3FE241-4D05-154A-8911-3C21A15833AE}"/>
                  </a:ext>
                </a:extLst>
              </p:cNvPr>
              <p:cNvSpPr/>
              <p:nvPr/>
            </p:nvSpPr>
            <p:spPr>
              <a:xfrm>
                <a:off x="7076637" y="3443832"/>
                <a:ext cx="163089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0.894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3FE241-4D05-154A-8911-3C21A1583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37" y="3443832"/>
                <a:ext cx="1630896" cy="554254"/>
              </a:xfrm>
              <a:prstGeom prst="rect">
                <a:avLst/>
              </a:prstGeom>
              <a:blipFill>
                <a:blip r:embed="rId1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A30373-2430-E640-BD94-40FE3E19F895}"/>
                  </a:ext>
                </a:extLst>
              </p:cNvPr>
              <p:cNvSpPr/>
              <p:nvPr/>
            </p:nvSpPr>
            <p:spPr>
              <a:xfrm>
                <a:off x="6246218" y="4377324"/>
                <a:ext cx="1833964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A30373-2430-E640-BD94-40FE3E19F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18" y="4377324"/>
                <a:ext cx="1833964" cy="708143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4AAE5E-DF70-5547-BE77-4C444B6E88ED}"/>
                  </a:ext>
                </a:extLst>
              </p:cNvPr>
              <p:cNvSpPr txBox="1"/>
              <p:nvPr/>
            </p:nvSpPr>
            <p:spPr>
              <a:xfrm>
                <a:off x="238207" y="5139254"/>
                <a:ext cx="81830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Notes:</a:t>
                </a:r>
              </a:p>
              <a:p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singular (</a:t>
                </a:r>
                <a:r>
                  <a:rPr lang="en-US" sz="2400" dirty="0" err="1"/>
                  <a:t>det</a:t>
                </a:r>
                <a:r>
                  <a:rPr lang="en-US" sz="2400" dirty="0"/>
                  <a:t>(A)=0), and rank(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)=1</a:t>
                </a:r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two linearly independent eigenvectors,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 is full rank, and hence,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4AAE5E-DF70-5547-BE77-4C444B6E8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7" y="5139254"/>
                <a:ext cx="8183033" cy="1569660"/>
              </a:xfrm>
              <a:prstGeom prst="rect">
                <a:avLst/>
              </a:prstGeom>
              <a:blipFill>
                <a:blip r:embed="rId16"/>
                <a:stretch>
                  <a:fillRect l="-1085" t="-3226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75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1366" y="1056305"/>
                <a:ext cx="7421033" cy="4808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eigenvalues of the matrix: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charset="0"/>
                        </a:rPr>
                        <m:t>𝑨</m:t>
                      </m:r>
                      <m:r>
                        <a:rPr lang="en-US" sz="240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Select the </a:t>
                </a:r>
                <a:r>
                  <a:rPr lang="en-US" sz="2400" b="1" dirty="0"/>
                  <a:t>incorrect</a:t>
                </a:r>
                <a:r>
                  <a:rPr lang="en-US" sz="2400" dirty="0"/>
                  <a:t> statement:</a:t>
                </a:r>
              </a:p>
              <a:p>
                <a:endParaRPr lang="en-US" sz="2400" dirty="0"/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only one eigenvalue with multiplicity 2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only one linearly independent eigenvector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not singular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056305"/>
                <a:ext cx="7421033" cy="4808111"/>
              </a:xfrm>
              <a:prstGeom prst="rect">
                <a:avLst/>
              </a:prstGeom>
              <a:blipFill>
                <a:blip r:embed="rId2"/>
                <a:stretch>
                  <a:fillRect l="-1315" t="-1014" b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6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look back at diagonalization…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325" y="1138947"/>
                <a:ext cx="8727545" cy="570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en-US" sz="2400" dirty="0"/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diagonalizable, i.e.,</a:t>
                </a:r>
              </a:p>
              <a:p>
                <a:pPr marL="457200" indent="-457200">
                  <a:buAutoNum type="arabicParenR"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charset="0"/>
                      </a:rPr>
                      <m:t>𝑫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1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the columns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 are the linearly independent normalized eigenvectors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 (which guarantees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1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exists)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𝑫</m:t>
                    </m:r>
                  </m:oMath>
                </a14:m>
                <a:r>
                  <a:rPr lang="en-US" sz="2400" dirty="0"/>
                  <a:t> is a diagonal matrix with the eigenvalues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.    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arenR" startAt="2"/>
                </a:pPr>
                <a:r>
                  <a:rPr lang="en-US" sz="2400" dirty="0"/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less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eigenvectors, the matrix is called defective (and therefore not diagonalizable).</a:t>
                </a:r>
              </a:p>
              <a:p>
                <a:pPr marL="457200" indent="-457200">
                  <a:buFont typeface="+mj-lt"/>
                  <a:buAutoNum type="arabicParenR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sz="2400" dirty="0"/>
                  <a:t>If a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symmetric</a:t>
                </a:r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distinct eigenvalues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diagonalizable.</a:t>
                </a:r>
              </a:p>
              <a:p>
                <a:pPr marL="457200" indent="-4572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5" y="1138947"/>
                <a:ext cx="8727545" cy="5706562"/>
              </a:xfrm>
              <a:prstGeom prst="rect">
                <a:avLst/>
              </a:prstGeom>
              <a:blipFill>
                <a:blip r:embed="rId3"/>
                <a:stretch>
                  <a:fillRect l="-1047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63952</TotalTime>
  <Words>2344</Words>
  <Application>Microsoft Macintosh PowerPoint</Application>
  <PresentationFormat>On-screen Show (4:3)</PresentationFormat>
  <Paragraphs>379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Eigenvalues and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1034</cp:revision>
  <cp:lastPrinted>2018-03-08T18:06:52Z</cp:lastPrinted>
  <dcterms:created xsi:type="dcterms:W3CDTF">2012-07-21T17:56:31Z</dcterms:created>
  <dcterms:modified xsi:type="dcterms:W3CDTF">2020-03-19T17:19:59Z</dcterms:modified>
</cp:coreProperties>
</file>