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handoutMasterIdLst>
    <p:handoutMasterId r:id="rId35"/>
  </p:handoutMasterIdLst>
  <p:sldIdLst>
    <p:sldId id="361" r:id="rId2"/>
    <p:sldId id="530" r:id="rId3"/>
    <p:sldId id="564" r:id="rId4"/>
    <p:sldId id="594" r:id="rId5"/>
    <p:sldId id="565" r:id="rId6"/>
    <p:sldId id="566" r:id="rId7"/>
    <p:sldId id="595" r:id="rId8"/>
    <p:sldId id="573" r:id="rId9"/>
    <p:sldId id="572" r:id="rId10"/>
    <p:sldId id="554" r:id="rId11"/>
    <p:sldId id="593" r:id="rId12"/>
    <p:sldId id="533" r:id="rId13"/>
    <p:sldId id="537" r:id="rId14"/>
    <p:sldId id="542" r:id="rId15"/>
    <p:sldId id="597" r:id="rId16"/>
    <p:sldId id="567" r:id="rId17"/>
    <p:sldId id="534" r:id="rId18"/>
    <p:sldId id="543" r:id="rId19"/>
    <p:sldId id="596" r:id="rId20"/>
    <p:sldId id="570" r:id="rId21"/>
    <p:sldId id="545" r:id="rId22"/>
    <p:sldId id="582" r:id="rId23"/>
    <p:sldId id="548" r:id="rId24"/>
    <p:sldId id="557" r:id="rId25"/>
    <p:sldId id="583" r:id="rId26"/>
    <p:sldId id="547" r:id="rId27"/>
    <p:sldId id="586" r:id="rId28"/>
    <p:sldId id="550" r:id="rId29"/>
    <p:sldId id="552" r:id="rId30"/>
    <p:sldId id="553" r:id="rId31"/>
    <p:sldId id="587" r:id="rId32"/>
    <p:sldId id="556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81021" autoAdjust="0"/>
  </p:normalViewPr>
  <p:slideViewPr>
    <p:cSldViewPr>
      <p:cViewPr varScale="1">
        <p:scale>
          <a:sx n="70" d="100"/>
          <a:sy n="70" d="100"/>
        </p:scale>
        <p:origin x="26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Make updates! Look at this reference book!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web.stanford.edu</a:t>
            </a:r>
            <a:r>
              <a:rPr lang="en-US" sz="1200" dirty="0"/>
              <a:t>/~</a:t>
            </a:r>
            <a:r>
              <a:rPr lang="en-US" sz="1200" dirty="0" err="1"/>
              <a:t>boyd</a:t>
            </a:r>
            <a:r>
              <a:rPr lang="en-US" sz="1200" dirty="0"/>
              <a:t>/</a:t>
            </a:r>
            <a:r>
              <a:rPr lang="en-US" sz="1200" dirty="0" err="1"/>
              <a:t>vmls</a:t>
            </a:r>
            <a:r>
              <a:rPr lang="en-US" sz="1200" dirty="0"/>
              <a:t>/</a:t>
            </a:r>
            <a:r>
              <a:rPr lang="en-US" sz="1200" dirty="0" err="1"/>
              <a:t>vmls.pdf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Solve linear systems, for example using LU factorization. Since it is symmetric, we can also use  methods that take advantage of the symmetry, such as </a:t>
            </a:r>
            <a:r>
              <a:rPr lang="en-US" dirty="0" err="1"/>
              <a:t>cholesky</a:t>
            </a:r>
            <a:r>
              <a:rPr lang="en-US" dirty="0"/>
              <a:t> factorization</a:t>
            </a:r>
          </a:p>
          <a:p>
            <a:endParaRPr lang="en-US" dirty="0"/>
          </a:p>
          <a:p>
            <a:r>
              <a:rPr lang="en-US" dirty="0"/>
              <a:t>(Cholesky cost = n^3/3; LU cost = 2*n^3/3 (</a:t>
            </a:r>
            <a:r>
              <a:rPr lang="en-US" dirty="0" err="1"/>
              <a:t>cholesky</a:t>
            </a:r>
            <a:r>
              <a:rPr lang="en-US" dirty="0"/>
              <a:t> reduces cost by half)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way of thinking about matrix multiplication is computing the dot product of each column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each row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order to get a single column in the resulting matrix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A^T*A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the length of the columns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same for the rows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to compute one of these dot product requires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multiplications and additions. And we need to do this for each row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of which there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rows. So computing a single column resulting from this matrix-matrix multiplication costs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work. There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columns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so the total cost of computing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O(m*n^2)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Cost to compute A^T*A = O(m*n^2) + Cost to factorize and solve (n)</a:t>
            </a:r>
          </a:p>
          <a:p>
            <a:r>
              <a:rPr lang="en-US" dirty="0"/>
              <a:t>Total = O(m*n^2+n^3). Since m&gt;n, then O(mn^2)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0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 is 1 (B)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97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Make updates! Look at this reference book!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web.stanford.edu</a:t>
            </a:r>
            <a:r>
              <a:rPr lang="en-US" sz="1200" dirty="0"/>
              <a:t>/~</a:t>
            </a:r>
            <a:r>
              <a:rPr lang="en-US" sz="1200" dirty="0" err="1"/>
              <a:t>boyd</a:t>
            </a:r>
            <a:r>
              <a:rPr lang="en-US" sz="1200" dirty="0"/>
              <a:t>/</a:t>
            </a:r>
            <a:r>
              <a:rPr lang="en-US" sz="1200" dirty="0" err="1"/>
              <a:t>vmls</a:t>
            </a:r>
            <a:r>
              <a:rPr lang="en-US" sz="1200" dirty="0"/>
              <a:t>/</a:t>
            </a:r>
            <a:r>
              <a:rPr lang="en-US" sz="1200" dirty="0" err="1"/>
              <a:t>vmls.pdf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6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7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example using python for a 10x10 random matrix. Show the condition number for Noise demo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7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5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7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4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8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4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Cost to obtain y is O(n)</a:t>
            </a:r>
          </a:p>
          <a:p>
            <a:r>
              <a:rPr lang="en-US" dirty="0"/>
              <a:t>To evaluate z = U^T*b (normally m^2), we only need to evaluate m*n (since only need the top n entries of z)</a:t>
            </a:r>
          </a:p>
          <a:p>
            <a:r>
              <a:rPr lang="en-US" dirty="0"/>
              <a:t>Recall cost of SVD is O(m n^2)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7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4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Cost to obtain y is O(n)</a:t>
            </a:r>
          </a:p>
          <a:p>
            <a:r>
              <a:rPr lang="en-US" dirty="0"/>
              <a:t>To evaluate z = U^T*b (normally m^2), we only need to evaluate m*n (since only need the top n entries of z)</a:t>
            </a:r>
          </a:p>
          <a:p>
            <a:r>
              <a:rPr lang="en-US" dirty="0"/>
              <a:t>Recall cost of SVD is O(m n^2)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15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7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the 2-norm? Does not need to be. </a:t>
            </a:r>
            <a:r>
              <a:rPr lang="en-US" dirty="0" err="1"/>
              <a:t>OTher</a:t>
            </a:r>
            <a:r>
              <a:rPr lang="en-US" dirty="0"/>
              <a:t> p-norms could be used. However, just taking the summation of the absolute values will create problems when defining the optimization problem, since the derivative may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the 2-norm? Does not need to be. </a:t>
            </a:r>
            <a:r>
              <a:rPr lang="en-US" dirty="0" err="1"/>
              <a:t>OTher</a:t>
            </a:r>
            <a:r>
              <a:rPr lang="en-US" dirty="0"/>
              <a:t> p-norms could be used. However, just taking the summation of the absolute values will create problems when defining the optimization problem, since the derivative may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the 2-norm? Does not need to be. </a:t>
            </a:r>
            <a:r>
              <a:rPr lang="en-US" dirty="0" err="1"/>
              <a:t>Othate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p-norms could be used. However, just taking the summation of the absolute values will create problems when defining the optimization problem, since the derivative may not exist.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44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0.png"/><Relationship Id="rId5" Type="http://schemas.openxmlformats.org/officeDocument/2006/relationships/image" Target="../media/image31.png"/><Relationship Id="rId4" Type="http://schemas.openxmlformats.org/officeDocument/2006/relationships/image" Target="../media/image2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NUL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56.png"/><Relationship Id="rId12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Least Squares and Data Fitting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Summary: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02208" y="1066800"/>
                <a:ext cx="8636992" cy="6126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matrix,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the number of data pair points.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the number of parameters of the “best fit” function.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Linear Least Squares problem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always</a:t>
                </a:r>
                <a:r>
                  <a:rPr lang="en-US" sz="2400" b="1" dirty="0"/>
                  <a:t> </a:t>
                </a:r>
                <a:r>
                  <a:rPr lang="en-US" sz="2400" dirty="0"/>
                  <a:t>has solution.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Linear Least Squares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minimizes the square of the 2-norm of the residual: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One method to solve the minimization problem is to solve the system of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Normal Equations</a:t>
                </a:r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see some examples and discuss the limitations of this method.</a:t>
                </a:r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8" y="1066800"/>
                <a:ext cx="8636992" cy="6126036"/>
              </a:xfrm>
              <a:prstGeom prst="rect">
                <a:avLst/>
              </a:prstGeom>
              <a:blipFill>
                <a:blip r:embed="rId3"/>
                <a:stretch>
                  <a:fillRect l="-881" t="-1037" r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67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E0BF53B2-3BC6-CD42-9518-2F6A4BEA6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1" y="1524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01E962-44A4-D04B-9938-EF19411129F4}"/>
                  </a:ext>
                </a:extLst>
              </p:cNvPr>
              <p:cNvSpPr/>
              <p:nvPr/>
            </p:nvSpPr>
            <p:spPr>
              <a:xfrm>
                <a:off x="274497" y="5479252"/>
                <a:ext cx="304044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600" dirty="0"/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/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01E962-44A4-D04B-9938-EF1941112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7" y="5479252"/>
                <a:ext cx="3040449" cy="492443"/>
              </a:xfrm>
              <a:prstGeom prst="rect">
                <a:avLst/>
              </a:prstGeom>
              <a:blipFill>
                <a:blip r:embed="rId2"/>
                <a:stretch>
                  <a:fillRect l="-2917" t="-5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C97492-033A-5E42-AC59-209147BA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6" y="860286"/>
            <a:ext cx="4323821" cy="27084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31F835-2836-5F4D-A2B5-7F09E495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6" y="3630042"/>
            <a:ext cx="8217579" cy="88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1437A-181B-7D4D-AC59-9BE4BAF88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41" y="4445828"/>
            <a:ext cx="8080614" cy="852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E8CA6-E6C6-7D4B-939D-801A23E429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3"/>
          <a:stretch/>
        </p:blipFill>
        <p:spPr>
          <a:xfrm>
            <a:off x="325547" y="5924068"/>
            <a:ext cx="3276601" cy="80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6FB5E5-82C5-9343-A220-1BEDC3D33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0175" y="891871"/>
            <a:ext cx="4013129" cy="263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5BC18-E59F-FF48-9AA1-36E61E34D979}"/>
              </a:ext>
            </a:extLst>
          </p:cNvPr>
          <p:cNvSpPr/>
          <p:nvPr/>
        </p:nvSpPr>
        <p:spPr>
          <a:xfrm>
            <a:off x="240308" y="1143000"/>
            <a:ext cx="8598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 not need to be a line! For example, here we are fitting the data using a quadratic curve.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408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 - not always a line fit!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CA3FCE-6DB9-7A47-B70E-D9AE0171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05399"/>
            <a:ext cx="4956865" cy="41242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F5D127-213B-9146-9687-884912D092B9}"/>
              </a:ext>
            </a:extLst>
          </p:cNvPr>
          <p:cNvSpPr/>
          <p:nvPr/>
        </p:nvSpPr>
        <p:spPr>
          <a:xfrm>
            <a:off x="741957" y="6129635"/>
            <a:ext cx="8255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Linear</a:t>
            </a:r>
            <a:r>
              <a:rPr lang="en-US" sz="2400" b="1" dirty="0"/>
              <a:t> Least Squares</a:t>
            </a:r>
            <a:r>
              <a:rPr lang="en-US" sz="2400" dirty="0"/>
              <a:t>: The problem is </a:t>
            </a:r>
            <a:r>
              <a:rPr lang="en-US" sz="2400" b="1" dirty="0">
                <a:solidFill>
                  <a:srgbClr val="FF0000"/>
                </a:solidFill>
              </a:rPr>
              <a:t>linear in its coefficients!</a:t>
            </a:r>
          </a:p>
        </p:txBody>
      </p:sp>
    </p:spTree>
    <p:extLst>
      <p:ext uri="{BB962C8B-B14F-4D97-AF65-F5344CB8AC3E}">
        <p14:creationId xmlns:p14="http://schemas.microsoft.com/office/powerpoint/2010/main" val="38297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Another examples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49748-DFEA-4F47-B535-0EA2810CC3B7}"/>
              </a:ext>
            </a:extLst>
          </p:cNvPr>
          <p:cNvSpPr/>
          <p:nvPr/>
        </p:nvSpPr>
        <p:spPr>
          <a:xfrm>
            <a:off x="229917" y="1138106"/>
            <a:ext cx="87616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want to find the coefficients of the quadratic function that best fits the data points: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EF8-0FAB-4141-9D4F-79F11520022A}"/>
              </a:ext>
            </a:extLst>
          </p:cNvPr>
          <p:cNvSpPr/>
          <p:nvPr/>
        </p:nvSpPr>
        <p:spPr>
          <a:xfrm>
            <a:off x="328993" y="5821859"/>
            <a:ext cx="8574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would not want our “fit” curve to pass through the data points exactly as we are looking to model the general trend and not capture the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89D650-D8C6-CC4B-8EC4-377429D6B866}"/>
                  </a:ext>
                </a:extLst>
              </p:cNvPr>
              <p:cNvSpPr/>
              <p:nvPr/>
            </p:nvSpPr>
            <p:spPr>
              <a:xfrm>
                <a:off x="2667000" y="2092213"/>
                <a:ext cx="34833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89D650-D8C6-CC4B-8EC4-377429D6B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92213"/>
                <a:ext cx="3483325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1FEE50-6396-944A-8DB7-97505C0F3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413" y="2580121"/>
            <a:ext cx="5021174" cy="32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8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1E5E38-6FAC-D84F-9A0A-A9AA377F4387}"/>
                  </a:ext>
                </a:extLst>
              </p:cNvPr>
              <p:cNvSpPr txBox="1"/>
              <p:nvPr/>
            </p:nvSpPr>
            <p:spPr>
              <a:xfrm>
                <a:off x="304800" y="1295400"/>
                <a:ext cx="4419600" cy="1467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1E5E38-6FAC-D84F-9A0A-A9AA377F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95400"/>
                <a:ext cx="4419600" cy="146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31E6A-417A-B443-8D12-19CA3FE86C27}"/>
                  </a:ext>
                </a:extLst>
              </p:cNvPr>
              <p:cNvSpPr txBox="1"/>
              <p:nvPr/>
            </p:nvSpPr>
            <p:spPr>
              <a:xfrm>
                <a:off x="6008581" y="3188368"/>
                <a:ext cx="943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31E6A-417A-B443-8D12-19CA3FE86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581" y="3188368"/>
                <a:ext cx="943976" cy="430887"/>
              </a:xfrm>
              <a:prstGeom prst="rect">
                <a:avLst/>
              </a:prstGeom>
              <a:blipFill>
                <a:blip r:embed="rId5"/>
                <a:stretch>
                  <a:fillRect l="-16000" t="-11429" r="-17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4BE630-7B9A-A14A-8EDF-8B37580ED885}"/>
                  </a:ext>
                </a:extLst>
              </p:cNvPr>
              <p:cNvSpPr/>
              <p:nvPr/>
            </p:nvSpPr>
            <p:spPr>
              <a:xfrm>
                <a:off x="4993100" y="1592716"/>
                <a:ext cx="296510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600" dirty="0"/>
                  <a:t>Solve: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600" b="1" dirty="0"/>
                      <m:t> </m:t>
                    </m:r>
                    <m:r>
                      <a:rPr lang="en-US" sz="26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4BE630-7B9A-A14A-8EDF-8B37580E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100" y="1592716"/>
                <a:ext cx="2965107" cy="492443"/>
              </a:xfrm>
              <a:prstGeom prst="rect">
                <a:avLst/>
              </a:prstGeom>
              <a:blipFill>
                <a:blip r:embed="rId6"/>
                <a:stretch>
                  <a:fillRect l="-2979" t="-75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842F992-7BD4-7743-88A8-C42C5ACFB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0" y="3034371"/>
            <a:ext cx="5689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5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6D74A8-314A-D543-8DE1-7F5B33F84224}"/>
                  </a:ext>
                </a:extLst>
              </p:cNvPr>
              <p:cNvSpPr/>
              <p:nvPr/>
            </p:nvSpPr>
            <p:spPr>
              <a:xfrm>
                <a:off x="381000" y="304800"/>
                <a:ext cx="72390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Which function is not suitable for linear least squares?</a:t>
                </a:r>
              </a:p>
              <a:p>
                <a:endParaRPr lang="en-US" sz="28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indent="-457200">
                  <a:buFontTx/>
                  <a:buAutoNum type="alphaUcParenR"/>
                </a:pPr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6D74A8-314A-D543-8DE1-7F5B33F84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7239000" cy="3539430"/>
              </a:xfrm>
              <a:prstGeom prst="rect">
                <a:avLst/>
              </a:prstGeom>
              <a:blipFill>
                <a:blip r:embed="rId3"/>
                <a:stretch>
                  <a:fillRect l="-1576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97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Computational Cost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34A2A8-FF74-684C-A6B9-AFD3A3443857}"/>
                  </a:ext>
                </a:extLst>
              </p:cNvPr>
              <p:cNvSpPr/>
              <p:nvPr/>
            </p:nvSpPr>
            <p:spPr>
              <a:xfrm>
                <a:off x="3048000" y="1288821"/>
                <a:ext cx="224131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600" b="1" dirty="0"/>
                        <m:t> </m:t>
                      </m:r>
                      <m:r>
                        <a:rPr lang="en-US" sz="26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34A2A8-FF74-684C-A6B9-AFD3A3443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88821"/>
                <a:ext cx="2241319" cy="492443"/>
              </a:xfrm>
              <a:prstGeom prst="rect">
                <a:avLst/>
              </a:prstGeom>
              <a:blipFill>
                <a:blip r:embed="rId3"/>
                <a:stretch>
                  <a:fillRect l="-568" t="-2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86EBC8-2CC2-8A4C-9F09-FBF48CA863AF}"/>
                  </a:ext>
                </a:extLst>
              </p:cNvPr>
              <p:cNvSpPr/>
              <p:nvPr/>
            </p:nvSpPr>
            <p:spPr>
              <a:xfrm>
                <a:off x="374374" y="2057400"/>
                <a:ext cx="6821932" cy="1753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Compute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Factorize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: LU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Cholesky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the overall cost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986EBC8-2CC2-8A4C-9F09-FBF48CA86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4" y="2057400"/>
                <a:ext cx="6821932" cy="1753044"/>
              </a:xfrm>
              <a:prstGeom prst="rect">
                <a:avLst/>
              </a:prstGeom>
              <a:blipFill>
                <a:blip r:embed="rId4"/>
                <a:stretch>
                  <a:fillRect l="-928" t="-2878" b="-7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84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44552" y="283345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 questions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DBABF-A769-E34F-8EBA-EB5217A77E84}"/>
              </a:ext>
            </a:extLst>
          </p:cNvPr>
          <p:cNvSpPr/>
          <p:nvPr/>
        </p:nvSpPr>
        <p:spPr>
          <a:xfrm>
            <a:off x="344552" y="1221432"/>
            <a:ext cx="2932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Given the data in the table below, which of the plots shows the line of best fit in terms of least squares?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C18AD-7795-E84D-8283-E96D59FB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122" y="1160604"/>
            <a:ext cx="5489616" cy="5331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8A38B-213A-CD42-AF2E-E2AD99AE6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45488"/>
            <a:ext cx="2166471" cy="762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9036F0-FB1B-444A-B23C-D76D0E6ACF7A}"/>
              </a:ext>
            </a:extLst>
          </p:cNvPr>
          <p:cNvSpPr txBox="1"/>
          <p:nvPr/>
        </p:nvSpPr>
        <p:spPr>
          <a:xfrm>
            <a:off x="5471062" y="3091947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480FC1-D30D-3144-9E7E-74E8BF2246D3}"/>
              </a:ext>
            </a:extLst>
          </p:cNvPr>
          <p:cNvSpPr txBox="1"/>
          <p:nvPr/>
        </p:nvSpPr>
        <p:spPr>
          <a:xfrm>
            <a:off x="8081854" y="3091946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225F20-ECFC-AA49-A107-729DE693B4DA}"/>
              </a:ext>
            </a:extLst>
          </p:cNvPr>
          <p:cNvSpPr txBox="1"/>
          <p:nvPr/>
        </p:nvSpPr>
        <p:spPr>
          <a:xfrm>
            <a:off x="5464650" y="571500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D6DD9D-1C54-3D47-BC9F-8B5BD784E6EA}"/>
              </a:ext>
            </a:extLst>
          </p:cNvPr>
          <p:cNvSpPr txBox="1"/>
          <p:nvPr/>
        </p:nvSpPr>
        <p:spPr>
          <a:xfrm>
            <a:off x="8081854" y="5715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78000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44552" y="255425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Short questions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3DBABF-A769-E34F-8EBA-EB5217A77E84}"/>
                  </a:ext>
                </a:extLst>
              </p:cNvPr>
              <p:cNvSpPr/>
              <p:nvPr/>
            </p:nvSpPr>
            <p:spPr>
              <a:xfrm>
                <a:off x="344552" y="971897"/>
                <a:ext cx="8570848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the data in the table below, and the least squares model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written in matrix form as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determine 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2400" dirty="0"/>
                  <a:t> of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Note that indices start with 1.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53DBABF-A769-E34F-8EBA-EB5217A7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2" y="971897"/>
                <a:ext cx="8570848" cy="5262979"/>
              </a:xfrm>
              <a:prstGeom prst="rect">
                <a:avLst/>
              </a:prstGeom>
              <a:blipFill>
                <a:blip r:embed="rId3"/>
                <a:stretch>
                  <a:fillRect l="-1036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9036F0-FB1B-444A-B23C-D76D0E6ACF7A}"/>
                  </a:ext>
                </a:extLst>
              </p:cNvPr>
              <p:cNvSpPr txBox="1"/>
              <p:nvPr/>
            </p:nvSpPr>
            <p:spPr>
              <a:xfrm>
                <a:off x="344552" y="4713304"/>
                <a:ext cx="123783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− 0.7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9036F0-FB1B-444A-B23C-D76D0E6AC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2" y="4713304"/>
                <a:ext cx="1237839" cy="1938992"/>
              </a:xfrm>
              <a:prstGeom prst="rect">
                <a:avLst/>
              </a:prstGeom>
              <a:blipFill>
                <a:blip r:embed="rId4"/>
                <a:stretch>
                  <a:fillRect l="-7071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5D290A2-6695-4B4E-BD4A-194205CF512F}"/>
              </a:ext>
            </a:extLst>
          </p:cNvPr>
          <p:cNvGrpSpPr/>
          <p:nvPr/>
        </p:nvGrpSpPr>
        <p:grpSpPr>
          <a:xfrm>
            <a:off x="6858000" y="2895600"/>
            <a:ext cx="1651000" cy="3721100"/>
            <a:chOff x="6280150" y="2785387"/>
            <a:chExt cx="1651000" cy="37211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2C710B-F1A0-FA4D-9A61-DF5FA8C94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0150" y="2785387"/>
              <a:ext cx="698500" cy="37211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4AD4CC-BDC7-DD49-9761-A9FA1DFD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78650" y="2785387"/>
              <a:ext cx="952500" cy="36322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EE4CC4-87C1-394E-88A9-C789D5FC14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2286000"/>
            <a:ext cx="1384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Solving Linear Least Squares with SVD</a:t>
            </a:r>
          </a:p>
        </p:txBody>
      </p:sp>
    </p:spTree>
    <p:extLst>
      <p:ext uri="{BB962C8B-B14F-4D97-AF65-F5344CB8AC3E}">
        <p14:creationId xmlns:p14="http://schemas.microsoft.com/office/powerpoint/2010/main" val="33921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E5BC18-E59F-FF48-9AA1-36E61E34D979}"/>
              </a:ext>
            </a:extLst>
          </p:cNvPr>
          <p:cNvSpPr/>
          <p:nvPr/>
        </p:nvSpPr>
        <p:spPr>
          <a:xfrm>
            <a:off x="343380" y="1444986"/>
            <a:ext cx="6730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best fit a set of data points?</a:t>
            </a:r>
          </a:p>
        </p:txBody>
      </p:sp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80" y="3810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fitting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28419-465F-5640-91D6-7ABCB096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2286000"/>
            <a:ext cx="8800620" cy="44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3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09790" y="1039047"/>
                <a:ext cx="8724420" cy="5882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matrix where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algn="ctr"/>
                <a:r>
                  <a:rPr lang="en-US" sz="2200" dirty="0"/>
                  <a:t>(more points to fit than coefficient to be determined)</a:t>
                </a:r>
              </a:p>
              <a:p>
                <a:pPr algn="ctr"/>
                <a:endParaRPr lang="en-US" sz="2200" dirty="0"/>
              </a:p>
              <a:p>
                <a:pPr algn="ctr"/>
                <a:r>
                  <a:rPr lang="en-US" sz="2200" dirty="0"/>
                  <a:t>Normal Equations: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2200" b="1" dirty="0"/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200" b="1" dirty="0"/>
              </a:p>
              <a:p>
                <a:pPr algn="ctr"/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solution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is unique if and only 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dirty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is full column rank)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dirty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/>
                  <a:t> columns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 are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linearly independent</a:t>
                </a:r>
                <a:r>
                  <a:rPr 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non-zero singular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only positive eigenvalues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/>
                      <m:t>is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a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symmetric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and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positive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definite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/>
                      <m:t>matrix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invertible</a:t>
                </a:r>
                <a:endParaRPr lang="en-US" sz="2200" b="1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200" b="1" dirty="0"/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dirty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sz="220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, then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 is rank-deficient, and solution of linear least squares problem is </a:t>
                </a:r>
                <a:r>
                  <a:rPr lang="en-US" sz="2200" b="1" i="1" dirty="0">
                    <a:solidFill>
                      <a:srgbClr val="FF0000"/>
                    </a:solidFill>
                  </a:rPr>
                  <a:t>not unique</a:t>
                </a:r>
                <a:r>
                  <a:rPr lang="en-US" sz="2200" dirty="0"/>
                  <a:t>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90" y="1039047"/>
                <a:ext cx="8724420" cy="5882444"/>
              </a:xfrm>
              <a:prstGeom prst="rect">
                <a:avLst/>
              </a:prstGeom>
              <a:blipFill>
                <a:blip r:embed="rId3"/>
                <a:stretch>
                  <a:fillRect l="-873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148">
            <a:extLst>
              <a:ext uri="{FF2B5EF4-FFF2-40B4-BE49-F238E27FC236}">
                <a16:creationId xmlns:a16="http://schemas.microsoft.com/office/drawing/2014/main" id="{593BA955-E35D-8A4D-BD8C-D71C246A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90" y="205611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What we have learned so far…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7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Condition number for Normal Equations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0DAA00-1DD6-F14E-84EF-ED1E1814C3F9}"/>
                  </a:ext>
                </a:extLst>
              </p:cNvPr>
              <p:cNvSpPr/>
              <p:nvPr/>
            </p:nvSpPr>
            <p:spPr>
              <a:xfrm>
                <a:off x="273050" y="1219200"/>
                <a:ext cx="864235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Finding the least square solution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 (where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is full rank matrix) using the Normal Equations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b="1" dirty="0"/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has some advantages, since we are solving a square system of linear equations with a symmetric matrix (and hence it is possible to use decompositions such as </a:t>
                </a:r>
                <a:r>
                  <a:rPr lang="en-US" sz="2400" dirty="0" err="1"/>
                  <a:t>Cholesky</a:t>
                </a:r>
                <a:r>
                  <a:rPr lang="en-US" sz="2400" dirty="0"/>
                  <a:t> Factorization)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However, the normal equations tend to worsen the conditioning of the matrix.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How can we solve the least square problem without squaring the condition of the matrix?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0DAA00-1DD6-F14E-84EF-ED1E1814C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19200"/>
                <a:ext cx="8642350" cy="5262979"/>
              </a:xfrm>
              <a:prstGeom prst="rect">
                <a:avLst/>
              </a:prstGeom>
              <a:blipFill>
                <a:blip r:embed="rId3"/>
                <a:stretch>
                  <a:fillRect l="-1175" t="-966" r="-1615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43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SVD to solve linear least squares problems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14633" y="5038327"/>
                <a:ext cx="8752130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want to find the least square solution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, 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or better expressed in reduced form: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3" y="5038327"/>
                <a:ext cx="8752130" cy="1576201"/>
              </a:xfrm>
              <a:prstGeom prst="rect">
                <a:avLst/>
              </a:prstGeom>
              <a:blipFill>
                <a:blip r:embed="rId3"/>
                <a:stretch>
                  <a:fillRect l="-1014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/>
              <p:nvPr/>
            </p:nvSpPr>
            <p:spPr>
              <a:xfrm>
                <a:off x="1600200" y="2954309"/>
                <a:ext cx="6711470" cy="1721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54309"/>
                <a:ext cx="6711470" cy="1721433"/>
              </a:xfrm>
              <a:prstGeom prst="rect">
                <a:avLst/>
              </a:prstGeom>
              <a:blipFill>
                <a:blip r:embed="rId4"/>
                <a:stretch>
                  <a:fillRect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749F52-98BC-0641-A0BB-F0CAB3AB8ADC}"/>
                  </a:ext>
                </a:extLst>
              </p:cNvPr>
              <p:cNvSpPr/>
              <p:nvPr/>
            </p:nvSpPr>
            <p:spPr>
              <a:xfrm>
                <a:off x="273050" y="1925541"/>
                <a:ext cx="8724420" cy="847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is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a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rectangular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matrix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b="0" i="0" dirty="0" smtClean="0"/>
                      <m:t>where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and hence the SVD decomposition is given by: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749F52-98BC-0641-A0BB-F0CAB3AB8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925541"/>
                <a:ext cx="8724420" cy="847476"/>
              </a:xfrm>
              <a:prstGeom prst="rect">
                <a:avLst/>
              </a:prstGeom>
              <a:blipFill>
                <a:blip r:embed="rId5"/>
                <a:stretch>
                  <a:fillRect l="-1164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145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8">
            <a:extLst>
              <a:ext uri="{FF2B5EF4-FFF2-40B4-BE49-F238E27FC236}">
                <a16:creationId xmlns:a16="http://schemas.microsoft.com/office/drawing/2014/main" id="{576C7CDF-E519-604C-BA8B-6538C02B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Recall Reduced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F33822-3C42-D04E-90AD-2C6B52089E4A}"/>
                  </a:ext>
                </a:extLst>
              </p:cNvPr>
              <p:cNvSpPr/>
              <p:nvPr/>
            </p:nvSpPr>
            <p:spPr>
              <a:xfrm>
                <a:off x="2929683" y="1462038"/>
                <a:ext cx="2684646" cy="5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EF33822-3C42-D04E-90AD-2C6B52089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83" y="1462038"/>
                <a:ext cx="2684646" cy="562205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C6C0-2612-274B-91AA-35AA36CF60F0}"/>
                  </a:ext>
                </a:extLst>
              </p:cNvPr>
              <p:cNvSpPr txBox="1"/>
              <p:nvPr/>
            </p:nvSpPr>
            <p:spPr>
              <a:xfrm>
                <a:off x="2196212" y="2300238"/>
                <a:ext cx="73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C6C0-2612-274B-91AA-35AA36CF6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12" y="2300238"/>
                <a:ext cx="733471" cy="369332"/>
              </a:xfrm>
              <a:prstGeom prst="rect">
                <a:avLst/>
              </a:prstGeom>
              <a:blipFill>
                <a:blip r:embed="rId4"/>
                <a:stretch>
                  <a:fillRect l="-5085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1C283F-8602-3043-B1BB-3094A42C5A25}"/>
                  </a:ext>
                </a:extLst>
              </p:cNvPr>
              <p:cNvSpPr txBox="1"/>
              <p:nvPr/>
            </p:nvSpPr>
            <p:spPr>
              <a:xfrm>
                <a:off x="3386883" y="2297963"/>
                <a:ext cx="73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1C283F-8602-3043-B1BB-3094A42C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83" y="2297963"/>
                <a:ext cx="733471" cy="369332"/>
              </a:xfrm>
              <a:prstGeom prst="rect">
                <a:avLst/>
              </a:prstGeom>
              <a:blipFill>
                <a:blip r:embed="rId5"/>
                <a:stretch>
                  <a:fillRect l="-3448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27B235-75E0-B440-BB1E-07D993F41DEC}"/>
                  </a:ext>
                </a:extLst>
              </p:cNvPr>
              <p:cNvSpPr txBox="1"/>
              <p:nvPr/>
            </p:nvSpPr>
            <p:spPr>
              <a:xfrm>
                <a:off x="4272006" y="2678668"/>
                <a:ext cx="651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27B235-75E0-B440-BB1E-07D993F4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006" y="2678668"/>
                <a:ext cx="651717" cy="369332"/>
              </a:xfrm>
              <a:prstGeom prst="rect">
                <a:avLst/>
              </a:prstGeom>
              <a:blipFill>
                <a:blip r:embed="rId6"/>
                <a:stretch>
                  <a:fillRect l="-5769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F46CD-4321-464D-86D5-0B950AA8EBD5}"/>
                  </a:ext>
                </a:extLst>
              </p:cNvPr>
              <p:cNvSpPr txBox="1"/>
              <p:nvPr/>
            </p:nvSpPr>
            <p:spPr>
              <a:xfrm>
                <a:off x="5444283" y="2309336"/>
                <a:ext cx="651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F46CD-4321-464D-86D5-0B950AA8E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283" y="2309336"/>
                <a:ext cx="651717" cy="369332"/>
              </a:xfrm>
              <a:prstGeom prst="rect">
                <a:avLst/>
              </a:prstGeom>
              <a:blipFill>
                <a:blip r:embed="rId7"/>
                <a:stretch>
                  <a:fillRect l="-5769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6F02E1-2AD5-3545-AA81-DF425A111AAC}"/>
              </a:ext>
            </a:extLst>
          </p:cNvPr>
          <p:cNvCxnSpPr>
            <a:cxnSpLocks/>
          </p:cNvCxnSpPr>
          <p:nvPr/>
        </p:nvCxnSpPr>
        <p:spPr>
          <a:xfrm flipH="1">
            <a:off x="2562947" y="1931910"/>
            <a:ext cx="595336" cy="3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774D90-0C7D-F744-880F-A1AA0935AD1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753619" y="1920537"/>
            <a:ext cx="228600" cy="37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82EDC-5400-934E-914C-BBA8E0ECBF3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97865" y="1974029"/>
            <a:ext cx="26660" cy="70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DF22AE-0C02-1A46-AC3E-C111713A09C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93200" y="1891647"/>
            <a:ext cx="576942" cy="41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1466E68-0202-ED4F-93F4-CCC1E78A832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96" r="14959" b="63717"/>
          <a:stretch/>
        </p:blipFill>
        <p:spPr>
          <a:xfrm>
            <a:off x="300759" y="3517351"/>
            <a:ext cx="8583498" cy="2472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54C370-D064-E343-A21E-D4F469577F67}"/>
                  </a:ext>
                </a:extLst>
              </p:cNvPr>
              <p:cNvSpPr/>
              <p:nvPr/>
            </p:nvSpPr>
            <p:spPr>
              <a:xfrm>
                <a:off x="5497119" y="404243"/>
                <a:ext cx="133017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54C370-D064-E343-A21E-D4F469577F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19" y="404243"/>
                <a:ext cx="133017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0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215D2-0FC2-7C4C-A84A-CD2E9C2E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662103" cy="2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4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SVD to solve linear least squares problems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45340" y="3747878"/>
                <a:ext cx="8752130" cy="111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We want to find the least square solution of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200" dirty="0"/>
                  <a:t>, where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𝑼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p>
                      <m:sSup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sz="2200" b="1" dirty="0"/>
              </a:p>
              <a:p>
                <a:endParaRPr lang="en-US" sz="2200" dirty="0"/>
              </a:p>
              <a:p>
                <a:r>
                  <a:rPr lang="en-US" sz="2200" dirty="0"/>
                  <a:t>Normal equations: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40" y="3747878"/>
                <a:ext cx="8752130" cy="1114088"/>
              </a:xfrm>
              <a:prstGeom prst="rect">
                <a:avLst/>
              </a:prstGeom>
              <a:blipFill>
                <a:blip r:embed="rId3"/>
                <a:stretch>
                  <a:fillRect l="-725" t="-2247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/>
              <p:nvPr/>
            </p:nvSpPr>
            <p:spPr>
              <a:xfrm>
                <a:off x="1084022" y="2265941"/>
                <a:ext cx="7102475" cy="1281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9612A07-505D-3845-B895-199ACD7C2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22" y="2265941"/>
                <a:ext cx="7102475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DA247-B9F3-1348-8672-42B3688C9D23}"/>
                  </a:ext>
                </a:extLst>
              </p:cNvPr>
              <p:cNvSpPr/>
              <p:nvPr/>
            </p:nvSpPr>
            <p:spPr>
              <a:xfrm>
                <a:off x="2819400" y="1656341"/>
                <a:ext cx="2684646" cy="5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𝑼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3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DA247-B9F3-1348-8672-42B3688C9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656341"/>
                <a:ext cx="2684646" cy="562205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9F19FD-AF67-CA47-AC11-305B34DB2C83}"/>
                  </a:ext>
                </a:extLst>
              </p:cNvPr>
              <p:cNvSpPr/>
              <p:nvPr/>
            </p:nvSpPr>
            <p:spPr>
              <a:xfrm>
                <a:off x="152400" y="5095138"/>
                <a:ext cx="3743525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9F19FD-AF67-CA47-AC11-305B34DB2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95138"/>
                <a:ext cx="3743525" cy="38606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0D9BA4-6480-B542-96F5-2821FAE921EF}"/>
                  </a:ext>
                </a:extLst>
              </p:cNvPr>
              <p:cNvSpPr/>
              <p:nvPr/>
            </p:nvSpPr>
            <p:spPr>
              <a:xfrm>
                <a:off x="152400" y="5625855"/>
                <a:ext cx="2794739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0D9BA4-6480-B542-96F5-2821FAE92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625855"/>
                <a:ext cx="2794739" cy="386068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D1B54-D26D-D44E-A33B-9454F9495940}"/>
                  </a:ext>
                </a:extLst>
              </p:cNvPr>
              <p:cNvSpPr/>
              <p:nvPr/>
            </p:nvSpPr>
            <p:spPr>
              <a:xfrm>
                <a:off x="152399" y="6156572"/>
                <a:ext cx="2535887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9D1B54-D26D-D44E-A33B-9454F9495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6156572"/>
                <a:ext cx="2535887" cy="386068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2FEAF92-EB80-504D-A2A0-5934B3F364DC}"/>
              </a:ext>
            </a:extLst>
          </p:cNvPr>
          <p:cNvSpPr/>
          <p:nvPr/>
        </p:nvSpPr>
        <p:spPr>
          <a:xfrm>
            <a:off x="3056688" y="6183868"/>
            <a:ext cx="4580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can we take the inverse of the singular matrix?</a:t>
            </a:r>
          </a:p>
        </p:txBody>
      </p:sp>
    </p:spTree>
    <p:extLst>
      <p:ext uri="{BB962C8B-B14F-4D97-AF65-F5344CB8AC3E}">
        <p14:creationId xmlns:p14="http://schemas.microsoft.com/office/powerpoint/2010/main" val="386663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EA9925-E7F7-5A45-8372-7CA4677858A5}"/>
                  </a:ext>
                </a:extLst>
              </p:cNvPr>
              <p:cNvSpPr/>
              <p:nvPr/>
            </p:nvSpPr>
            <p:spPr>
              <a:xfrm>
                <a:off x="3046556" y="319941"/>
                <a:ext cx="2796086" cy="41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7EA9925-E7F7-5A45-8372-7CA467785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56" y="319941"/>
                <a:ext cx="2796086" cy="418833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7745B2-3742-B14F-B122-5AB43F726CEF}"/>
                  </a:ext>
                </a:extLst>
              </p:cNvPr>
              <p:cNvSpPr txBox="1"/>
              <p:nvPr/>
            </p:nvSpPr>
            <p:spPr>
              <a:xfrm>
                <a:off x="201519" y="1189900"/>
                <a:ext cx="8870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1) </a:t>
                </a:r>
                <a:r>
                  <a:rPr lang="en-US" sz="2400" u="sng" dirty="0"/>
                  <a:t>Full rank matrix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):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7745B2-3742-B14F-B122-5AB43F72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9" y="1189900"/>
                <a:ext cx="8870950" cy="830997"/>
              </a:xfrm>
              <a:prstGeom prst="rect">
                <a:avLst/>
              </a:prstGeom>
              <a:blipFill>
                <a:blip r:embed="rId4"/>
                <a:stretch>
                  <a:fillRect l="-1001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D197E1-015D-004D-B35E-C90386BC4568}"/>
                  </a:ext>
                </a:extLst>
              </p:cNvPr>
              <p:cNvSpPr/>
              <p:nvPr/>
            </p:nvSpPr>
            <p:spPr>
              <a:xfrm>
                <a:off x="340441" y="2347139"/>
                <a:ext cx="2588273" cy="41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D197E1-015D-004D-B35E-C90386BC4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1" y="2347139"/>
                <a:ext cx="2588273" cy="418833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04BC14-3250-194C-A516-BEE12C96CC19}"/>
                  </a:ext>
                </a:extLst>
              </p:cNvPr>
              <p:cNvSpPr/>
              <p:nvPr/>
            </p:nvSpPr>
            <p:spPr>
              <a:xfrm>
                <a:off x="4979458" y="1943092"/>
                <a:ext cx="2744469" cy="451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04BC14-3250-194C-A516-BEE12C96C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58" y="1943092"/>
                <a:ext cx="2744469" cy="451534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AA17C30-D736-E24F-A206-8ECD2B7A04FC}"/>
              </a:ext>
            </a:extLst>
          </p:cNvPr>
          <p:cNvSpPr/>
          <p:nvPr/>
        </p:nvSpPr>
        <p:spPr>
          <a:xfrm>
            <a:off x="5530648" y="1364708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Unique 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21A058-52E7-7245-AAF6-7BA54F5308F0}"/>
                  </a:ext>
                </a:extLst>
              </p:cNvPr>
              <p:cNvSpPr txBox="1"/>
              <p:nvPr/>
            </p:nvSpPr>
            <p:spPr>
              <a:xfrm>
                <a:off x="4979458" y="2762954"/>
                <a:ext cx="651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21A058-52E7-7245-AAF6-7BA54F53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58" y="2762954"/>
                <a:ext cx="651717" cy="369332"/>
              </a:xfrm>
              <a:prstGeom prst="rect">
                <a:avLst/>
              </a:prstGeom>
              <a:blipFill>
                <a:blip r:embed="rId7"/>
                <a:stretch>
                  <a:fillRect l="-3846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43A762-23D2-9D42-970D-0AA2C40FC9E3}"/>
                  </a:ext>
                </a:extLst>
              </p:cNvPr>
              <p:cNvSpPr txBox="1"/>
              <p:nvPr/>
            </p:nvSpPr>
            <p:spPr>
              <a:xfrm>
                <a:off x="6170129" y="2760679"/>
                <a:ext cx="651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43A762-23D2-9D42-970D-0AA2C40F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29" y="2760679"/>
                <a:ext cx="651717" cy="369332"/>
              </a:xfrm>
              <a:prstGeom prst="rect">
                <a:avLst/>
              </a:prstGeom>
              <a:blipFill>
                <a:blip r:embed="rId8"/>
                <a:stretch>
                  <a:fillRect l="-5769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F16A29-FD53-B442-9022-0E58A9F30532}"/>
                  </a:ext>
                </a:extLst>
              </p:cNvPr>
              <p:cNvSpPr txBox="1"/>
              <p:nvPr/>
            </p:nvSpPr>
            <p:spPr>
              <a:xfrm>
                <a:off x="7065672" y="2865182"/>
                <a:ext cx="7334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F16A29-FD53-B442-9022-0E58A9F30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672" y="2865182"/>
                <a:ext cx="733471" cy="369332"/>
              </a:xfrm>
              <a:prstGeom prst="rect">
                <a:avLst/>
              </a:prstGeom>
              <a:blipFill>
                <a:blip r:embed="rId9"/>
                <a:stretch>
                  <a:fillRect l="-3390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D7D619-BD85-E74F-A8E5-594DAC9542BF}"/>
                  </a:ext>
                </a:extLst>
              </p:cNvPr>
              <p:cNvSpPr txBox="1"/>
              <p:nvPr/>
            </p:nvSpPr>
            <p:spPr>
              <a:xfrm>
                <a:off x="8108245" y="2583339"/>
                <a:ext cx="7218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D7D619-BD85-E74F-A8E5-594DAC95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45" y="2583339"/>
                <a:ext cx="721801" cy="369332"/>
              </a:xfrm>
              <a:prstGeom prst="rect">
                <a:avLst/>
              </a:prstGeom>
              <a:blipFill>
                <a:blip r:embed="rId10"/>
                <a:stretch>
                  <a:fillRect l="-3448" r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F44793-26B1-834F-8827-A21709620370}"/>
              </a:ext>
            </a:extLst>
          </p:cNvPr>
          <p:cNvCxnSpPr>
            <a:cxnSpLocks/>
          </p:cNvCxnSpPr>
          <p:nvPr/>
        </p:nvCxnSpPr>
        <p:spPr>
          <a:xfrm flipH="1">
            <a:off x="5346193" y="2296492"/>
            <a:ext cx="294806" cy="47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269D6B-3470-D64E-AA03-B4474F515E74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351693" y="2394626"/>
            <a:ext cx="144295" cy="36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B1E487-E1BD-6648-8702-1C384D98446A}"/>
              </a:ext>
            </a:extLst>
          </p:cNvPr>
          <p:cNvCxnSpPr>
            <a:cxnSpLocks/>
          </p:cNvCxnSpPr>
          <p:nvPr/>
        </p:nvCxnSpPr>
        <p:spPr>
          <a:xfrm>
            <a:off x="7209350" y="2495977"/>
            <a:ext cx="112043" cy="38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A5F662-26D8-784D-B11D-47A67D4FAC7D}"/>
              </a:ext>
            </a:extLst>
          </p:cNvPr>
          <p:cNvCxnSpPr>
            <a:cxnSpLocks/>
          </p:cNvCxnSpPr>
          <p:nvPr/>
        </p:nvCxnSpPr>
        <p:spPr>
          <a:xfrm>
            <a:off x="7495084" y="2296492"/>
            <a:ext cx="576942" cy="41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18F15D5-3CA4-4641-8B99-A25B8EB3E006}"/>
              </a:ext>
            </a:extLst>
          </p:cNvPr>
          <p:cNvSpPr/>
          <p:nvPr/>
        </p:nvSpPr>
        <p:spPr>
          <a:xfrm>
            <a:off x="6821846" y="1872699"/>
            <a:ext cx="595398" cy="6424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A7C157-798F-EC4B-80F1-6E2DEB9918BA}"/>
                  </a:ext>
                </a:extLst>
              </p:cNvPr>
              <p:cNvSpPr txBox="1"/>
              <p:nvPr/>
            </p:nvSpPr>
            <p:spPr>
              <a:xfrm>
                <a:off x="4011937" y="2663158"/>
                <a:ext cx="6400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A7C157-798F-EC4B-80F1-6E2DEB99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37" y="2663158"/>
                <a:ext cx="640047" cy="369332"/>
              </a:xfrm>
              <a:prstGeom prst="rect">
                <a:avLst/>
              </a:prstGeom>
              <a:blipFill>
                <a:blip r:embed="rId11"/>
                <a:stretch>
                  <a:fillRect l="-5882" r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941D3F-A6A3-6746-8A95-B17B63A3D75D}"/>
              </a:ext>
            </a:extLst>
          </p:cNvPr>
          <p:cNvCxnSpPr>
            <a:cxnSpLocks/>
          </p:cNvCxnSpPr>
          <p:nvPr/>
        </p:nvCxnSpPr>
        <p:spPr>
          <a:xfrm flipH="1">
            <a:off x="4438629" y="2227239"/>
            <a:ext cx="631541" cy="48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EC7FA8-5A67-0541-95E9-E06DAF00E172}"/>
                  </a:ext>
                </a:extLst>
              </p:cNvPr>
              <p:cNvSpPr/>
              <p:nvPr/>
            </p:nvSpPr>
            <p:spPr>
              <a:xfrm>
                <a:off x="439377" y="1799527"/>
                <a:ext cx="1521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EC7FA8-5A67-0541-95E9-E06DAF00E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7" y="1799527"/>
                <a:ext cx="1521570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2A16A6-C196-C24F-A592-21924873BA09}"/>
                  </a:ext>
                </a:extLst>
              </p:cNvPr>
              <p:cNvSpPr txBox="1"/>
              <p:nvPr/>
            </p:nvSpPr>
            <p:spPr>
              <a:xfrm>
                <a:off x="273050" y="3641535"/>
                <a:ext cx="8870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2) </a:t>
                </a:r>
                <a:r>
                  <a:rPr lang="en-US" sz="2400" u="sng" dirty="0"/>
                  <a:t>Rank deficient matr</a:t>
                </a:r>
                <a:r>
                  <a:rPr lang="en-US" sz="2400" dirty="0"/>
                  <a:t>ix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</a:rPr>
                          <m:t>𝑨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2A16A6-C196-C24F-A592-21924873B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3641535"/>
                <a:ext cx="8870950" cy="461665"/>
              </a:xfrm>
              <a:prstGeom prst="rect">
                <a:avLst/>
              </a:prstGeom>
              <a:blipFill>
                <a:blip r:embed="rId13"/>
                <a:stretch>
                  <a:fillRect l="-114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B3E29508-2AFF-8544-B4B5-DDA37D642246}"/>
              </a:ext>
            </a:extLst>
          </p:cNvPr>
          <p:cNvSpPr/>
          <p:nvPr/>
        </p:nvSpPr>
        <p:spPr>
          <a:xfrm>
            <a:off x="3414663" y="4357045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Solution is not unique!!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0995A8-9FCF-B946-AE2D-F47BE4CF09E2}"/>
                  </a:ext>
                </a:extLst>
              </p:cNvPr>
              <p:cNvSpPr/>
              <p:nvPr/>
            </p:nvSpPr>
            <p:spPr>
              <a:xfrm>
                <a:off x="501386" y="4949757"/>
                <a:ext cx="24827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Find solution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00995A8-9FCF-B946-AE2D-F47BE4CF0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6" y="4949757"/>
                <a:ext cx="2482796" cy="400110"/>
              </a:xfrm>
              <a:prstGeom prst="rect">
                <a:avLst/>
              </a:prstGeom>
              <a:blipFill>
                <a:blip r:embed="rId14"/>
                <a:stretch>
                  <a:fillRect l="-2030" t="-3125" r="-152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556C8B-6BFF-CB4D-96AB-2F56F3D51A39}"/>
                  </a:ext>
                </a:extLst>
              </p:cNvPr>
              <p:cNvSpPr/>
              <p:nvPr/>
            </p:nvSpPr>
            <p:spPr>
              <a:xfrm>
                <a:off x="2787806" y="4903077"/>
                <a:ext cx="2813206" cy="503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556C8B-6BFF-CB4D-96AB-2F56F3D5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806" y="4903077"/>
                <a:ext cx="2813206" cy="5037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F0F2949-6F39-FB47-B974-12A301DE4811}"/>
              </a:ext>
            </a:extLst>
          </p:cNvPr>
          <p:cNvSpPr/>
          <p:nvPr/>
        </p:nvSpPr>
        <p:spPr>
          <a:xfrm>
            <a:off x="536739" y="5619725"/>
            <a:ext cx="920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and also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4ED13C5-57F1-8841-8A65-F9FD7E9C8893}"/>
                  </a:ext>
                </a:extLst>
              </p:cNvPr>
              <p:cNvSpPr/>
              <p:nvPr/>
            </p:nvSpPr>
            <p:spPr>
              <a:xfrm>
                <a:off x="418924" y="4316234"/>
                <a:ext cx="2796086" cy="418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4ED13C5-57F1-8841-8A65-F9FD7E9C8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24" y="4316234"/>
                <a:ext cx="2796086" cy="418833"/>
              </a:xfrm>
              <a:prstGeom prst="rect">
                <a:avLst/>
              </a:prstGeom>
              <a:blipFill>
                <a:blip r:embed="rId1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A32AA1-2C7B-7D46-9997-25216231B3E0}"/>
                  </a:ext>
                </a:extLst>
              </p:cNvPr>
              <p:cNvSpPr/>
              <p:nvPr/>
            </p:nvSpPr>
            <p:spPr>
              <a:xfrm>
                <a:off x="1262745" y="5603236"/>
                <a:ext cx="1210331" cy="492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A32AA1-2C7B-7D46-9997-25216231B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5" y="5603236"/>
                <a:ext cx="1210331" cy="492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34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7745B2-3742-B14F-B122-5AB43F726CEF}"/>
              </a:ext>
            </a:extLst>
          </p:cNvPr>
          <p:cNvSpPr txBox="1"/>
          <p:nvPr/>
        </p:nvSpPr>
        <p:spPr>
          <a:xfrm>
            <a:off x="273050" y="152400"/>
            <a:ext cx="887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 </a:t>
            </a:r>
            <a:r>
              <a:rPr lang="en-US" sz="2400" u="sng" dirty="0"/>
              <a:t>Rank deficient matrix </a:t>
            </a:r>
            <a:r>
              <a:rPr lang="en-US" sz="2400" dirty="0"/>
              <a:t>(continue)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2BFA03-D7B1-3D47-A6BA-96D95B3A8A1F}"/>
                  </a:ext>
                </a:extLst>
              </p:cNvPr>
              <p:cNvSpPr/>
              <p:nvPr/>
            </p:nvSpPr>
            <p:spPr>
              <a:xfrm>
                <a:off x="323954" y="1804823"/>
                <a:ext cx="8439045" cy="726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Change of variables: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 and then solve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for the variable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2BFA03-D7B1-3D47-A6BA-96D95B3A8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4" y="1804823"/>
                <a:ext cx="8439045" cy="726609"/>
              </a:xfrm>
              <a:prstGeom prst="rect">
                <a:avLst/>
              </a:prstGeom>
              <a:blipFill>
                <a:blip r:embed="rId3"/>
                <a:stretch>
                  <a:fillRect l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D6B0DAD-8CD9-834E-8A70-E3D266709193}"/>
                  </a:ext>
                </a:extLst>
              </p:cNvPr>
              <p:cNvSpPr/>
              <p:nvPr/>
            </p:nvSpPr>
            <p:spPr>
              <a:xfrm>
                <a:off x="282926" y="2633242"/>
                <a:ext cx="5054011" cy="1768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  <m:e/>
                                    </m:mr>
                                    <m:mr>
                                      <m:e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/>
                                    </m:mr>
                                    <m:mr>
                                      <m:e/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  <m:mr>
                                      <m:e/>
                                      <m:e/>
                                      <m:e/>
                                    </m:mr>
                                  </m:m>
                                </m:e>
                              </m:eqAr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eqAr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D6B0DAD-8CD9-834E-8A70-E3D266709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6" y="2633242"/>
                <a:ext cx="5054011" cy="1768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11CCFA-D39E-E841-A9EB-FAEDA58E9594}"/>
                  </a:ext>
                </a:extLst>
              </p:cNvPr>
              <p:cNvSpPr/>
              <p:nvPr/>
            </p:nvSpPr>
            <p:spPr>
              <a:xfrm>
                <a:off x="5582600" y="2352859"/>
                <a:ext cx="1142172" cy="704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11CCFA-D39E-E841-A9EB-FAEDA58E9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00" y="2352859"/>
                <a:ext cx="1142172" cy="704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B2BB0B-CF77-E34F-8E45-68F38E3CEA9D}"/>
                  </a:ext>
                </a:extLst>
              </p:cNvPr>
              <p:cNvSpPr txBox="1"/>
              <p:nvPr/>
            </p:nvSpPr>
            <p:spPr>
              <a:xfrm>
                <a:off x="6974716" y="2566539"/>
                <a:ext cx="1237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B2BB0B-CF77-E34F-8E45-68F38E3C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16" y="2566539"/>
                <a:ext cx="1237070" cy="276999"/>
              </a:xfrm>
              <a:prstGeom prst="rect">
                <a:avLst/>
              </a:prstGeom>
              <a:blipFill>
                <a:blip r:embed="rId6"/>
                <a:stretch>
                  <a:fillRect l="-3030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B44F8F6-6F6C-3C42-8682-45B9AFD55E74}"/>
                  </a:ext>
                </a:extLst>
              </p:cNvPr>
              <p:cNvSpPr/>
              <p:nvPr/>
            </p:nvSpPr>
            <p:spPr>
              <a:xfrm>
                <a:off x="5662846" y="3038384"/>
                <a:ext cx="30427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What do we do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Which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minimize 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B44F8F6-6F6C-3C42-8682-45B9AFD55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846" y="3038384"/>
                <a:ext cx="3042756" cy="646331"/>
              </a:xfrm>
              <a:prstGeom prst="rect">
                <a:avLst/>
              </a:prstGeom>
              <a:blipFill>
                <a:blip r:embed="rId7"/>
                <a:stretch>
                  <a:fillRect l="-1250" r="-83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A6DD0EE-10F9-1145-9564-1682B24437D1}"/>
                  </a:ext>
                </a:extLst>
              </p:cNvPr>
              <p:cNvSpPr/>
              <p:nvPr/>
            </p:nvSpPr>
            <p:spPr>
              <a:xfrm>
                <a:off x="6146191" y="3847000"/>
                <a:ext cx="1738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A6DD0EE-10F9-1145-9564-1682B2443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91" y="3847000"/>
                <a:ext cx="1738874" cy="369332"/>
              </a:xfrm>
              <a:prstGeom prst="rect">
                <a:avLst/>
              </a:prstGeom>
              <a:blipFill>
                <a:blip r:embed="rId8"/>
                <a:stretch>
                  <a:fillRect t="-3333" r="-144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DCF79C-D1F0-4C46-A0C9-3D2369B4B0E4}"/>
                  </a:ext>
                </a:extLst>
              </p:cNvPr>
              <p:cNvSpPr txBox="1"/>
              <p:nvPr/>
            </p:nvSpPr>
            <p:spPr>
              <a:xfrm>
                <a:off x="6018455" y="4379626"/>
                <a:ext cx="2610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DCF79C-D1F0-4C46-A0C9-3D2369B4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455" y="4379626"/>
                <a:ext cx="2610330" cy="276999"/>
              </a:xfrm>
              <a:prstGeom prst="rect">
                <a:avLst/>
              </a:prstGeom>
              <a:blipFill>
                <a:blip r:embed="rId9"/>
                <a:stretch>
                  <a:fillRect l="-1942" r="-48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5964527B-303E-0540-A522-3D290DF452C0}"/>
              </a:ext>
            </a:extLst>
          </p:cNvPr>
          <p:cNvSpPr/>
          <p:nvPr/>
        </p:nvSpPr>
        <p:spPr>
          <a:xfrm>
            <a:off x="5562600" y="4343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675B81-3F23-574F-8514-7562A9B5A34D}"/>
                  </a:ext>
                </a:extLst>
              </p:cNvPr>
              <p:cNvSpPr/>
              <p:nvPr/>
            </p:nvSpPr>
            <p:spPr>
              <a:xfrm>
                <a:off x="402218" y="848077"/>
                <a:ext cx="8513182" cy="819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We want to find the solution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that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and also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675B81-3F23-574F-8514-7562A9B5A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18" y="848077"/>
                <a:ext cx="8513182" cy="819263"/>
              </a:xfrm>
              <a:prstGeom prst="rect">
                <a:avLst/>
              </a:prstGeom>
              <a:blipFill>
                <a:blip r:embed="rId10"/>
                <a:stretch>
                  <a:fillRect l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F1EDB8-91FD-0545-BDFC-81FA4E847A67}"/>
                  </a:ext>
                </a:extLst>
              </p:cNvPr>
              <p:cNvSpPr/>
              <p:nvPr/>
            </p:nvSpPr>
            <p:spPr>
              <a:xfrm>
                <a:off x="323954" y="4838118"/>
                <a:ext cx="3562322" cy="1420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Evaluate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𝑽𝒚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CF1EDB8-91FD-0545-BDFC-81FA4E847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54" y="4838118"/>
                <a:ext cx="3562322" cy="1420069"/>
              </a:xfrm>
              <a:prstGeom prst="rect">
                <a:avLst/>
              </a:prstGeom>
              <a:blipFill>
                <a:blip r:embed="rId11"/>
                <a:stretch>
                  <a:fillRect l="-1779"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529D75-A381-A547-8282-D45A161DAEE5}"/>
                  </a:ext>
                </a:extLst>
              </p:cNvPr>
              <p:cNvSpPr/>
              <p:nvPr/>
            </p:nvSpPr>
            <p:spPr>
              <a:xfrm>
                <a:off x="4972040" y="5258887"/>
                <a:ext cx="3366627" cy="1142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529D75-A381-A547-8282-D45A161DA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40" y="5258887"/>
                <a:ext cx="3366627" cy="1142942"/>
              </a:xfrm>
              <a:prstGeom prst="rect">
                <a:avLst/>
              </a:prstGeom>
              <a:blipFill>
                <a:blip r:embed="rId12"/>
                <a:stretch>
                  <a:fillRect l="-10112" t="-83516" b="-10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DFEF439F-DB8F-5041-8BBF-546CB0A6FE95}"/>
              </a:ext>
            </a:extLst>
          </p:cNvPr>
          <p:cNvSpPr/>
          <p:nvPr/>
        </p:nvSpPr>
        <p:spPr>
          <a:xfrm>
            <a:off x="4010096" y="5548152"/>
            <a:ext cx="83812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5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</a:rPr>
              <a:t>Solving Least Squares Problem with SVD (summary)</a:t>
            </a:r>
            <a:endParaRPr lang="en-US" sz="3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632850"/>
                <a:ext cx="8240568" cy="521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that satisfies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that satisfies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sub>
                                </m:s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charset="0"/>
                                          </a:rPr>
                                          <m:t>𝑼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1" i="1" dirty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Propose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is solution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Evaluate: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compute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632850"/>
                <a:ext cx="8240568" cy="5218223"/>
              </a:xfrm>
              <a:prstGeom prst="rect">
                <a:avLst/>
              </a:prstGeom>
              <a:blipFill>
                <a:blip r:embed="rId3"/>
                <a:stretch>
                  <a:fillRect l="-7088" t="-730" b="-5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E2B314-7538-9941-AE0F-4A84BEDB5239}"/>
              </a:ext>
            </a:extLst>
          </p:cNvPr>
          <p:cNvCxnSpPr>
            <a:cxnSpLocks/>
          </p:cNvCxnSpPr>
          <p:nvPr/>
        </p:nvCxnSpPr>
        <p:spPr>
          <a:xfrm>
            <a:off x="3352800" y="4241961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E046D71-ADA0-014A-BC34-94EA51FEFC30}"/>
              </a:ext>
            </a:extLst>
          </p:cNvPr>
          <p:cNvSpPr/>
          <p:nvPr/>
        </p:nvSpPr>
        <p:spPr>
          <a:xfrm>
            <a:off x="7457379" y="3239382"/>
            <a:ext cx="994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Cost: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BE28DF-B50C-C541-91D2-5452CB40DFA5}"/>
                  </a:ext>
                </a:extLst>
              </p:cNvPr>
              <p:cNvSpPr/>
              <p:nvPr/>
            </p:nvSpPr>
            <p:spPr>
              <a:xfrm>
                <a:off x="7523359" y="3980351"/>
                <a:ext cx="8622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BE28DF-B50C-C541-91D2-5452CB40D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59" y="3980351"/>
                <a:ext cx="862224" cy="52322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71CA-1D74-9743-8A94-1BACF4E993E4}"/>
              </a:ext>
            </a:extLst>
          </p:cNvPr>
          <p:cNvCxnSpPr>
            <a:cxnSpLocks/>
          </p:cNvCxnSpPr>
          <p:nvPr/>
        </p:nvCxnSpPr>
        <p:spPr>
          <a:xfrm>
            <a:off x="5562600" y="51054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04274-98B4-824E-AF2E-4EEF17B5B412}"/>
                  </a:ext>
                </a:extLst>
              </p:cNvPr>
              <p:cNvSpPr/>
              <p:nvPr/>
            </p:nvSpPr>
            <p:spPr>
              <a:xfrm>
                <a:off x="7593003" y="4843790"/>
                <a:ext cx="5547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A04274-98B4-824E-AF2E-4EEF17B5B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003" y="4843790"/>
                <a:ext cx="554703" cy="523220"/>
              </a:xfrm>
              <a:prstGeom prst="rect">
                <a:avLst/>
              </a:prstGeom>
              <a:blipFill>
                <a:blip r:embed="rId5"/>
                <a:stretch>
                  <a:fillRect l="-666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E9CE2E-3EF3-AF46-B7AE-13B557B5B0AD}"/>
              </a:ext>
            </a:extLst>
          </p:cNvPr>
          <p:cNvCxnSpPr>
            <a:cxnSpLocks/>
          </p:cNvCxnSpPr>
          <p:nvPr/>
        </p:nvCxnSpPr>
        <p:spPr>
          <a:xfrm>
            <a:off x="3669434" y="6172200"/>
            <a:ext cx="3340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18CDDC-473A-FE43-A8CD-4F9290EBD5C8}"/>
                  </a:ext>
                </a:extLst>
              </p:cNvPr>
              <p:cNvSpPr/>
              <p:nvPr/>
            </p:nvSpPr>
            <p:spPr>
              <a:xfrm>
                <a:off x="7632811" y="5847431"/>
                <a:ext cx="6433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18CDDC-473A-FE43-A8CD-4F9290EBD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11" y="5847431"/>
                <a:ext cx="6433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E21677-0323-6E4C-8CD4-19FC238F3290}"/>
                  </a:ext>
                </a:extLst>
              </p:cNvPr>
              <p:cNvSpPr/>
              <p:nvPr/>
            </p:nvSpPr>
            <p:spPr>
              <a:xfrm>
                <a:off x="6829030" y="999778"/>
                <a:ext cx="208264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Cost of SVD: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BE21677-0323-6E4C-8CD4-19FC238F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30" y="999778"/>
                <a:ext cx="2082647" cy="954107"/>
              </a:xfrm>
              <a:prstGeom prst="rect">
                <a:avLst/>
              </a:prstGeom>
              <a:blipFill>
                <a:blip r:embed="rId7"/>
                <a:stretch>
                  <a:fillRect l="-1212" t="-6579" r="-121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2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45339" y="1628239"/>
                <a:ext cx="8752130" cy="4723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then the solution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unique (and not a “choice”).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at least one of the singular values is zero, then the proposed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is the one with the smallest 2-norm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minimal ) that minimizes the 2-norm of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then the solution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is also the one with the smallest 2-norm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minimal ) for all possible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minimal.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9" y="1628239"/>
                <a:ext cx="8752130" cy="4723857"/>
              </a:xfrm>
              <a:prstGeom prst="rect">
                <a:avLst/>
              </a:prstGeom>
              <a:blipFill>
                <a:blip r:embed="rId3"/>
                <a:stretch>
                  <a:fillRect l="-87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48">
            <a:extLst>
              <a:ext uri="{FF2B5EF4-FFF2-40B4-BE49-F238E27FC236}">
                <a16:creationId xmlns:a16="http://schemas.microsoft.com/office/drawing/2014/main" id="{4666EE55-8656-6945-A476-C03582451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49" y="381000"/>
            <a:ext cx="87244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</a:rPr>
              <a:t>Solving Least Squares Problem with SVD (summary)</a:t>
            </a:r>
            <a:endParaRPr lang="en-US" sz="3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/>
              <p:nvPr/>
            </p:nvSpPr>
            <p:spPr>
              <a:xfrm>
                <a:off x="240308" y="1750876"/>
                <a:ext cx="8903692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data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we want to find the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that best fit the data (or better, we want to find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Thinking geometrically, we can think “what is the line that most nearly passes through all the points?”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8" y="1750876"/>
                <a:ext cx="8903692" cy="2708434"/>
              </a:xfrm>
              <a:prstGeom prst="rect">
                <a:avLst/>
              </a:prstGeom>
              <a:blipFill>
                <a:blip r:embed="rId3"/>
                <a:stretch>
                  <a:fillRect l="-997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58" y="167522"/>
            <a:ext cx="85584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 </a:t>
            </a:r>
          </a:p>
          <a:p>
            <a:pPr algn="l" eaLnBrk="1" hangingPunct="1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1) Fitting with a line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B7B8F1-E8B1-C340-9930-D2E81850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810000"/>
            <a:ext cx="4323821" cy="27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4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49" y="2133600"/>
                <a:ext cx="8724420" cy="2711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Solve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/>
                  <a:t>or</a:t>
                </a:r>
                <a:r>
                  <a:rPr lang="en-US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charset="0"/>
                          </a:rPr>
                          <m:t>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1" i="1" dirty="0">
                  <a:latin typeface="Cambria Math" charset="0"/>
                </a:endParaRPr>
              </a:p>
              <a:p>
                <a:endParaRPr lang="en-US" sz="2800" b="1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9" y="2133600"/>
                <a:ext cx="8724420" cy="2711448"/>
              </a:xfrm>
              <a:prstGeom prst="rect">
                <a:avLst/>
              </a:prstGeom>
              <a:blipFill>
                <a:blip r:embed="rId3"/>
                <a:stretch>
                  <a:fillRect l="-1308" t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8">
            <a:extLst>
              <a:ext uri="{FF2B5EF4-FFF2-40B4-BE49-F238E27FC236}">
                <a16:creationId xmlns:a16="http://schemas.microsoft.com/office/drawing/2014/main" id="{6E10C51C-2F61-EA46-8AC1-2D3EDCB81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49" y="381000"/>
            <a:ext cx="87244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</a:rPr>
              <a:t>Solving Least Squares Problem with SVD (summary)</a:t>
            </a:r>
            <a:endParaRPr lang="en-US" sz="30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56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4D552A-872C-BE4A-AC90-7EBB086C4D29}"/>
              </a:ext>
            </a:extLst>
          </p:cNvPr>
          <p:cNvPicPr>
            <a:picLocks noGrp="1" noChangeAspect="1"/>
          </p:cNvPicPr>
          <p:nvPr>
            <p:ph/>
          </p:nvPr>
        </p:nvPicPr>
        <p:blipFill rotWithShape="1">
          <a:blip r:embed="rId2"/>
          <a:srcRect l="1749" t="37931" r="51908" b="24138"/>
          <a:stretch/>
        </p:blipFill>
        <p:spPr>
          <a:xfrm>
            <a:off x="1205345" y="1984216"/>
            <a:ext cx="6248400" cy="1650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07ED97-B1F3-BB49-B214-7D8EE49E02D1}"/>
                  </a:ext>
                </a:extLst>
              </p:cNvPr>
              <p:cNvSpPr/>
              <p:nvPr/>
            </p:nvSpPr>
            <p:spPr>
              <a:xfrm>
                <a:off x="304800" y="1069816"/>
                <a:ext cx="8229600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solving the least squares problem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where the singular value decomposition of the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charset="0"/>
                      </a:rPr>
                      <m:t>𝑼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07ED97-B1F3-BB49-B214-7D8EE49E0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69816"/>
                <a:ext cx="8229600" cy="651269"/>
              </a:xfrm>
              <a:prstGeom prst="rect">
                <a:avLst/>
              </a:prstGeom>
              <a:blipFill>
                <a:blip r:embed="rId3"/>
                <a:stretch>
                  <a:fillRect l="-617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D5046F-C8E7-094A-B1DF-43075A233D94}"/>
                  </a:ext>
                </a:extLst>
              </p:cNvPr>
              <p:cNvSpPr/>
              <p:nvPr/>
            </p:nvSpPr>
            <p:spPr>
              <a:xfrm>
                <a:off x="304800" y="3897868"/>
                <a:ext cx="2412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D5046F-C8E7-094A-B1DF-43075A233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2412135" cy="369332"/>
              </a:xfrm>
              <a:prstGeom prst="rect">
                <a:avLst/>
              </a:prstGeom>
              <a:blipFill>
                <a:blip r:embed="rId4"/>
                <a:stretch>
                  <a:fillRect l="-2105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48">
            <a:extLst>
              <a:ext uri="{FF2B5EF4-FFF2-40B4-BE49-F238E27FC236}">
                <a16:creationId xmlns:a16="http://schemas.microsoft.com/office/drawing/2014/main" id="{C6129BED-38BE-F74D-B6CD-1695D1648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Example: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05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</a:rPr>
              <a:t>Example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143000"/>
                <a:ext cx="8724420" cy="4655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you have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calculated. What is the cost of solving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sz="2400" dirty="0"/>
                  <a:t> 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:endParaRPr lang="en-US" sz="2400" dirty="0"/>
              </a:p>
              <a:p>
                <a:pPr marL="457200" indent="-457200">
                  <a:buFontTx/>
                  <a:buAutoNum type="alphaUcParenR"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143000"/>
                <a:ext cx="8724420" cy="4655249"/>
              </a:xfrm>
              <a:prstGeom prst="rect">
                <a:avLst/>
              </a:prstGeom>
              <a:blipFill>
                <a:blip r:embed="rId3"/>
                <a:stretch>
                  <a:fillRect l="-1164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/>
              <p:nvPr/>
            </p:nvSpPr>
            <p:spPr>
              <a:xfrm>
                <a:off x="304800" y="381000"/>
                <a:ext cx="829409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data points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, we want to find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or in matrix form: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E5BC18-E59F-FF48-9AA1-36E61E34D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"/>
                <a:ext cx="8294092" cy="2308324"/>
              </a:xfrm>
              <a:prstGeom prst="rect">
                <a:avLst/>
              </a:prstGeom>
              <a:blipFill>
                <a:blip r:embed="rId3"/>
                <a:stretch>
                  <a:fillRect l="-1225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B2C36FD-654A-0F4C-9947-CEE135F690EA}"/>
              </a:ext>
            </a:extLst>
          </p:cNvPr>
          <p:cNvSpPr/>
          <p:nvPr/>
        </p:nvSpPr>
        <p:spPr>
          <a:xfrm>
            <a:off x="5630638" y="1930065"/>
            <a:ext cx="3460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 that this system of linear equations has more equations than unknowns – OVERDETERMINED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886553-DED6-0A48-9BC4-67052052335A}"/>
                  </a:ext>
                </a:extLst>
              </p:cNvPr>
              <p:cNvSpPr txBox="1"/>
              <p:nvPr/>
            </p:nvSpPr>
            <p:spPr>
              <a:xfrm>
                <a:off x="304800" y="3499725"/>
                <a:ext cx="7726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886553-DED6-0A48-9BC4-67052052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99725"/>
                <a:ext cx="772647" cy="369332"/>
              </a:xfrm>
              <a:prstGeom prst="rect">
                <a:avLst/>
              </a:prstGeom>
              <a:blipFill>
                <a:blip r:embed="rId4"/>
                <a:stretch>
                  <a:fillRect l="-6557" r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75147-978E-EC42-BD8B-FEA5BA675186}"/>
                  </a:ext>
                </a:extLst>
              </p:cNvPr>
              <p:cNvSpPr txBox="1"/>
              <p:nvPr/>
            </p:nvSpPr>
            <p:spPr>
              <a:xfrm>
                <a:off x="1260696" y="3499725"/>
                <a:ext cx="671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75147-978E-EC42-BD8B-FEA5BA675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96" y="3499725"/>
                <a:ext cx="671659" cy="369332"/>
              </a:xfrm>
              <a:prstGeom prst="rect">
                <a:avLst/>
              </a:prstGeom>
              <a:blipFill>
                <a:blip r:embed="rId5"/>
                <a:stretch>
                  <a:fillRect l="-3704" r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F03E2-3F38-BF48-9B59-B6AA3114E5CE}"/>
                  </a:ext>
                </a:extLst>
              </p:cNvPr>
              <p:cNvSpPr txBox="1"/>
              <p:nvPr/>
            </p:nvSpPr>
            <p:spPr>
              <a:xfrm>
                <a:off x="2202166" y="3499725"/>
                <a:ext cx="7582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4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BF03E2-3F38-BF48-9B59-B6AA3114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66" y="3499725"/>
                <a:ext cx="758221" cy="369332"/>
              </a:xfrm>
              <a:prstGeom prst="rect">
                <a:avLst/>
              </a:prstGeom>
              <a:blipFill>
                <a:blip r:embed="rId6"/>
                <a:stretch>
                  <a:fillRect l="-4918" r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781BEC-C16C-5E43-91BC-04051E97AECC}"/>
                  </a:ext>
                </a:extLst>
              </p:cNvPr>
              <p:cNvSpPr txBox="1"/>
              <p:nvPr/>
            </p:nvSpPr>
            <p:spPr>
              <a:xfrm>
                <a:off x="304800" y="2389933"/>
                <a:ext cx="2740302" cy="103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781BEC-C16C-5E43-91BC-04051E97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89933"/>
                <a:ext cx="2740302" cy="1039067"/>
              </a:xfrm>
              <a:prstGeom prst="rect">
                <a:avLst/>
              </a:prstGeom>
              <a:blipFill>
                <a:blip r:embed="rId7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F95348-9458-684C-BD0E-5C269CC1A213}"/>
                  </a:ext>
                </a:extLst>
              </p:cNvPr>
              <p:cNvSpPr/>
              <p:nvPr/>
            </p:nvSpPr>
            <p:spPr>
              <a:xfrm>
                <a:off x="3352800" y="2678565"/>
                <a:ext cx="1838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F95348-9458-684C-BD0E-5C269CC1A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678565"/>
                <a:ext cx="1838965" cy="646331"/>
              </a:xfrm>
              <a:prstGeom prst="rect">
                <a:avLst/>
              </a:prstGeom>
              <a:blipFill>
                <a:blip r:embed="rId8"/>
                <a:stretch>
                  <a:fillRect l="-690" t="-192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2C40AC-1897-5445-BA88-EC45142A6042}"/>
                  </a:ext>
                </a:extLst>
              </p:cNvPr>
              <p:cNvSpPr/>
              <p:nvPr/>
            </p:nvSpPr>
            <p:spPr>
              <a:xfrm>
                <a:off x="216892" y="4238389"/>
                <a:ext cx="8382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want to find the appropriate linear combination of the columns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that makes up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If a solution exists that satisfies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2C40AC-1897-5445-BA88-EC45142A6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2" y="4238389"/>
                <a:ext cx="8382000" cy="1938992"/>
              </a:xfrm>
              <a:prstGeom prst="rect">
                <a:avLst/>
              </a:prstGeom>
              <a:blipFill>
                <a:blip r:embed="rId9"/>
                <a:stretch>
                  <a:fillRect l="-1059" t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70" y="118826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3E95D2-F9A2-694B-8766-2C544AE55858}"/>
                  </a:ext>
                </a:extLst>
              </p:cNvPr>
              <p:cNvSpPr/>
              <p:nvPr/>
            </p:nvSpPr>
            <p:spPr>
              <a:xfrm>
                <a:off x="419351" y="1028343"/>
                <a:ext cx="8305298" cy="5724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most cases,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does not have an exact solution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!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Therefore, an overdetermined system is better expressed as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000" b="1" dirty="0"/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3E95D2-F9A2-694B-8766-2C544AE55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" y="1028343"/>
                <a:ext cx="8305298" cy="5724644"/>
              </a:xfrm>
              <a:prstGeom prst="rect">
                <a:avLst/>
              </a:prstGeom>
              <a:blipFill>
                <a:blip r:embed="rId3"/>
                <a:stretch>
                  <a:fillRect l="-916" t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5473428-A9F8-CB4F-AC3C-505E5D6E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057400"/>
            <a:ext cx="5029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20137" y="990600"/>
                <a:ext cx="8458200" cy="6375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Least Squares</a:t>
                </a:r>
                <a:r>
                  <a:rPr lang="en-US" sz="2400" dirty="0"/>
                  <a:t>: find the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minimizes the residual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define the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as the square of the 2-norm of the residual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" y="990600"/>
                <a:ext cx="8458200" cy="6375976"/>
              </a:xfrm>
              <a:prstGeom prst="rect">
                <a:avLst/>
              </a:prstGeom>
              <a:blipFill>
                <a:blip r:embed="rId3"/>
                <a:stretch>
                  <a:fillRect l="-900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41AD9A2-63FF-D242-833C-7C9A96C27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74" y="2209800"/>
            <a:ext cx="478971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0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/>
              <p:nvPr/>
            </p:nvSpPr>
            <p:spPr>
              <a:xfrm>
                <a:off x="220137" y="990600"/>
                <a:ext cx="8458200" cy="6117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Least Squares</a:t>
                </a:r>
                <a:r>
                  <a:rPr lang="en-US" sz="2400" dirty="0"/>
                  <a:t>: find the solution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minimizes the residual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define the function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as the square of the 2-norm of the residual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the least squares problem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 smooth function, then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reaches a (local) maximum or minimum at a point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only if 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D3164A-715B-644A-84AC-AB21CC63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" y="990600"/>
                <a:ext cx="8458200" cy="6117829"/>
              </a:xfrm>
              <a:prstGeom prst="rect">
                <a:avLst/>
              </a:prstGeom>
              <a:blipFill>
                <a:blip r:embed="rId3"/>
                <a:stretch>
                  <a:fillRect l="-900" t="-828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51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8">
            <a:extLst>
              <a:ext uri="{FF2B5EF4-FFF2-40B4-BE49-F238E27FC236}">
                <a16:creationId xmlns:a16="http://schemas.microsoft.com/office/drawing/2014/main" id="{E9718D74-7C52-7D4B-81BE-8A2432D8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find the minimizer?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1407EE-2C84-0B4E-A166-9C34958A4A4A}"/>
                  </a:ext>
                </a:extLst>
              </p:cNvPr>
              <p:cNvSpPr/>
              <p:nvPr/>
            </p:nvSpPr>
            <p:spPr>
              <a:xfrm>
                <a:off x="202208" y="1089628"/>
                <a:ext cx="8706566" cy="5756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minimize the 2-norm of the residual vector 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First order necessary condition: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7434"/>
                            </a:solidFill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b="1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743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434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>
                  <a:solidFill>
                    <a:srgbClr val="007434"/>
                  </a:solidFill>
                </a:endParaRPr>
              </a:p>
              <a:p>
                <a:endParaRPr lang="en-US" sz="2400" b="1" dirty="0"/>
              </a:p>
              <a:p>
                <a:r>
                  <a:rPr lang="en-US" sz="2400" b="1" dirty="0"/>
                  <a:t>Second order sufficient condition: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is a positive semi-definite matrix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the solution is a minimum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1407EE-2C84-0B4E-A166-9C34958A4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8" y="1089628"/>
                <a:ext cx="8706566" cy="5756704"/>
              </a:xfrm>
              <a:prstGeom prst="rect">
                <a:avLst/>
              </a:prstGeom>
              <a:blipFill>
                <a:blip r:embed="rId3"/>
                <a:stretch>
                  <a:fillRect l="-1020" t="-881" b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546013-A74F-934C-A175-21D3EFFFAA0F}"/>
              </a:ext>
            </a:extLst>
          </p:cNvPr>
          <p:cNvSpPr/>
          <p:nvPr/>
        </p:nvSpPr>
        <p:spPr>
          <a:xfrm>
            <a:off x="4793974" y="3548880"/>
            <a:ext cx="4114800" cy="83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Normal Equations </a:t>
            </a:r>
            <a:r>
              <a:rPr lang="en-US" sz="2400" b="1" dirty="0">
                <a:solidFill>
                  <a:srgbClr val="FF0000"/>
                </a:solidFill>
              </a:rPr>
              <a:t>– solve a linear system of equations</a:t>
            </a:r>
          </a:p>
        </p:txBody>
      </p:sp>
    </p:spTree>
    <p:extLst>
      <p:ext uri="{BB962C8B-B14F-4D97-AF65-F5344CB8AC3E}">
        <p14:creationId xmlns:p14="http://schemas.microsoft.com/office/powerpoint/2010/main" val="183540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3FD37C7D-7B7D-534F-9BFF-244AA0A54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08" y="266700"/>
            <a:ext cx="8027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Least Squares (another approach)</a:t>
            </a:r>
            <a:endParaRPr lang="en-US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F74CC3-277A-FC4E-B263-E81E5FC42A88}"/>
                  </a:ext>
                </a:extLst>
              </p:cNvPr>
              <p:cNvSpPr/>
              <p:nvPr/>
            </p:nvSpPr>
            <p:spPr>
              <a:xfrm>
                <a:off x="220137" y="990600"/>
                <a:ext cx="8458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which is closest to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What is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𝑟𝑎𝑛𝑔𝑒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that is closest to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in the Euclidean norm?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F74CC3-277A-FC4E-B263-E81E5FC42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7" y="990600"/>
                <a:ext cx="8458200" cy="1200329"/>
              </a:xfrm>
              <a:prstGeom prst="rect">
                <a:avLst/>
              </a:prstGeom>
              <a:blipFill>
                <a:blip r:embed="rId2"/>
                <a:stretch>
                  <a:fillRect l="-900" t="-4167" r="-1049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1DF5CA-567E-F248-A27C-314AAE899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54" y="2438400"/>
            <a:ext cx="6032500" cy="306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5675E3-64C8-3145-B29F-7ABCFC30E0C7}"/>
                  </a:ext>
                </a:extLst>
              </p:cNvPr>
              <p:cNvSpPr/>
              <p:nvPr/>
            </p:nvSpPr>
            <p:spPr>
              <a:xfrm>
                <a:off x="493371" y="5746571"/>
                <a:ext cx="76050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orthogonal to all columns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closest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5675E3-64C8-3145-B29F-7ABCFC30E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71" y="5746571"/>
                <a:ext cx="7605095" cy="369332"/>
              </a:xfrm>
              <a:prstGeom prst="rect">
                <a:avLst/>
              </a:prstGeom>
              <a:blipFill>
                <a:blip r:embed="rId4"/>
                <a:stretch>
                  <a:fillRect l="-50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4FC76-EE4E-E64B-B502-5F311D42C685}"/>
                  </a:ext>
                </a:extLst>
              </p:cNvPr>
              <p:cNvSpPr/>
              <p:nvPr/>
            </p:nvSpPr>
            <p:spPr>
              <a:xfrm>
                <a:off x="914400" y="6329704"/>
                <a:ext cx="2441566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4FC76-EE4E-E64B-B502-5F311D42C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329704"/>
                <a:ext cx="2441566" cy="374270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3BD864-01AB-4748-938C-8D282FC57CE5}"/>
                  </a:ext>
                </a:extLst>
              </p:cNvPr>
              <p:cNvSpPr/>
              <p:nvPr/>
            </p:nvSpPr>
            <p:spPr>
              <a:xfrm>
                <a:off x="4196411" y="6329704"/>
                <a:ext cx="1658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b="1" dirty="0"/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3BD864-01AB-4748-938C-8D282FC57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11" y="6329704"/>
                <a:ext cx="1658210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8BDBA3-AE41-9C4C-BE36-CE4C91E8AD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355966" y="6514370"/>
            <a:ext cx="840445" cy="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398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98647</TotalTime>
  <Words>2390</Words>
  <Application>Microsoft Macintosh PowerPoint</Application>
  <PresentationFormat>On-screen Show (4:3)</PresentationFormat>
  <Paragraphs>346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Least Squares and Data 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Linear Least Squares with SVD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1279</cp:revision>
  <cp:lastPrinted>2018-10-29T02:42:28Z</cp:lastPrinted>
  <dcterms:created xsi:type="dcterms:W3CDTF">2012-07-21T17:56:31Z</dcterms:created>
  <dcterms:modified xsi:type="dcterms:W3CDTF">2020-04-20T01:12:48Z</dcterms:modified>
</cp:coreProperties>
</file>