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393" r:id="rId2"/>
    <p:sldId id="452" r:id="rId3"/>
    <p:sldId id="459" r:id="rId4"/>
    <p:sldId id="460" r:id="rId5"/>
    <p:sldId id="458" r:id="rId6"/>
    <p:sldId id="454" r:id="rId7"/>
    <p:sldId id="455" r:id="rId8"/>
    <p:sldId id="456" r:id="rId9"/>
    <p:sldId id="462" r:id="rId10"/>
    <p:sldId id="463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C9"/>
    <a:srgbClr val="E52EDC"/>
    <a:srgbClr val="007434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 autoAdjust="0"/>
    <p:restoredTop sz="81973" autoAdjust="0"/>
  </p:normalViewPr>
  <p:slideViewPr>
    <p:cSldViewPr>
      <p:cViewPr varScale="1">
        <p:scale>
          <a:sx n="104" d="100"/>
          <a:sy n="104" d="100"/>
        </p:scale>
        <p:origin x="2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Difference Method</a:t>
            </a:r>
          </a:p>
        </p:txBody>
      </p:sp>
    </p:spTree>
    <p:extLst>
      <p:ext uri="{BB962C8B-B14F-4D97-AF65-F5344CB8AC3E}">
        <p14:creationId xmlns:p14="http://schemas.microsoft.com/office/powerpoint/2010/main" val="77417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216F43-460F-2441-9008-0DB2B597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6" y="591535"/>
            <a:ext cx="8467324" cy="441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6B37F0-3E22-7244-98D5-3FE59D60D53E}"/>
              </a:ext>
            </a:extLst>
          </p:cNvPr>
          <p:cNvSpPr/>
          <p:nvPr/>
        </p:nvSpPr>
        <p:spPr>
          <a:xfrm>
            <a:off x="4910338" y="896335"/>
            <a:ext cx="1828800" cy="3429000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25B03-AB69-054F-9CBB-4D630B568BAD}"/>
              </a:ext>
            </a:extLst>
          </p:cNvPr>
          <p:cNvSpPr/>
          <p:nvPr/>
        </p:nvSpPr>
        <p:spPr>
          <a:xfrm>
            <a:off x="3310139" y="896335"/>
            <a:ext cx="1600200" cy="3429000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A0569-442D-9243-86E4-EFCD80147BCB}"/>
              </a:ext>
            </a:extLst>
          </p:cNvPr>
          <p:cNvSpPr/>
          <p:nvPr/>
        </p:nvSpPr>
        <p:spPr>
          <a:xfrm>
            <a:off x="1481340" y="896335"/>
            <a:ext cx="1829304" cy="3429000"/>
          </a:xfrm>
          <a:prstGeom prst="rect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80FA1A-5898-C440-9730-1AAE7C061BA4}"/>
              </a:ext>
            </a:extLst>
          </p:cNvPr>
          <p:cNvCxnSpPr/>
          <p:nvPr/>
        </p:nvCxnSpPr>
        <p:spPr>
          <a:xfrm>
            <a:off x="4910338" y="4401535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87FDA3-26E8-8E43-8866-FD90F59F8134}"/>
              </a:ext>
            </a:extLst>
          </p:cNvPr>
          <p:cNvSpPr txBox="1"/>
          <p:nvPr/>
        </p:nvSpPr>
        <p:spPr>
          <a:xfrm>
            <a:off x="4352259" y="5335393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“h”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D46D3-A251-2D4E-90BC-B78E6A909A51}"/>
              </a:ext>
            </a:extLst>
          </p:cNvPr>
          <p:cNvSpPr txBox="1"/>
          <p:nvPr/>
        </p:nvSpPr>
        <p:spPr>
          <a:xfrm>
            <a:off x="3275892" y="15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of accuracy due to 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DAE08B-FEF2-BA4A-8F3A-7B0564DBF1CA}"/>
                  </a:ext>
                </a:extLst>
              </p:cNvPr>
              <p:cNvSpPr/>
              <p:nvPr/>
            </p:nvSpPr>
            <p:spPr>
              <a:xfrm>
                <a:off x="2139105" y="5345615"/>
                <a:ext cx="14865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DAE08B-FEF2-BA4A-8F3A-7B0564DB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05" y="5345615"/>
                <a:ext cx="1486561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CB48DE0-57D7-2F45-A238-7B3C735099C6}"/>
              </a:ext>
            </a:extLst>
          </p:cNvPr>
          <p:cNvSpPr/>
          <p:nvPr/>
        </p:nvSpPr>
        <p:spPr>
          <a:xfrm>
            <a:off x="236439" y="5388366"/>
            <a:ext cx="19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Truncation error: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9612C-BEF0-DD4E-BB62-92DB7B9FF0DB}"/>
              </a:ext>
            </a:extLst>
          </p:cNvPr>
          <p:cNvSpPr/>
          <p:nvPr/>
        </p:nvSpPr>
        <p:spPr>
          <a:xfrm>
            <a:off x="236439" y="6144770"/>
            <a:ext cx="185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Rounding error: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FFD772-7F33-114D-BBE0-D5AF94306A65}"/>
                  </a:ext>
                </a:extLst>
              </p:cNvPr>
              <p:cNvSpPr/>
              <p:nvPr/>
            </p:nvSpPr>
            <p:spPr>
              <a:xfrm>
                <a:off x="2088484" y="5943600"/>
                <a:ext cx="2078069" cy="689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FFD772-7F33-114D-BBE0-D5AF94306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84" y="5943600"/>
                <a:ext cx="2078069" cy="689612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DC220-8FA8-3242-9552-1061057050DD}"/>
                  </a:ext>
                </a:extLst>
              </p:cNvPr>
              <p:cNvSpPr/>
              <p:nvPr/>
            </p:nvSpPr>
            <p:spPr>
              <a:xfrm>
                <a:off x="5876463" y="5021409"/>
                <a:ext cx="3267537" cy="1519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Minimize the total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DC220-8FA8-3242-9552-106105705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63" y="5021409"/>
                <a:ext cx="3267537" cy="1519262"/>
              </a:xfrm>
              <a:prstGeom prst="rect">
                <a:avLst/>
              </a:prstGeom>
              <a:blipFill>
                <a:blip r:embed="rId6"/>
                <a:stretch>
                  <a:fillRect l="-1550" t="-1653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7D-D2C0-A64A-98C3-76C09C64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32" y="-8485"/>
            <a:ext cx="7772400" cy="89681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ABC8E-572A-FC4B-A808-9BC93A56063F}"/>
                  </a:ext>
                </a:extLst>
              </p:cNvPr>
              <p:cNvSpPr/>
              <p:nvPr/>
            </p:nvSpPr>
            <p:spPr>
              <a:xfrm>
                <a:off x="259976" y="888330"/>
                <a:ext cx="8166848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For a given smooth function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, we want to calculate the derivative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at a given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Suppose we don’t know how to compute the analytical expression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, or it is computationally very expensive. However you do know how to evaluate the function value: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ABC8E-572A-FC4B-A808-9BC93A560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" y="888330"/>
                <a:ext cx="8166848" cy="2123658"/>
              </a:xfrm>
              <a:prstGeom prst="rect">
                <a:avLst/>
              </a:prstGeom>
              <a:blipFill>
                <a:blip r:embed="rId3"/>
                <a:stretch>
                  <a:fillRect l="-932" t="-2381" r="-170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EFA047-263F-6E4D-872A-E6762D4A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63" y="2893577"/>
            <a:ext cx="2553074" cy="1223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34E51-2584-4848-90B9-910EB37223AE}"/>
              </a:ext>
            </a:extLst>
          </p:cNvPr>
          <p:cNvSpPr/>
          <p:nvPr/>
        </p:nvSpPr>
        <p:spPr>
          <a:xfrm>
            <a:off x="259976" y="4247794"/>
            <a:ext cx="8166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know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0921D9-77E4-D043-A28B-7728B10696C7}"/>
                  </a:ext>
                </a:extLst>
              </p:cNvPr>
              <p:cNvSpPr/>
              <p:nvPr/>
            </p:nvSpPr>
            <p:spPr>
              <a:xfrm>
                <a:off x="2353753" y="4494177"/>
                <a:ext cx="3635226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0921D9-77E4-D043-A28B-7728B1069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53" y="4494177"/>
                <a:ext cx="3635226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1ED136-5F0B-E544-8FEB-6AA3CA2689BA}"/>
                  </a:ext>
                </a:extLst>
              </p:cNvPr>
              <p:cNvSpPr/>
              <p:nvPr/>
            </p:nvSpPr>
            <p:spPr>
              <a:xfrm>
                <a:off x="203634" y="5715000"/>
                <a:ext cx="8706742" cy="131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Can we just 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as an approximation? How do we choose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? Can we get estimate the error of our approximation?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1ED136-5F0B-E544-8FEB-6AA3CA268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4" y="5715000"/>
                <a:ext cx="8706742" cy="1319848"/>
              </a:xfrm>
              <a:prstGeom prst="rect">
                <a:avLst/>
              </a:prstGeom>
              <a:blipFill>
                <a:blip r:embed="rId6"/>
                <a:stretch>
                  <a:fillRect l="-728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/>
              <p:nvPr/>
            </p:nvSpPr>
            <p:spPr>
              <a:xfrm>
                <a:off x="190500" y="809869"/>
                <a:ext cx="8763000" cy="6325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 differentiable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, the derivative is defined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Series centered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600" dirty="0"/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We define the </a:t>
                </a:r>
                <a:r>
                  <a:rPr lang="en-US" b="1" dirty="0"/>
                  <a:t>Forward Finite Difference </a:t>
                </a:r>
                <a:r>
                  <a:rPr lang="en-US" dirty="0"/>
                  <a:t>as: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Therefore, the </a:t>
                </a:r>
                <a:r>
                  <a:rPr lang="en-US" b="1" dirty="0">
                    <a:solidFill>
                      <a:srgbClr val="FF0000"/>
                    </a:solidFill>
                  </a:rPr>
                  <a:t>truncation error</a:t>
                </a:r>
                <a:r>
                  <a:rPr lang="en-US" dirty="0"/>
                  <a:t> of the forward finite difference approximation is bounded by: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𝑀h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809869"/>
                <a:ext cx="8763000" cy="6325129"/>
              </a:xfrm>
              <a:prstGeom prst="rect">
                <a:avLst/>
              </a:prstGeom>
              <a:blipFill>
                <a:blip r:embed="rId3"/>
                <a:stretch>
                  <a:fillRect l="-434"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6F374E9-22E6-BD4B-9841-5A5C22D8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398"/>
            <a:ext cx="7772400" cy="896815"/>
          </a:xfrm>
        </p:spPr>
        <p:txBody>
          <a:bodyPr>
            <a:normAutofit/>
          </a:bodyPr>
          <a:lstStyle/>
          <a:p>
            <a:r>
              <a:rPr lang="en-US" dirty="0"/>
              <a:t>Finite difference method</a:t>
            </a:r>
          </a:p>
        </p:txBody>
      </p:sp>
    </p:spTree>
    <p:extLst>
      <p:ext uri="{BB962C8B-B14F-4D97-AF65-F5344CB8AC3E}">
        <p14:creationId xmlns:p14="http://schemas.microsoft.com/office/powerpoint/2010/main" val="4883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/>
              <p:nvPr/>
            </p:nvSpPr>
            <p:spPr>
              <a:xfrm>
                <a:off x="228600" y="304800"/>
                <a:ext cx="8763000" cy="6986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a similar way, we can write: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And define the </a:t>
                </a:r>
                <a:r>
                  <a:rPr lang="en-US" b="1" dirty="0"/>
                  <a:t>Backward Finite Difference </a:t>
                </a:r>
                <a:r>
                  <a:rPr lang="en-US" dirty="0"/>
                  <a:t>as: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subtracting  the two Taylor approximations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And define the </a:t>
                </a:r>
                <a:r>
                  <a:rPr lang="en-US" b="1" dirty="0"/>
                  <a:t>Central Finite Difference </a:t>
                </a:r>
                <a:r>
                  <a:rPr lang="en-US" dirty="0"/>
                  <a:t>as: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763000" cy="6986400"/>
              </a:xfrm>
              <a:prstGeom prst="rect">
                <a:avLst/>
              </a:prstGeom>
              <a:blipFill>
                <a:blip r:embed="rId3"/>
                <a:stretch>
                  <a:fillRect l="-725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D52D2C-170D-4D4D-9141-7E817B4EAC3D}"/>
                  </a:ext>
                </a:extLst>
              </p:cNvPr>
              <p:cNvSpPr/>
              <p:nvPr/>
            </p:nvSpPr>
            <p:spPr>
              <a:xfrm>
                <a:off x="685800" y="990600"/>
                <a:ext cx="8249697" cy="4377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Forward Finite Difference: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Backward Finite Difference: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Central Finite Difference: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="1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D52D2C-170D-4D4D-9141-7E817B4E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90600"/>
                <a:ext cx="8249697" cy="4377160"/>
              </a:xfrm>
              <a:prstGeom prst="rect">
                <a:avLst/>
              </a:prstGeom>
              <a:blipFill>
                <a:blip r:embed="rId3"/>
                <a:stretch>
                  <a:fillRect l="-769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929948-5F80-9642-BF04-382DB63EDB3C}"/>
                  </a:ext>
                </a:extLst>
              </p:cNvPr>
              <p:cNvSpPr/>
              <p:nvPr/>
            </p:nvSpPr>
            <p:spPr>
              <a:xfrm>
                <a:off x="381000" y="304800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How accurate is the finite difference approximation? How many function evaluations (in additional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1" dirty="0"/>
                  <a:t>)?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929948-5F80-9642-BF04-382DB63E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7848600" cy="646331"/>
              </a:xfrm>
              <a:prstGeom prst="rect">
                <a:avLst/>
              </a:prstGeom>
              <a:blipFill>
                <a:blip r:embed="rId4"/>
                <a:stretch>
                  <a:fillRect l="-809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9A3D04-6139-3048-B64E-C8EA2E66BCBC}"/>
              </a:ext>
            </a:extLst>
          </p:cNvPr>
          <p:cNvSpPr txBox="1"/>
          <p:nvPr/>
        </p:nvSpPr>
        <p:spPr>
          <a:xfrm>
            <a:off x="571500" y="540125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typical trade-off issue! We can get </a:t>
            </a:r>
            <a:r>
              <a:rPr lang="en-US" b="1" dirty="0"/>
              <a:t>better accuracy </a:t>
            </a:r>
            <a:r>
              <a:rPr lang="en-US" dirty="0"/>
              <a:t>with Central Finite Difference with the (possible) </a:t>
            </a:r>
            <a:r>
              <a:rPr lang="en-US" b="1" dirty="0"/>
              <a:t>increased computational </a:t>
            </a:r>
            <a:r>
              <a:rPr lang="en-US" dirty="0"/>
              <a:t>cost.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42321-242A-F84F-89CD-83536662608F}"/>
                  </a:ext>
                </a:extLst>
              </p:cNvPr>
              <p:cNvSpPr txBox="1"/>
              <p:nvPr/>
            </p:nvSpPr>
            <p:spPr>
              <a:xfrm>
                <a:off x="2491134" y="6248400"/>
                <a:ext cx="4625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How small should the value of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42321-242A-F84F-89CD-83536662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34" y="6248400"/>
                <a:ext cx="4625562" cy="461665"/>
              </a:xfrm>
              <a:prstGeom prst="rect">
                <a:avLst/>
              </a:prstGeom>
              <a:blipFill>
                <a:blip r:embed="rId5"/>
                <a:stretch>
                  <a:fillRect l="-2192" t="-10811" r="-109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F025CD-C929-CE4C-9091-1CBD33719297}"/>
                  </a:ext>
                </a:extLst>
              </p:cNvPr>
              <p:cNvSpPr/>
              <p:nvPr/>
            </p:nvSpPr>
            <p:spPr>
              <a:xfrm>
                <a:off x="6477000" y="1600200"/>
                <a:ext cx="2424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1 function evaluation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F025CD-C929-CE4C-9091-1CBD33719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2424895" cy="646331"/>
              </a:xfrm>
              <a:prstGeom prst="rect">
                <a:avLst/>
              </a:prstGeom>
              <a:blipFill>
                <a:blip r:embed="rId6"/>
                <a:stretch>
                  <a:fillRect l="-2618" t="-3846" r="-1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D73D51-49FF-3140-8BAB-240BF5B952FA}"/>
                  </a:ext>
                </a:extLst>
              </p:cNvPr>
              <p:cNvSpPr/>
              <p:nvPr/>
            </p:nvSpPr>
            <p:spPr>
              <a:xfrm>
                <a:off x="6476999" y="3059668"/>
                <a:ext cx="2424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1 function evaluation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D73D51-49FF-3140-8BAB-240BF5B9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3059668"/>
                <a:ext cx="2424895" cy="646331"/>
              </a:xfrm>
              <a:prstGeom prst="rect">
                <a:avLst/>
              </a:prstGeom>
              <a:blipFill>
                <a:blip r:embed="rId7"/>
                <a:stretch>
                  <a:fillRect l="-2083" r="-156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81A882-87DB-364B-9E55-2C79249DC31C}"/>
                  </a:ext>
                </a:extLst>
              </p:cNvPr>
              <p:cNvSpPr/>
              <p:nvPr/>
            </p:nvSpPr>
            <p:spPr>
              <a:xfrm>
                <a:off x="6476999" y="4572000"/>
                <a:ext cx="2530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2 function evaluation2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81A882-87DB-364B-9E55-2C79249DC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4572000"/>
                <a:ext cx="2530693" cy="646331"/>
              </a:xfrm>
              <a:prstGeom prst="rect">
                <a:avLst/>
              </a:prstGeom>
              <a:blipFill>
                <a:blip r:embed="rId8"/>
                <a:stretch>
                  <a:fillRect l="-1990" t="-1961" r="-9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6A9-7BF1-4241-8D34-F23E08A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4C02B8-54F2-F449-A895-F89442A677F2}"/>
                  </a:ext>
                </a:extLst>
              </p:cNvPr>
              <p:cNvSpPr/>
              <p:nvPr/>
            </p:nvSpPr>
            <p:spPr>
              <a:xfrm>
                <a:off x="253060" y="1374849"/>
                <a:ext cx="18043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4C02B8-54F2-F449-A895-F89442A67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0" y="1374849"/>
                <a:ext cx="1804340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1A0E82-5066-0A4D-91A2-2DEC6F9C3579}"/>
                  </a:ext>
                </a:extLst>
              </p:cNvPr>
              <p:cNvSpPr/>
              <p:nvPr/>
            </p:nvSpPr>
            <p:spPr>
              <a:xfrm>
                <a:off x="253060" y="1942725"/>
                <a:ext cx="1413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1A0E82-5066-0A4D-91A2-2DEC6F9C3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0" y="1942725"/>
                <a:ext cx="1413528" cy="400110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B0A67-A5B7-DE4F-A7E7-499E8C1F4882}"/>
                  </a:ext>
                </a:extLst>
              </p:cNvPr>
              <p:cNvSpPr/>
              <p:nvPr/>
            </p:nvSpPr>
            <p:spPr>
              <a:xfrm>
                <a:off x="159099" y="3277223"/>
                <a:ext cx="3900363" cy="716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B0A67-A5B7-DE4F-A7E7-499E8C1F4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" y="3277223"/>
                <a:ext cx="3900363" cy="716286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5E696B7-C8F9-A641-A192-CA82E55CE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19255"/>
            <a:ext cx="3886200" cy="5198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DCBE4A-64A7-634A-AD9B-5EF8DC584AC8}"/>
                  </a:ext>
                </a:extLst>
              </p:cNvPr>
              <p:cNvSpPr/>
              <p:nvPr/>
            </p:nvSpPr>
            <p:spPr>
              <a:xfrm>
                <a:off x="152400" y="4995049"/>
                <a:ext cx="4176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𝑑𝑓𝑎𝑝𝑝𝑟𝑜𝑥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DCBE4A-64A7-634A-AD9B-5EF8DC584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95049"/>
                <a:ext cx="4176143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B4B13E-372B-4C45-917D-5FF60628C4BF}"/>
                  </a:ext>
                </a:extLst>
              </p:cNvPr>
              <p:cNvSpPr/>
              <p:nvPr/>
            </p:nvSpPr>
            <p:spPr>
              <a:xfrm>
                <a:off x="171893" y="2731671"/>
                <a:ext cx="4514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We want to obtain an approximation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B4B13E-372B-4C45-917D-5FF60628C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3" y="2731671"/>
                <a:ext cx="4514569" cy="400110"/>
              </a:xfrm>
              <a:prstGeom prst="rect">
                <a:avLst/>
              </a:prstGeom>
              <a:blipFill>
                <a:blip r:embed="rId8"/>
                <a:stretch>
                  <a:fillRect l="-1401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06D510-D154-F442-B42A-558D89D4B36A}"/>
                  </a:ext>
                </a:extLst>
              </p:cNvPr>
              <p:cNvSpPr/>
              <p:nvPr/>
            </p:nvSpPr>
            <p:spPr>
              <a:xfrm>
                <a:off x="5673747" y="932869"/>
                <a:ext cx="368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06D510-D154-F442-B42A-558D89D4B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47" y="932869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86700B-EE53-C840-A7DF-49879D76998C}"/>
                  </a:ext>
                </a:extLst>
              </p:cNvPr>
              <p:cNvSpPr/>
              <p:nvPr/>
            </p:nvSpPr>
            <p:spPr>
              <a:xfrm>
                <a:off x="7506079" y="920234"/>
                <a:ext cx="805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86700B-EE53-C840-A7DF-49879D769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79" y="920234"/>
                <a:ext cx="8052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A1A36DF-BD46-3742-8965-D0DD5CEE3A50}"/>
              </a:ext>
            </a:extLst>
          </p:cNvPr>
          <p:cNvSpPr/>
          <p:nvPr/>
        </p:nvSpPr>
        <p:spPr>
          <a:xfrm>
            <a:off x="159099" y="4244392"/>
            <a:ext cx="284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Truncation error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1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6A9-7BF1-4241-8D34-F23E08A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FFF10-B1A8-4746-A42D-519605A1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7"/>
          <a:stretch/>
        </p:blipFill>
        <p:spPr>
          <a:xfrm>
            <a:off x="1395704" y="1243157"/>
            <a:ext cx="6352592" cy="437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8553AE-6C58-EE40-BBF9-2A692DFD170F}"/>
                  </a:ext>
                </a:extLst>
              </p:cNvPr>
              <p:cNvSpPr/>
              <p:nvPr/>
            </p:nvSpPr>
            <p:spPr>
              <a:xfrm>
                <a:off x="190500" y="5807529"/>
                <a:ext cx="8763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Should we just keep decreasing the perturbation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, in order to approach the limit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and obtain a better approximation for the derivative?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8553AE-6C58-EE40-BBF9-2A692DFD1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5807529"/>
                <a:ext cx="8763000" cy="707886"/>
              </a:xfrm>
              <a:prstGeom prst="rect">
                <a:avLst/>
              </a:prstGeom>
              <a:blipFill>
                <a:blip r:embed="rId4"/>
                <a:stretch>
                  <a:fillRect l="-578" t="-3509" r="-57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060385-67F6-144C-B67C-DB828350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1257"/>
            <a:ext cx="7543800" cy="389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B11BB-B023-7E4E-A6D5-8C1C7A9EEC72}"/>
              </a:ext>
            </a:extLst>
          </p:cNvPr>
          <p:cNvSpPr txBox="1"/>
          <p:nvPr/>
        </p:nvSpPr>
        <p:spPr>
          <a:xfrm>
            <a:off x="6553200" y="1066800"/>
            <a:ext cx="1364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Uh-Oh</a:t>
            </a:r>
            <a:r>
              <a:rPr lang="en-US" sz="3000" dirty="0"/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B6092-AF6D-5847-BBFC-5865770D45E8}"/>
              </a:ext>
            </a:extLst>
          </p:cNvPr>
          <p:cNvSpPr/>
          <p:nvPr/>
        </p:nvSpPr>
        <p:spPr>
          <a:xfrm>
            <a:off x="279843" y="3953169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happened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9F09C3-A556-CF40-A241-C6DAFE4C8D99}"/>
                  </a:ext>
                </a:extLst>
              </p:cNvPr>
              <p:cNvSpPr/>
              <p:nvPr/>
            </p:nvSpPr>
            <p:spPr>
              <a:xfrm>
                <a:off x="279843" y="4506445"/>
                <a:ext cx="521213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−2,   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9F09C3-A556-CF40-A241-C6DAFE4C8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3" y="4506445"/>
                <a:ext cx="521213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/>
              <p:nvPr/>
            </p:nvSpPr>
            <p:spPr>
              <a:xfrm>
                <a:off x="171512" y="5594269"/>
                <a:ext cx="2714397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2" y="5594269"/>
                <a:ext cx="2714397" cy="629852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77CAA4E-9041-3240-A1B7-7EE8A5CADEE5}"/>
              </a:ext>
            </a:extLst>
          </p:cNvPr>
          <p:cNvSpPr/>
          <p:nvPr/>
        </p:nvSpPr>
        <p:spPr>
          <a:xfrm>
            <a:off x="265128" y="5048143"/>
            <a:ext cx="4298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Forward Finite Difference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1EDDA-080A-D840-8075-E566C4EB4984}"/>
              </a:ext>
            </a:extLst>
          </p:cNvPr>
          <p:cNvSpPr/>
          <p:nvPr/>
        </p:nvSpPr>
        <p:spPr>
          <a:xfrm>
            <a:off x="3352800" y="5620619"/>
            <a:ext cx="569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h is very “small”, we will have the issue of cancelation!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216F43-460F-2441-9008-0DB2B597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1" y="152400"/>
            <a:ext cx="7518400" cy="392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/>
              <p:nvPr/>
            </p:nvSpPr>
            <p:spPr>
              <a:xfrm>
                <a:off x="179048" y="5395370"/>
                <a:ext cx="395415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8" y="5395370"/>
                <a:ext cx="3954159" cy="629852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77CAA4E-9041-3240-A1B7-7EE8A5CADEE5}"/>
              </a:ext>
            </a:extLst>
          </p:cNvPr>
          <p:cNvSpPr/>
          <p:nvPr/>
        </p:nvSpPr>
        <p:spPr>
          <a:xfrm>
            <a:off x="171512" y="4379707"/>
            <a:ext cx="8800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computing the finite difference approximation, we have two competing source of errors: Truncation errors and </a:t>
            </a:r>
            <a:r>
              <a:rPr lang="en-US" sz="2000" b="1" dirty="0">
                <a:solidFill>
                  <a:srgbClr val="FF0000"/>
                </a:solidFill>
              </a:rPr>
              <a:t>Rounding errors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27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37433</TotalTime>
  <Words>743</Words>
  <Application>Microsoft Macintosh PowerPoint</Application>
  <PresentationFormat>On-screen Show (4:3)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Finite Difference Method</vt:lpstr>
      <vt:lpstr>Motivation</vt:lpstr>
      <vt:lpstr>Finite difference method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667</cp:revision>
  <cp:lastPrinted>2014-08-24T21:59:06Z</cp:lastPrinted>
  <dcterms:created xsi:type="dcterms:W3CDTF">2012-07-21T17:56:31Z</dcterms:created>
  <dcterms:modified xsi:type="dcterms:W3CDTF">2022-11-04T14:34:56Z</dcterms:modified>
</cp:coreProperties>
</file>