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3" r:id="rId3"/>
    <p:sldId id="339" r:id="rId4"/>
    <p:sldId id="341" r:id="rId5"/>
    <p:sldId id="342" r:id="rId6"/>
    <p:sldId id="352" r:id="rId7"/>
    <p:sldId id="345" r:id="rId8"/>
    <p:sldId id="348" r:id="rId9"/>
    <p:sldId id="364" r:id="rId10"/>
    <p:sldId id="358" r:id="rId11"/>
    <p:sldId id="365" r:id="rId12"/>
    <p:sldId id="353" r:id="rId13"/>
    <p:sldId id="354" r:id="rId14"/>
    <p:sldId id="355" r:id="rId15"/>
    <p:sldId id="366" r:id="rId16"/>
    <p:sldId id="367" r:id="rId17"/>
    <p:sldId id="359" r:id="rId18"/>
    <p:sldId id="360" r:id="rId19"/>
    <p:sldId id="362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FD4"/>
    <a:srgbClr val="F4CEC9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20" autoAdjust="0"/>
    <p:restoredTop sz="81976" autoAdjust="0"/>
  </p:normalViewPr>
  <p:slideViewPr>
    <p:cSldViewPr>
      <p:cViewPr varScale="1">
        <p:scale>
          <a:sx n="80" d="100"/>
          <a:sy n="80" d="100"/>
        </p:scale>
        <p:origin x="9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names are referring to the same </a:t>
            </a:r>
            <a:r>
              <a:rPr lang="en-US" baseline="0" dirty="0"/>
              <a:t>value, in this case,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everything in Python is an Object, every variable holds an object instance. When an object is initiated, it is assigned a unique object id. Its type is defined at runtime and once set can never change, however its state can be changed if it is mutable. </a:t>
            </a:r>
          </a:p>
          <a:p>
            <a:endParaRPr lang="en-US" dirty="0"/>
          </a:p>
          <a:p>
            <a:r>
              <a:rPr lang="en-US" dirty="0"/>
              <a:t>Simple put, a </a:t>
            </a:r>
            <a:r>
              <a:rPr lang="en-US" b="1" dirty="0"/>
              <a:t>mutable</a:t>
            </a:r>
            <a:r>
              <a:rPr lang="en-US" dirty="0"/>
              <a:t> object can be changed after it is created, and an </a:t>
            </a:r>
            <a:r>
              <a:rPr lang="en-US" b="1" dirty="0"/>
              <a:t>immutable</a:t>
            </a:r>
            <a:r>
              <a:rPr lang="en-US" dirty="0"/>
              <a:t> object can’t.</a:t>
            </a:r>
          </a:p>
          <a:p>
            <a:endParaRPr lang="en-US" dirty="0"/>
          </a:p>
          <a:p>
            <a:r>
              <a:rPr lang="en-US" dirty="0" err="1"/>
              <a:t>ython</a:t>
            </a:r>
            <a:r>
              <a:rPr lang="en-US" dirty="0"/>
              <a:t> interns low integers and reuses them. They are immutable after all. You really only need </a:t>
            </a:r>
            <a:r>
              <a:rPr lang="en-US" i="1" dirty="0"/>
              <a:t>1</a:t>
            </a:r>
            <a:r>
              <a:rPr lang="en-US" dirty="0"/>
              <a:t> copy of the number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everything in Python is an Object, every variable holds an object instance. When an object is initiated, it is assigned a unique object id. Its type is defined at runtime and once set can never change, however its state can be changed if it is mutable. </a:t>
            </a:r>
          </a:p>
          <a:p>
            <a:endParaRPr lang="en-US" dirty="0"/>
          </a:p>
          <a:p>
            <a:r>
              <a:rPr lang="en-US" dirty="0"/>
              <a:t>Simple put, a </a:t>
            </a:r>
            <a:r>
              <a:rPr lang="en-US" b="1" dirty="0"/>
              <a:t>mutable</a:t>
            </a:r>
            <a:r>
              <a:rPr lang="en-US" dirty="0"/>
              <a:t> object can be changed after it is created, and an </a:t>
            </a:r>
            <a:r>
              <a:rPr lang="en-US" b="1" dirty="0"/>
              <a:t>immutable</a:t>
            </a:r>
            <a:r>
              <a:rPr lang="en-US" dirty="0"/>
              <a:t> object can’t.</a:t>
            </a:r>
          </a:p>
          <a:p>
            <a:endParaRPr lang="en-US" dirty="0"/>
          </a:p>
          <a:p>
            <a:r>
              <a:rPr lang="en-US" dirty="0" err="1"/>
              <a:t>ython</a:t>
            </a:r>
            <a:r>
              <a:rPr lang="en-US" dirty="0"/>
              <a:t> interns low integers and reuses them. They are immutable after all. You really only need </a:t>
            </a:r>
            <a:r>
              <a:rPr lang="en-US" i="1" dirty="0"/>
              <a:t>1</a:t>
            </a:r>
            <a:r>
              <a:rPr lang="en-US" dirty="0"/>
              <a:t> copy of the number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</a:t>
            </a:r>
            <a:r>
              <a:rPr lang="en-US" baseline="0" dirty="0"/>
              <a:t> is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67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35"/>
            <a:ext cx="7772400" cy="1143000"/>
          </a:xfrm>
        </p:spPr>
        <p:txBody>
          <a:bodyPr/>
          <a:lstStyle/>
          <a:p>
            <a:r>
              <a:rPr lang="en-US" dirty="0"/>
              <a:t>1.3. Advanced Names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409651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3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5638800" cy="4480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216" y="4678203"/>
            <a:ext cx="4603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</a:t>
            </a:r>
            <a:r>
              <a:rPr lang="en-US" sz="2200"/>
              <a:t>)</a:t>
            </a:r>
            <a:endParaRPr lang="en-US" sz="2200" dirty="0"/>
          </a:p>
          <a:p>
            <a:r>
              <a:rPr lang="en-US" sz="2200" dirty="0"/>
              <a:t>B)</a:t>
            </a:r>
          </a:p>
          <a:p>
            <a:r>
              <a:rPr lang="en-US" sz="2200" dirty="0"/>
              <a:t>C)</a:t>
            </a:r>
          </a:p>
          <a:p>
            <a:r>
              <a:rPr lang="en-US" sz="2200" dirty="0"/>
              <a:t>D)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9E1F48-3559-034E-A60A-9EAE0252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35"/>
            <a:ext cx="7772400" cy="1143000"/>
          </a:xfrm>
        </p:spPr>
        <p:txBody>
          <a:bodyPr/>
          <a:lstStyle/>
          <a:p>
            <a:r>
              <a:rPr lang="en-US" dirty="0"/>
              <a:t>1.3. Naming advanced</a:t>
            </a:r>
          </a:p>
        </p:txBody>
      </p:sp>
    </p:spTree>
    <p:extLst>
      <p:ext uri="{BB962C8B-B14F-4D97-AF65-F5344CB8AC3E}">
        <p14:creationId xmlns:p14="http://schemas.microsoft.com/office/powerpoint/2010/main" val="4685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1.4 Indexing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b="52218"/>
          <a:stretch/>
        </p:blipFill>
        <p:spPr>
          <a:xfrm>
            <a:off x="327682" y="997111"/>
            <a:ext cx="3914931" cy="67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634" y="4572000"/>
            <a:ext cx="601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output for the command line above?</a:t>
            </a:r>
          </a:p>
          <a:p>
            <a:pPr marL="457200" indent="-457200">
              <a:buAutoNum type="alphaUcParenR"/>
            </a:pPr>
            <a:r>
              <a:rPr lang="en-US" sz="2000" dirty="0"/>
              <a:t>[1,3,5,7,9]</a:t>
            </a:r>
          </a:p>
          <a:p>
            <a:pPr marL="457200" indent="-457200">
              <a:buAutoNum type="alphaUcParenR"/>
            </a:pPr>
            <a:r>
              <a:rPr lang="en-US" sz="2000" dirty="0"/>
              <a:t>[1,3]</a:t>
            </a:r>
          </a:p>
          <a:p>
            <a:pPr marL="457200" indent="-457200">
              <a:buAutoNum type="alphaUcParenR"/>
            </a:pPr>
            <a:r>
              <a:rPr lang="en-US" sz="2000" dirty="0"/>
              <a:t>[3,1]</a:t>
            </a:r>
          </a:p>
          <a:p>
            <a:pPr marL="457200" indent="-457200">
              <a:buAutoNum type="alphaUcParenR"/>
            </a:pPr>
            <a:r>
              <a:rPr lang="en-US" sz="2000" dirty="0"/>
              <a:t>[9,7]</a:t>
            </a:r>
          </a:p>
          <a:p>
            <a:pPr marL="457200" indent="-457200">
              <a:buAutoNum type="alphaUcParenR"/>
            </a:pPr>
            <a:r>
              <a:rPr lang="en-US" sz="2000" dirty="0"/>
              <a:t>[9,7,5,3,1]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/>
          <a:stretch/>
        </p:blipFill>
        <p:spPr>
          <a:xfrm>
            <a:off x="339634" y="3112589"/>
            <a:ext cx="3914931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032991"/>
                <a:ext cx="11880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: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: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𝑘</m:t>
                    </m:r>
                    <m:r>
                      <a:rPr lang="en-US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]</m:t>
                    </m:r>
                  </m:oMath>
                </a14:m>
                <a:endParaRPr lang="en-US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32991"/>
                <a:ext cx="118808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7949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28800" y="1786770"/>
                <a:ext cx="36412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𝑠𝑡𝑎𝑟𝑡𝑖𝑛𝑔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𝑖𝑛𝑑𝑒𝑥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𝑠𝑡𝑜𝑝𝑝𝑖𝑛𝑔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𝑖𝑛𝑑𝑒𝑥</m:t>
                    </m:r>
                  </m:oMath>
                </a14:m>
                <a:r>
                  <a:rPr lang="en-US" b="0" i="1" dirty="0">
                    <a:latin typeface="Cambria Math" charset="0"/>
                    <a:ea typeface="Times New Roman" charset="0"/>
                    <a:cs typeface="Times New Roman" charset="0"/>
                  </a:rPr>
                  <a:t> (not included)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𝑠𝑡𝑒𝑝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86770"/>
                <a:ext cx="3641253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335" t="-38158" r="-1005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40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1.5 Control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"/>
          <a:stretch/>
        </p:blipFill>
        <p:spPr>
          <a:xfrm>
            <a:off x="304800" y="917088"/>
            <a:ext cx="46609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0" y="4648200"/>
            <a:ext cx="5473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1.6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45"/>
          <a:stretch/>
        </p:blipFill>
        <p:spPr>
          <a:xfrm>
            <a:off x="1040775" y="4495799"/>
            <a:ext cx="7073900" cy="1972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775" y="4690291"/>
            <a:ext cx="46038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A)</a:t>
            </a:r>
          </a:p>
          <a:p>
            <a:r>
              <a:rPr lang="en-US" sz="2200" dirty="0"/>
              <a:t>B)</a:t>
            </a:r>
          </a:p>
          <a:p>
            <a:r>
              <a:rPr lang="en-US" sz="2200" dirty="0"/>
              <a:t>C)</a:t>
            </a:r>
          </a:p>
          <a:p>
            <a:r>
              <a:rPr lang="en-US" sz="2200" dirty="0"/>
              <a:t>D)</a:t>
            </a:r>
          </a:p>
          <a:p>
            <a:r>
              <a:rPr lang="en-US" sz="2200" dirty="0"/>
              <a:t>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5" y="1081600"/>
            <a:ext cx="3938351" cy="31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1.7 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874" y="4114800"/>
            <a:ext cx="8506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 Error message, because the function Change can't be called in the __</a:t>
            </a:r>
            <a:r>
              <a:rPr lang="en-US" sz="3000" dirty="0" err="1"/>
              <a:t>init</a:t>
            </a:r>
            <a:r>
              <a:rPr lang="en-US" sz="3000" dirty="0"/>
              <a:t>__ function</a:t>
            </a:r>
          </a:p>
          <a:p>
            <a:r>
              <a:rPr lang="en-US" sz="3000" dirty="0"/>
              <a:t>B) ‘Old’</a:t>
            </a:r>
          </a:p>
          <a:p>
            <a:r>
              <a:rPr lang="en-US" sz="3000" dirty="0"/>
              <a:t>C) ‘New’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81ABA-2520-CF44-A7BC-201F4EC5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0" y="1023399"/>
            <a:ext cx="5618079" cy="26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FB2D28-C184-0643-992E-4BAF7438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7" y="2654492"/>
            <a:ext cx="271440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57908-F849-7A41-85D8-7B97FEB2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68" y="416342"/>
            <a:ext cx="2603598" cy="218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88880-79E0-4C46-9E74-0A208A17B2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482"/>
          <a:stretch/>
        </p:blipFill>
        <p:spPr>
          <a:xfrm>
            <a:off x="677535" y="505050"/>
            <a:ext cx="4623370" cy="1676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D4253C-C5E4-394E-8B25-59F643CD5AA1}"/>
              </a:ext>
            </a:extLst>
          </p:cNvPr>
          <p:cNvSpPr/>
          <p:nvPr/>
        </p:nvSpPr>
        <p:spPr>
          <a:xfrm>
            <a:off x="405829" y="539070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Which code snippet does not modify the variables?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84267-E833-2E4E-9AAE-0E3F196DAC9D}"/>
              </a:ext>
            </a:extLst>
          </p:cNvPr>
          <p:cNvSpPr txBox="1"/>
          <p:nvPr/>
        </p:nvSpPr>
        <p:spPr>
          <a:xfrm>
            <a:off x="138769" y="1066252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93911-3D38-5341-A975-D1F5B86DB5A4}"/>
              </a:ext>
            </a:extLst>
          </p:cNvPr>
          <p:cNvSpPr txBox="1"/>
          <p:nvPr/>
        </p:nvSpPr>
        <p:spPr>
          <a:xfrm>
            <a:off x="5672532" y="971054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B8D2E-B974-8344-99AA-46068AAF2C9C}"/>
              </a:ext>
            </a:extLst>
          </p:cNvPr>
          <p:cNvSpPr txBox="1"/>
          <p:nvPr/>
        </p:nvSpPr>
        <p:spPr>
          <a:xfrm>
            <a:off x="106509" y="3482393"/>
            <a:ext cx="500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12008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2.2 </a:t>
            </a:r>
            <a:r>
              <a:rPr lang="en-US" sz="3400" dirty="0" err="1"/>
              <a:t>Numpy</a:t>
            </a:r>
            <a:r>
              <a:rPr lang="en-US" sz="3400" dirty="0"/>
              <a:t> Indexing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0668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a =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np.array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([[1, 4, 9], [2, 8, 18]])</a:t>
            </a:r>
          </a:p>
        </p:txBody>
      </p:sp>
    </p:spTree>
    <p:extLst>
      <p:ext uri="{BB962C8B-B14F-4D97-AF65-F5344CB8AC3E}">
        <p14:creationId xmlns:p14="http://schemas.microsoft.com/office/powerpoint/2010/main" val="73559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2.3 Broadcasting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" y="887108"/>
            <a:ext cx="3556000" cy="92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" y="1901577"/>
            <a:ext cx="40513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87277"/>
            <a:ext cx="1968500" cy="88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14346"/>
            <a:ext cx="3556000" cy="92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94242"/>
            <a:ext cx="1968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2.3 Broadcasting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87108"/>
            <a:ext cx="571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Given A and B </a:t>
            </a:r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numpy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arrays such that:</a:t>
            </a: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A.shape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is (5,4)</a:t>
            </a:r>
          </a:p>
          <a:p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B.shape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is (1,4)</a:t>
            </a: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What is the shape of A + B?</a:t>
            </a: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AutoNum type="alphaUcParenR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(1,4)</a:t>
            </a:r>
          </a:p>
          <a:p>
            <a:pPr marL="342900" indent="-342900">
              <a:buAutoNum type="alphaUcParenR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(5,1,4)</a:t>
            </a:r>
          </a:p>
          <a:p>
            <a:pPr marL="342900" indent="-342900">
              <a:buAutoNum type="alphaUcParenR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(5,4)</a:t>
            </a:r>
          </a:p>
          <a:p>
            <a:pPr marL="342900" indent="-342900">
              <a:buAutoNum type="alphaUcParenR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 a valid operation</a:t>
            </a:r>
          </a:p>
          <a:p>
            <a:pPr marL="342900" indent="-342900">
              <a:buAutoNum type="alphaUcParenR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0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35"/>
            <a:ext cx="7772400" cy="1143000"/>
          </a:xfrm>
        </p:spPr>
        <p:txBody>
          <a:bodyPr/>
          <a:lstStyle/>
          <a:p>
            <a:r>
              <a:rPr lang="en-US" dirty="0"/>
              <a:t>1.1.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CF5F-F070-ED42-9301-998562D8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5961"/>
            <a:ext cx="2692400" cy="2235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15045-951B-0545-BA77-C9F092CD6BAB}"/>
              </a:ext>
            </a:extLst>
          </p:cNvPr>
          <p:cNvSpPr txBox="1"/>
          <p:nvPr/>
        </p:nvSpPr>
        <p:spPr>
          <a:xfrm>
            <a:off x="3936606" y="1676400"/>
            <a:ext cx="39435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lphaUcParenR"/>
            </a:pPr>
            <a:r>
              <a:rPr lang="en-US" sz="3600" dirty="0"/>
              <a:t>c is float, d is float</a:t>
            </a:r>
          </a:p>
          <a:p>
            <a:pPr marL="742950" indent="-742950">
              <a:buFontTx/>
              <a:buAutoNum type="alphaUcParenR"/>
            </a:pPr>
            <a:r>
              <a:rPr lang="en-US" sz="3600" dirty="0"/>
              <a:t>c is float, d is </a:t>
            </a:r>
            <a:r>
              <a:rPr lang="en-US" sz="3600" dirty="0" err="1"/>
              <a:t>int</a:t>
            </a:r>
            <a:endParaRPr lang="en-US" sz="3600" dirty="0"/>
          </a:p>
          <a:p>
            <a:pPr marL="742950" indent="-742950">
              <a:buFontTx/>
              <a:buAutoNum type="alphaUcParenR"/>
            </a:pPr>
            <a:r>
              <a:rPr lang="en-US" sz="3600" dirty="0"/>
              <a:t>c is </a:t>
            </a:r>
            <a:r>
              <a:rPr lang="en-US" sz="3600" dirty="0" err="1"/>
              <a:t>int</a:t>
            </a:r>
            <a:r>
              <a:rPr lang="en-US" sz="3600" dirty="0"/>
              <a:t>, d is </a:t>
            </a:r>
            <a:r>
              <a:rPr lang="en-US" sz="3600" dirty="0" err="1"/>
              <a:t>int</a:t>
            </a:r>
            <a:endParaRPr lang="en-US" sz="3600" dirty="0"/>
          </a:p>
          <a:p>
            <a:pPr marL="742950" indent="-742950">
              <a:buFontTx/>
              <a:buAutoNum type="alphaUcParenR"/>
            </a:pPr>
            <a:r>
              <a:rPr lang="en-US" sz="3600" dirty="0"/>
              <a:t>c is </a:t>
            </a:r>
            <a:r>
              <a:rPr lang="en-US" sz="3600" dirty="0" err="1"/>
              <a:t>int</a:t>
            </a:r>
            <a:r>
              <a:rPr lang="en-US" sz="3600" dirty="0"/>
              <a:t>, d is float</a:t>
            </a:r>
          </a:p>
          <a:p>
            <a:pPr marL="742950" indent="-742950">
              <a:buAutoNum type="alphaU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15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35"/>
            <a:ext cx="7772400" cy="1143000"/>
          </a:xfrm>
        </p:spPr>
        <p:txBody>
          <a:bodyPr/>
          <a:lstStyle/>
          <a:p>
            <a:r>
              <a:rPr lang="en-US" dirty="0"/>
              <a:t>1.2. Names and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3407"/>
          <a:stretch/>
        </p:blipFill>
        <p:spPr>
          <a:xfrm>
            <a:off x="569296" y="1954002"/>
            <a:ext cx="2133600" cy="6858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3657600" y="1905000"/>
            <a:ext cx="3295464" cy="1492529"/>
            <a:chOff x="3657600" y="2200760"/>
            <a:chExt cx="3295464" cy="1492529"/>
          </a:xfrm>
        </p:grpSpPr>
        <p:grpSp>
          <p:nvGrpSpPr>
            <p:cNvPr id="10" name="Group 9"/>
            <p:cNvGrpSpPr/>
            <p:nvPr/>
          </p:nvGrpSpPr>
          <p:grpSpPr>
            <a:xfrm>
              <a:off x="5581464" y="2653312"/>
              <a:ext cx="1371600" cy="533400"/>
              <a:chOff x="4343400" y="1600200"/>
              <a:chExt cx="13716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640787" y="26891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1110" y="26879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8310" y="2687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Flowchart: Off-page Connector 14"/>
            <p:cNvSpPr/>
            <p:nvPr/>
          </p:nvSpPr>
          <p:spPr>
            <a:xfrm rot="16200000">
              <a:off x="3846576" y="2063970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1792" y="2200760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" name="Flowchart: Off-page Connector 26"/>
            <p:cNvSpPr/>
            <p:nvPr/>
          </p:nvSpPr>
          <p:spPr>
            <a:xfrm rot="16200000">
              <a:off x="3860872" y="2967865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96088" y="3104655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4" name="Elbow Connector 33"/>
            <p:cNvCxnSpPr/>
            <p:nvPr/>
          </p:nvCxnSpPr>
          <p:spPr>
            <a:xfrm>
              <a:off x="4572883" y="2521169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V="1">
              <a:off x="4600813" y="3034312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Off-page Connector 49"/>
          <p:cNvSpPr/>
          <p:nvPr/>
        </p:nvSpPr>
        <p:spPr>
          <a:xfrm rot="16200000">
            <a:off x="801488" y="5204594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36704" y="5341384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Flowchart: Off-page Connector 51"/>
          <p:cNvSpPr/>
          <p:nvPr/>
        </p:nvSpPr>
        <p:spPr>
          <a:xfrm rot="16200000">
            <a:off x="2561285" y="5209685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596501" y="534647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712625" y="4079501"/>
            <a:ext cx="1537226" cy="533400"/>
            <a:chOff x="6858000" y="5227352"/>
            <a:chExt cx="1371600" cy="533400"/>
          </a:xfrm>
        </p:grpSpPr>
        <p:grpSp>
          <p:nvGrpSpPr>
            <p:cNvPr id="54" name="Group 53"/>
            <p:cNvGrpSpPr/>
            <p:nvPr/>
          </p:nvGrpSpPr>
          <p:grpSpPr>
            <a:xfrm>
              <a:off x="6858000" y="5227352"/>
              <a:ext cx="1371600" cy="533400"/>
              <a:chOff x="4343400" y="1600200"/>
              <a:chExt cx="1371600" cy="533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6917323" y="52632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57646" y="52619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14846" y="52619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7200" y="4089681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                   is an object, and both </a:t>
            </a:r>
            <a:r>
              <a:rPr lang="en-US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and             are bounded to the same list (</a:t>
            </a:r>
            <a:r>
              <a:rPr lang="en-US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6088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41057"/>
          <a:stretch/>
        </p:blipFill>
        <p:spPr>
          <a:xfrm>
            <a:off x="694976" y="1345555"/>
            <a:ext cx="2133600" cy="110466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657600" y="1343891"/>
            <a:ext cx="3667679" cy="985952"/>
            <a:chOff x="3657600" y="1343891"/>
            <a:chExt cx="3667679" cy="985952"/>
          </a:xfrm>
        </p:grpSpPr>
        <p:sp>
          <p:nvSpPr>
            <p:cNvPr id="6" name="Rectangle 5"/>
            <p:cNvSpPr/>
            <p:nvPr/>
          </p:nvSpPr>
          <p:spPr>
            <a:xfrm>
              <a:off x="5581464" y="1796443"/>
              <a:ext cx="1743815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38664" y="1796443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95864" y="1796443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40787" y="1832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1110" y="18310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8310" y="183108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Flowchart: Off-page Connector 14"/>
            <p:cNvSpPr/>
            <p:nvPr/>
          </p:nvSpPr>
          <p:spPr>
            <a:xfrm rot="16200000">
              <a:off x="3846576" y="1207101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1792" y="1343891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4" name="Elbow Connector 33"/>
            <p:cNvCxnSpPr/>
            <p:nvPr/>
          </p:nvCxnSpPr>
          <p:spPr>
            <a:xfrm>
              <a:off x="4572883" y="1664300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05253" y="1796443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53064" y="18310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9600" y="2971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b.append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modifies the object list [1,2,3]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the name “a”?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“a” and “b” are bounded to the same location, they will have the same values once the list is modified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8521" y="4839300"/>
            <a:ext cx="3667679" cy="1485300"/>
            <a:chOff x="4028521" y="4839300"/>
            <a:chExt cx="3667679" cy="1485300"/>
          </a:xfrm>
        </p:grpSpPr>
        <p:sp>
          <p:nvSpPr>
            <p:cNvPr id="29" name="Rectangle 28"/>
            <p:cNvSpPr/>
            <p:nvPr/>
          </p:nvSpPr>
          <p:spPr>
            <a:xfrm>
              <a:off x="5952385" y="5291852"/>
              <a:ext cx="1743815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409585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66785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11708" y="53277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52031" y="53264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09231" y="53264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Flowchart: Off-page Connector 35"/>
            <p:cNvSpPr/>
            <p:nvPr/>
          </p:nvSpPr>
          <p:spPr>
            <a:xfrm rot="16200000">
              <a:off x="4217497" y="4702510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52713" y="4839300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943804" y="5159709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76174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323985" y="53264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" name="Flowchart: Off-page Connector 49"/>
            <p:cNvSpPr/>
            <p:nvPr/>
          </p:nvSpPr>
          <p:spPr>
            <a:xfrm rot="16200000">
              <a:off x="4259808" y="5599176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024" y="5735966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52" name="Elbow Connector 51"/>
            <p:cNvCxnSpPr/>
            <p:nvPr/>
          </p:nvCxnSpPr>
          <p:spPr>
            <a:xfrm flipV="1">
              <a:off x="4999749" y="5665623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Modifying an object</a:t>
            </a:r>
          </a:p>
        </p:txBody>
      </p:sp>
    </p:spTree>
    <p:extLst>
      <p:ext uri="{BB962C8B-B14F-4D97-AF65-F5344CB8AC3E}">
        <p14:creationId xmlns:p14="http://schemas.microsoft.com/office/powerpoint/2010/main" val="325504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28972" y="1383477"/>
            <a:ext cx="3667679" cy="1485300"/>
            <a:chOff x="628972" y="1383477"/>
            <a:chExt cx="3667679" cy="1485300"/>
          </a:xfrm>
        </p:grpSpPr>
        <p:sp>
          <p:nvSpPr>
            <p:cNvPr id="29" name="Rectangle 28"/>
            <p:cNvSpPr/>
            <p:nvPr/>
          </p:nvSpPr>
          <p:spPr>
            <a:xfrm>
              <a:off x="2552836" y="1836029"/>
              <a:ext cx="1743815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010036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7236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12159" y="187189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2482" y="18706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9682" y="187066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Flowchart: Off-page Connector 35"/>
            <p:cNvSpPr/>
            <p:nvPr/>
          </p:nvSpPr>
          <p:spPr>
            <a:xfrm rot="16200000">
              <a:off x="817948" y="1246687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3164" y="1383477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1544255" y="1703886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76625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24436" y="18706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" name="Flowchart: Off-page Connector 49"/>
            <p:cNvSpPr/>
            <p:nvPr/>
          </p:nvSpPr>
          <p:spPr>
            <a:xfrm rot="16200000">
              <a:off x="860259" y="2143353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5475" y="2280143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52" name="Elbow Connector 51"/>
            <p:cNvCxnSpPr/>
            <p:nvPr/>
          </p:nvCxnSpPr>
          <p:spPr>
            <a:xfrm flipV="1">
              <a:off x="1600200" y="2209800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57200" y="3224943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“a” and “b” are bounded to the same object, then they  have the same “id”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86422"/>
            <a:ext cx="4515562" cy="14495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64" y="4404242"/>
            <a:ext cx="1370618" cy="10059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6000" y="4692580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if both names have the same “id” 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Get the “id” for an object</a:t>
            </a:r>
          </a:p>
        </p:txBody>
      </p:sp>
    </p:spTree>
    <p:extLst>
      <p:ext uri="{BB962C8B-B14F-4D97-AF65-F5344CB8AC3E}">
        <p14:creationId xmlns:p14="http://schemas.microsoft.com/office/powerpoint/2010/main" val="31878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In summary </a:t>
            </a:r>
            <a:r>
              <a:rPr lang="mr-IN" sz="3400" dirty="0"/>
              <a:t>…</a:t>
            </a:r>
            <a:endParaRPr lang="en-US" sz="3400" dirty="0"/>
          </a:p>
        </p:txBody>
      </p:sp>
      <p:sp>
        <p:nvSpPr>
          <p:cNvPr id="5" name="Flowchart: Off-page Connector 35"/>
          <p:cNvSpPr/>
          <p:nvPr/>
        </p:nvSpPr>
        <p:spPr>
          <a:xfrm rot="16200000">
            <a:off x="4886493" y="2224382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1709" y="2361172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5612800" y="2681581"/>
            <a:ext cx="994064" cy="32041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Off-page Connector 40"/>
          <p:cNvSpPr/>
          <p:nvPr/>
        </p:nvSpPr>
        <p:spPr>
          <a:xfrm rot="16200000">
            <a:off x="4886493" y="1215527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21709" y="1352317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5612800" y="1672726"/>
            <a:ext cx="994064" cy="32041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0" y="1609902"/>
            <a:ext cx="3486362" cy="15025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573635" y="1701584"/>
            <a:ext cx="1537226" cy="533400"/>
            <a:chOff x="6858000" y="5227352"/>
            <a:chExt cx="1371600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858000" y="5227352"/>
              <a:ext cx="1371600" cy="533400"/>
              <a:chOff x="4343400" y="1600200"/>
              <a:chExt cx="1371600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917323" y="52632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7646" y="52619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4846" y="52619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98651" y="2707959"/>
            <a:ext cx="1537226" cy="533400"/>
            <a:chOff x="6858000" y="5227352"/>
            <a:chExt cx="1371600" cy="533400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0" y="5227352"/>
              <a:ext cx="1371600" cy="533400"/>
              <a:chOff x="4343400" y="1600200"/>
              <a:chExt cx="1371600" cy="533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6917323" y="52632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57646" y="52619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14846" y="52619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b="63139"/>
          <a:stretch/>
        </p:blipFill>
        <p:spPr>
          <a:xfrm>
            <a:off x="603942" y="4491683"/>
            <a:ext cx="1960286" cy="63470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040676" y="4491683"/>
            <a:ext cx="3667679" cy="1485300"/>
            <a:chOff x="4028521" y="4839300"/>
            <a:chExt cx="3667679" cy="1485300"/>
          </a:xfrm>
        </p:grpSpPr>
        <p:sp>
          <p:nvSpPr>
            <p:cNvPr id="31" name="Rectangle 30"/>
            <p:cNvSpPr/>
            <p:nvPr/>
          </p:nvSpPr>
          <p:spPr>
            <a:xfrm>
              <a:off x="5952385" y="5291852"/>
              <a:ext cx="1743815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409585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66785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011708" y="532771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52031" y="53264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09231" y="532649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" name="Flowchart: Off-page Connector 35"/>
            <p:cNvSpPr/>
            <p:nvPr/>
          </p:nvSpPr>
          <p:spPr>
            <a:xfrm rot="16200000">
              <a:off x="4217497" y="4702510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52713" y="4839300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943804" y="5159709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276174" y="5291852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23985" y="53264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" name="Flowchart: Off-page Connector 49"/>
            <p:cNvSpPr/>
            <p:nvPr/>
          </p:nvSpPr>
          <p:spPr>
            <a:xfrm rot="16200000">
              <a:off x="4259808" y="5599176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95024" y="5735966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4" name="Elbow Connector 43"/>
            <p:cNvCxnSpPr/>
            <p:nvPr/>
          </p:nvCxnSpPr>
          <p:spPr>
            <a:xfrm flipV="1">
              <a:off x="4999749" y="5665623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42209" y="1198274"/>
            <a:ext cx="7989326" cy="2286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209" y="4164551"/>
            <a:ext cx="7989326" cy="2286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457200" y="903714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changed after they are created (e.g. lists, dictionaries)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cannot be changed after they are created (e.g. tuples, strings, floats)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55957"/>
          <a:stretch/>
        </p:blipFill>
        <p:spPr>
          <a:xfrm>
            <a:off x="623896" y="3416054"/>
            <a:ext cx="1822311" cy="75569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09600" y="4572000"/>
            <a:ext cx="3295464" cy="1492529"/>
            <a:chOff x="3657600" y="2200760"/>
            <a:chExt cx="3295464" cy="1492529"/>
          </a:xfrm>
        </p:grpSpPr>
        <p:grpSp>
          <p:nvGrpSpPr>
            <p:cNvPr id="68" name="Group 67"/>
            <p:cNvGrpSpPr/>
            <p:nvPr/>
          </p:nvGrpSpPr>
          <p:grpSpPr>
            <a:xfrm>
              <a:off x="5581464" y="2653312"/>
              <a:ext cx="1371600" cy="533400"/>
              <a:chOff x="4343400" y="1600200"/>
              <a:chExt cx="1371600" cy="533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5640787" y="26891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81110" y="26879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38310" y="2687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" name="Flowchart: Off-page Connector 79"/>
            <p:cNvSpPr/>
            <p:nvPr/>
          </p:nvSpPr>
          <p:spPr>
            <a:xfrm rot="16200000">
              <a:off x="3846576" y="2063970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81792" y="2200760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4" name="Flowchart: Off-page Connector 83"/>
            <p:cNvSpPr/>
            <p:nvPr/>
          </p:nvSpPr>
          <p:spPr>
            <a:xfrm rot="16200000">
              <a:off x="3860872" y="2967865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96088" y="3104655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91" name="Elbow Connector 90"/>
            <p:cNvCxnSpPr/>
            <p:nvPr/>
          </p:nvCxnSpPr>
          <p:spPr>
            <a:xfrm>
              <a:off x="4572883" y="2521169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flipV="1">
              <a:off x="4600813" y="3034312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57200" y="25530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object: List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0891"/>
          <a:stretch/>
        </p:blipFill>
        <p:spPr>
          <a:xfrm>
            <a:off x="5582702" y="2564707"/>
            <a:ext cx="2112174" cy="1550093"/>
          </a:xfrm>
          <a:prstGeom prst="rect">
            <a:avLst/>
          </a:prstGeom>
        </p:spPr>
      </p:pic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304800" y="145870"/>
            <a:ext cx="7772400" cy="741238"/>
          </a:xfrm>
        </p:spPr>
        <p:txBody>
          <a:bodyPr>
            <a:normAutofit/>
          </a:bodyPr>
          <a:lstStyle/>
          <a:p>
            <a:r>
              <a:rPr lang="en-US" sz="3400" dirty="0"/>
              <a:t>Mutable and immutable 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496" t="34082" r="-1496"/>
          <a:stretch/>
        </p:blipFill>
        <p:spPr>
          <a:xfrm>
            <a:off x="5620960" y="4214064"/>
            <a:ext cx="2073916" cy="156172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743200" y="3049333"/>
            <a:ext cx="2819400" cy="74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80954" y="3875273"/>
            <a:ext cx="2867266" cy="111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5796905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get the same results when running these two pieces of code?</a:t>
            </a:r>
          </a:p>
          <a:p>
            <a:r>
              <a:rPr lang="en-US" sz="2000" dirty="0"/>
              <a:t>A) YES		B) NO</a:t>
            </a:r>
          </a:p>
        </p:txBody>
      </p:sp>
    </p:spTree>
    <p:extLst>
      <p:ext uri="{BB962C8B-B14F-4D97-AF65-F5344CB8AC3E}">
        <p14:creationId xmlns:p14="http://schemas.microsoft.com/office/powerpoint/2010/main" val="3786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55957"/>
          <a:stretch/>
        </p:blipFill>
        <p:spPr>
          <a:xfrm>
            <a:off x="381000" y="931267"/>
            <a:ext cx="1822311" cy="75569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505200" y="377269"/>
            <a:ext cx="3295464" cy="1492529"/>
            <a:chOff x="3657600" y="2200760"/>
            <a:chExt cx="3295464" cy="1492529"/>
          </a:xfrm>
        </p:grpSpPr>
        <p:grpSp>
          <p:nvGrpSpPr>
            <p:cNvPr id="68" name="Group 67"/>
            <p:cNvGrpSpPr/>
            <p:nvPr/>
          </p:nvGrpSpPr>
          <p:grpSpPr>
            <a:xfrm>
              <a:off x="5581464" y="2653312"/>
              <a:ext cx="1371600" cy="533400"/>
              <a:chOff x="4343400" y="1600200"/>
              <a:chExt cx="1371600" cy="533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4343400" y="1600200"/>
                <a:ext cx="13716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48006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257800" y="16002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5640787" y="26891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81110" y="26879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38310" y="2687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" name="Flowchart: Off-page Connector 79"/>
            <p:cNvSpPr/>
            <p:nvPr/>
          </p:nvSpPr>
          <p:spPr>
            <a:xfrm rot="16200000">
              <a:off x="3846576" y="2063970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81792" y="2200760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4" name="Flowchart: Off-page Connector 83"/>
            <p:cNvSpPr/>
            <p:nvPr/>
          </p:nvSpPr>
          <p:spPr>
            <a:xfrm rot="16200000">
              <a:off x="3860872" y="2967865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96088" y="3104655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91" name="Elbow Connector 90"/>
            <p:cNvCxnSpPr/>
            <p:nvPr/>
          </p:nvCxnSpPr>
          <p:spPr>
            <a:xfrm>
              <a:off x="4572883" y="2521169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flipV="1">
              <a:off x="4600813" y="3034312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47464" y="228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object: List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0891"/>
          <a:stretch/>
        </p:blipFill>
        <p:spPr>
          <a:xfrm>
            <a:off x="2008540" y="2728371"/>
            <a:ext cx="2112174" cy="1550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496" t="34082" r="-1496"/>
          <a:stretch/>
        </p:blipFill>
        <p:spPr>
          <a:xfrm>
            <a:off x="2057400" y="5044067"/>
            <a:ext cx="2073916" cy="15617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5675" y="2050668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“a” gets reassigned to a new object, “b” is still bounded to the initial object.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67264" y="2742045"/>
            <a:ext cx="174381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724464" y="274204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81664" y="274204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26587" y="27779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66910" y="27766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24110" y="27766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Flowchart: Off-page Connector 32"/>
          <p:cNvSpPr/>
          <p:nvPr/>
        </p:nvSpPr>
        <p:spPr>
          <a:xfrm rot="16200000">
            <a:off x="4615749" y="2572494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965" y="2709284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591053" y="274204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38864" y="27766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7137" y="3645957"/>
            <a:ext cx="1371600" cy="533400"/>
            <a:chOff x="4343400" y="1600200"/>
            <a:chExt cx="1371600" cy="533400"/>
          </a:xfrm>
        </p:grpSpPr>
        <p:sp>
          <p:nvSpPr>
            <p:cNvPr id="38" name="Rectangle 37"/>
            <p:cNvSpPr/>
            <p:nvPr/>
          </p:nvSpPr>
          <p:spPr>
            <a:xfrm>
              <a:off x="4343400" y="1600200"/>
              <a:ext cx="13716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800600" y="16002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57800" y="16002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346460" y="36818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6783" y="36805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3983" y="36805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Flowchart: Off-page Connector 43"/>
          <p:cNvSpPr/>
          <p:nvPr/>
        </p:nvSpPr>
        <p:spPr>
          <a:xfrm rot="16200000">
            <a:off x="4617345" y="3451710"/>
            <a:ext cx="536448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52561" y="35885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7" name="Straight Arrow Connector 46"/>
          <p:cNvCxnSpPr>
            <a:stCxn id="33" idx="2"/>
            <a:endCxn id="27" idx="1"/>
          </p:cNvCxnSpPr>
          <p:nvPr/>
        </p:nvCxnSpPr>
        <p:spPr>
          <a:xfrm flipV="1">
            <a:off x="5341173" y="3008745"/>
            <a:ext cx="926091" cy="2094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341173" y="3884790"/>
            <a:ext cx="926091" cy="20949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7464" y="4349262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list is modified, however,  “a” and “b” remain bounded to the object.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41376" y="4979556"/>
            <a:ext cx="3667679" cy="1485300"/>
            <a:chOff x="628972" y="1383477"/>
            <a:chExt cx="3667679" cy="1485300"/>
          </a:xfrm>
        </p:grpSpPr>
        <p:sp>
          <p:nvSpPr>
            <p:cNvPr id="66" name="Rectangle 65"/>
            <p:cNvSpPr/>
            <p:nvPr/>
          </p:nvSpPr>
          <p:spPr>
            <a:xfrm>
              <a:off x="2552836" y="1836029"/>
              <a:ext cx="1743815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010036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467236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612159" y="187189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52482" y="18706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9682" y="187066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Flowchart: Off-page Connector 75"/>
            <p:cNvSpPr/>
            <p:nvPr/>
          </p:nvSpPr>
          <p:spPr>
            <a:xfrm rot="16200000">
              <a:off x="817948" y="1246687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3164" y="1383477"/>
              <a:ext cx="356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78" name="Elbow Connector 77"/>
            <p:cNvCxnSpPr/>
            <p:nvPr/>
          </p:nvCxnSpPr>
          <p:spPr>
            <a:xfrm>
              <a:off x="1544255" y="1703886"/>
              <a:ext cx="994064" cy="3204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76625" y="1836029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924436" y="18706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5" name="Flowchart: Off-page Connector 84"/>
            <p:cNvSpPr/>
            <p:nvPr/>
          </p:nvSpPr>
          <p:spPr>
            <a:xfrm rot="16200000">
              <a:off x="860259" y="2143353"/>
              <a:ext cx="536448" cy="914400"/>
            </a:xfrm>
            <a:prstGeom prst="flowChartOffpage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95475" y="2280143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7" name="Elbow Connector 86"/>
            <p:cNvCxnSpPr/>
            <p:nvPr/>
          </p:nvCxnSpPr>
          <p:spPr>
            <a:xfrm flipV="1">
              <a:off x="1600200" y="2209800"/>
              <a:ext cx="966134" cy="390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7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35"/>
            <a:ext cx="7772400" cy="1143000"/>
          </a:xfrm>
        </p:spPr>
        <p:txBody>
          <a:bodyPr/>
          <a:lstStyle/>
          <a:p>
            <a:r>
              <a:rPr lang="en-US" dirty="0"/>
              <a:t>1.2. Names and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6A06-2D32-114B-9E9C-D908156AB6A0}"/>
              </a:ext>
            </a:extLst>
          </p:cNvPr>
          <p:cNvSpPr txBox="1"/>
          <p:nvPr/>
        </p:nvSpPr>
        <p:spPr>
          <a:xfrm>
            <a:off x="457200" y="1295400"/>
            <a:ext cx="5350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Which of the following 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E1B23-92D8-EC49-9805-574F4E45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01" y="2059002"/>
            <a:ext cx="3727828" cy="1274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FA8E1-7C92-C140-80C6-13A9E0454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21" y="2059637"/>
            <a:ext cx="3713747" cy="12379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488BF3-4169-1F49-87A3-911023C0E0AB}"/>
              </a:ext>
            </a:extLst>
          </p:cNvPr>
          <p:cNvSpPr txBox="1"/>
          <p:nvPr/>
        </p:nvSpPr>
        <p:spPr>
          <a:xfrm>
            <a:off x="228600" y="2514600"/>
            <a:ext cx="534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4087AB-CF02-D047-B348-2EFFE5E2BDCB}"/>
              </a:ext>
            </a:extLst>
          </p:cNvPr>
          <p:cNvSpPr txBox="1"/>
          <p:nvPr/>
        </p:nvSpPr>
        <p:spPr>
          <a:xfrm>
            <a:off x="4743528" y="2419403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930C39-2302-A54F-B930-734E1CE22635}"/>
              </a:ext>
            </a:extLst>
          </p:cNvPr>
          <p:cNvSpPr txBox="1"/>
          <p:nvPr/>
        </p:nvSpPr>
        <p:spPr>
          <a:xfrm>
            <a:off x="190139" y="3733800"/>
            <a:ext cx="500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DC6BD7-F3F3-3E43-B728-249788F5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71" y="3555645"/>
            <a:ext cx="3654330" cy="11419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393161-659B-E64E-9963-859197A93446}"/>
              </a:ext>
            </a:extLst>
          </p:cNvPr>
          <p:cNvSpPr txBox="1"/>
          <p:nvPr/>
        </p:nvSpPr>
        <p:spPr>
          <a:xfrm>
            <a:off x="264695" y="4885469"/>
            <a:ext cx="1628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Results in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353028-D89F-F346-A6B7-71CF8A961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39" y="5506998"/>
            <a:ext cx="2615069" cy="9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33471</TotalTime>
  <Words>769</Words>
  <Application>Microsoft Macintosh PowerPoint</Application>
  <PresentationFormat>On-screen Show (4:3)</PresentationFormat>
  <Paragraphs>179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Franklin Gothic Book</vt:lpstr>
      <vt:lpstr>Mangal</vt:lpstr>
      <vt:lpstr>Perpetua</vt:lpstr>
      <vt:lpstr>Times New Roman</vt:lpstr>
      <vt:lpstr>Wingdings 2</vt:lpstr>
      <vt:lpstr>Equity</vt:lpstr>
      <vt:lpstr>Python: brief introduction</vt:lpstr>
      <vt:lpstr>1.1. Types</vt:lpstr>
      <vt:lpstr>1.2. Names and values</vt:lpstr>
      <vt:lpstr>Modifying an object</vt:lpstr>
      <vt:lpstr>Get the “id” for an object</vt:lpstr>
      <vt:lpstr>In summary …</vt:lpstr>
      <vt:lpstr>Mutable and immutable types</vt:lpstr>
      <vt:lpstr>PowerPoint Presentation</vt:lpstr>
      <vt:lpstr>1.2. Names and values</vt:lpstr>
      <vt:lpstr>1.3. Advanced Names</vt:lpstr>
      <vt:lpstr>1.3. Naming advanced</vt:lpstr>
      <vt:lpstr>1.4 Indexing</vt:lpstr>
      <vt:lpstr>1.5 Control Flow</vt:lpstr>
      <vt:lpstr>1.6 Functions</vt:lpstr>
      <vt:lpstr>1.7 Objects</vt:lpstr>
      <vt:lpstr>PowerPoint Presentation</vt:lpstr>
      <vt:lpstr>2.2 Numpy Indexing</vt:lpstr>
      <vt:lpstr>2.3 Broadcasting</vt:lpstr>
      <vt:lpstr>2.3 Broadcasting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Sohn, Mariana Silva</cp:lastModifiedBy>
  <cp:revision>251</cp:revision>
  <cp:lastPrinted>2014-08-24T21:59:06Z</cp:lastPrinted>
  <dcterms:created xsi:type="dcterms:W3CDTF">2012-07-21T17:56:31Z</dcterms:created>
  <dcterms:modified xsi:type="dcterms:W3CDTF">2019-01-17T20:43:03Z</dcterms:modified>
</cp:coreProperties>
</file>