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509" r:id="rId2"/>
    <p:sldId id="421" r:id="rId3"/>
    <p:sldId id="420" r:id="rId4"/>
    <p:sldId id="415" r:id="rId5"/>
    <p:sldId id="417" r:id="rId6"/>
    <p:sldId id="422" r:id="rId7"/>
    <p:sldId id="418" r:id="rId8"/>
    <p:sldId id="423" r:id="rId9"/>
    <p:sldId id="424" r:id="rId10"/>
    <p:sldId id="516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FFA300"/>
    <a:srgbClr val="E52EDC"/>
    <a:srgbClr val="9EBFD4"/>
    <a:srgbClr val="F4C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76054" autoAdjust="0"/>
  </p:normalViewPr>
  <p:slideViewPr>
    <p:cSldViewPr>
      <p:cViewPr varScale="1">
        <p:scale>
          <a:sx n="96" d="100"/>
          <a:sy n="96" d="100"/>
        </p:scale>
        <p:origin x="252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 computers use transistors to store data. These transistors can either be ON (1) or OFF (0). In order to store integers in a computer, we must first convert them to binary.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7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 computers use transistors to store data. These transistors can either be ON (1) or OFF (0). In order to store integers in a computer, we must first convert them to binary.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 computers use transistors to store data. These transistors can either be ON (1) or OFF (0). In order to store integers in a computer, we must first convert them to binary.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0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a) 125 b) 190 c) 245 d) 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4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1)D</a:t>
            </a:r>
          </a:p>
          <a:p>
            <a:r>
              <a:rPr lang="en-US" dirty="0"/>
              <a:t>2)A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9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5.png"/><Relationship Id="rId18" Type="http://schemas.openxmlformats.org/officeDocument/2006/relationships/image" Target="../media/image111.png"/><Relationship Id="rId3" Type="http://schemas.openxmlformats.org/officeDocument/2006/relationships/image" Target="../media/image94.png"/><Relationship Id="rId21" Type="http://schemas.openxmlformats.org/officeDocument/2006/relationships/image" Target="../media/image114.png"/><Relationship Id="rId7" Type="http://schemas.openxmlformats.org/officeDocument/2006/relationships/image" Target="../media/image98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3.png"/><Relationship Id="rId16" Type="http://schemas.openxmlformats.org/officeDocument/2006/relationships/image" Target="../media/image108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3.png"/><Relationship Id="rId5" Type="http://schemas.openxmlformats.org/officeDocument/2006/relationships/image" Target="../media/image96.png"/><Relationship Id="rId15" Type="http://schemas.openxmlformats.org/officeDocument/2006/relationships/image" Target="../media/image107.png"/><Relationship Id="rId23" Type="http://schemas.openxmlformats.org/officeDocument/2006/relationships/image" Target="../media/image116.png"/><Relationship Id="rId10" Type="http://schemas.openxmlformats.org/officeDocument/2006/relationships/image" Target="../media/image102.png"/><Relationship Id="rId19" Type="http://schemas.openxmlformats.org/officeDocument/2006/relationships/image" Target="../media/image112.png"/><Relationship Id="rId4" Type="http://schemas.openxmlformats.org/officeDocument/2006/relationships/image" Target="../media/image95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binary number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71923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D47E74D-60A2-F54F-8EB3-4BE603A1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-251276"/>
            <a:ext cx="7772400" cy="1143000"/>
          </a:xfrm>
        </p:spPr>
        <p:txBody>
          <a:bodyPr/>
          <a:lstStyle/>
          <a:p>
            <a:r>
              <a:rPr lang="en-US" dirty="0"/>
              <a:t>Tips for conversion using Python: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D9889-AED1-41F8-358C-937923586CA4}"/>
              </a:ext>
            </a:extLst>
          </p:cNvPr>
          <p:cNvSpPr txBox="1"/>
          <p:nvPr/>
        </p:nvSpPr>
        <p:spPr>
          <a:xfrm>
            <a:off x="390939" y="852229"/>
            <a:ext cx="613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more ways to do this! You can use your own favorite method.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566F-A93A-9422-C2A0-1EDAEFDA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9" y="1271134"/>
            <a:ext cx="3422003" cy="2733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4B8026-00C1-7723-E7FD-0730E33F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061" y="4437574"/>
            <a:ext cx="2449000" cy="110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81FD8-98F6-1CF9-FD42-B5ACEE75E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38" y="4053816"/>
            <a:ext cx="3800061" cy="2715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AA4EB-2CDC-910E-DECA-0346655DF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268" y="1319146"/>
            <a:ext cx="3249932" cy="2572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5182EE-C31E-E3EA-55DE-80E6C6E6443E}"/>
              </a:ext>
            </a:extLst>
          </p:cNvPr>
          <p:cNvSpPr txBox="1"/>
          <p:nvPr/>
        </p:nvSpPr>
        <p:spPr>
          <a:xfrm>
            <a:off x="4433016" y="4015065"/>
            <a:ext cx="437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Much </a:t>
            </a:r>
            <a:r>
              <a:rPr lang="en-US" dirty="0"/>
              <a:t>simpler</a:t>
            </a:r>
            <a:r>
              <a:rPr lang="pt-BR" dirty="0"/>
              <a:t> </a:t>
            </a:r>
            <a:r>
              <a:rPr lang="en-US" dirty="0"/>
              <a:t>method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convert</a:t>
            </a:r>
            <a:r>
              <a:rPr lang="pt-BR" dirty="0"/>
              <a:t> </a:t>
            </a:r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binary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04DA5-936E-312A-253F-FAE6B33BA86B}"/>
              </a:ext>
            </a:extLst>
          </p:cNvPr>
          <p:cNvSpPr txBox="1"/>
          <p:nvPr/>
        </p:nvSpPr>
        <p:spPr>
          <a:xfrm>
            <a:off x="4442955" y="5638632"/>
            <a:ext cx="437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Conversion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systems (for </a:t>
            </a:r>
            <a:r>
              <a:rPr lang="pt-BR" dirty="0" err="1"/>
              <a:t>example</a:t>
            </a:r>
            <a:r>
              <a:rPr lang="pt-BR" dirty="0"/>
              <a:t>, </a:t>
            </a:r>
            <a:r>
              <a:rPr lang="en-US" dirty="0"/>
              <a:t>ternary</a:t>
            </a:r>
            <a:r>
              <a:rPr lang="pt-BR" dirty="0"/>
              <a:t>),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obtained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a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modification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snippets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47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772400" cy="1143000"/>
          </a:xfrm>
        </p:spPr>
        <p:txBody>
          <a:bodyPr/>
          <a:lstStyle/>
          <a:p>
            <a:r>
              <a:rPr lang="en-US" dirty="0"/>
              <a:t>Number systems and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8516" y="1156691"/>
                <a:ext cx="8323333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given number in 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sz="2400" dirty="0"/>
                  <a:t>-system is represented as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Examples:</a:t>
                </a:r>
              </a:p>
              <a:p>
                <a:endParaRPr lang="en-US" sz="24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/>
                  <a:t>Decimal base: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426.97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=4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charset="0"/>
                        </a:rPr>
                        <m:t>+2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+6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+9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+7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/>
                  <a:t>Binary base: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1011.001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+</m:t>
                      </m:r>
                      <m:r>
                        <a:rPr lang="en-US" b="0" i="0" smtClean="0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+1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16" y="1156691"/>
                <a:ext cx="8323333" cy="4339650"/>
              </a:xfrm>
              <a:prstGeom prst="rect">
                <a:avLst/>
              </a:prstGeom>
              <a:blipFill rotWithShape="0">
                <a:blip r:embed="rId3"/>
                <a:stretch>
                  <a:fillRect l="-1099" t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1905000"/>
                <a:ext cx="498995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…</m:t>
                              </m:r>
                            </m:e>
                          </m:d>
                        </m:e>
                        <m:sub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05000"/>
                <a:ext cx="4989956" cy="7564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8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772400" cy="1143000"/>
          </a:xfrm>
        </p:spPr>
        <p:txBody>
          <a:bodyPr/>
          <a:lstStyle/>
          <a:p>
            <a:r>
              <a:rPr lang="en-US" dirty="0"/>
              <a:t>Integer numbers in a computer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81000" y="1143000"/>
                <a:ext cx="8323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From decimal to binary: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(39)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832333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172"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2906"/>
              </p:ext>
            </p:extLst>
          </p:nvPr>
        </p:nvGraphicFramePr>
        <p:xfrm>
          <a:off x="1600200" y="1933666"/>
          <a:ext cx="3383844" cy="258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5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Quotient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Remainder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71">
                <a:tc>
                  <a:txBody>
                    <a:bodyPr/>
                    <a:lstStyle/>
                    <a:p>
                      <a:r>
                        <a:rPr lang="en-US" dirty="0"/>
                        <a:t>39/2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71">
                <a:tc>
                  <a:txBody>
                    <a:bodyPr/>
                    <a:lstStyle/>
                    <a:p>
                      <a:r>
                        <a:rPr lang="en-US" dirty="0"/>
                        <a:t>19/2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71">
                <a:tc>
                  <a:txBody>
                    <a:bodyPr/>
                    <a:lstStyle/>
                    <a:p>
                      <a:r>
                        <a:rPr lang="en-US" dirty="0"/>
                        <a:t>9/2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71">
                <a:tc>
                  <a:txBody>
                    <a:bodyPr/>
                    <a:lstStyle/>
                    <a:p>
                      <a:r>
                        <a:rPr lang="en-US" dirty="0"/>
                        <a:t>4/2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71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871"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638800" y="6019800"/>
                <a:ext cx="29148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(39)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0011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6019800"/>
                <a:ext cx="2914837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9333" b="-1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909906"/>
                  </p:ext>
                </p:extLst>
              </p:nvPr>
            </p:nvGraphicFramePr>
            <p:xfrm>
              <a:off x="1623515" y="5022604"/>
              <a:ext cx="3360529" cy="14848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49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49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11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9975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87533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909906"/>
                  </p:ext>
                </p:extLst>
              </p:nvPr>
            </p:nvGraphicFramePr>
            <p:xfrm>
              <a:off x="1623515" y="5022604"/>
              <a:ext cx="3360529" cy="14848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199"/>
                    <a:gridCol w="457200"/>
                    <a:gridCol w="464930"/>
                    <a:gridCol w="449339"/>
                    <a:gridCol w="370110"/>
                    <a:gridCol w="399751"/>
                    <a:gridCol w="381000"/>
                    <a:gridCol w="381000"/>
                  </a:tblGrid>
                  <a:tr h="387533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1333" t="-1563" r="-538667" b="-3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96104" t="-1563" r="-424675" b="-3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12329" t="-1563" r="-347945" b="-3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93443" t="-1563" r="-316393" b="-3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48485" t="-1563" r="-192424" b="-3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90323" t="-1563" r="-104839" b="-3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777778" t="-1563" r="-3175" b="-30625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39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39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368157" y="1911901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 1: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45896" y="5009761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 2:</a:t>
            </a:r>
          </a:p>
        </p:txBody>
      </p:sp>
    </p:spTree>
    <p:extLst>
      <p:ext uri="{BB962C8B-B14F-4D97-AF65-F5344CB8AC3E}">
        <p14:creationId xmlns:p14="http://schemas.microsoft.com/office/powerpoint/2010/main" val="33943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772400" cy="1143000"/>
          </a:xfrm>
        </p:spPr>
        <p:txBody>
          <a:bodyPr/>
          <a:lstStyle/>
          <a:p>
            <a:r>
              <a:rPr lang="en-US" dirty="0"/>
              <a:t>Integer numbers in a computer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9909" y="2227420"/>
            <a:ext cx="2736523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80854" y="222742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15430" y="222742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0007" y="222742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84583" y="222742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35613" y="2347554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613" y="2347554"/>
                <a:ext cx="27953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05859" y="2347554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59" y="2347554"/>
                <a:ext cx="27953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15710" y="2347554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10" y="2347554"/>
                <a:ext cx="27953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49674" y="2347554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674" y="2347554"/>
                <a:ext cx="27953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01889" y="2351444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89" y="2351444"/>
                <a:ext cx="2795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73388" y="3656722"/>
                <a:ext cx="602761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=1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</a:rPr>
                        <m:t>16+0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</a:rPr>
                        <m:t>8+1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</a:rPr>
                        <m:t>4+1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</a:rPr>
                        <m:t>2+1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</a:rPr>
                        <m:t>1=23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88" y="3656722"/>
                <a:ext cx="6027612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101" r="-809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54481" y="2945654"/>
                <a:ext cx="3822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81" y="2945654"/>
                <a:ext cx="38229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9355" t="-4918" r="-8065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45134" y="2945654"/>
                <a:ext cx="3822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134" y="2945654"/>
                <a:ext cx="38229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048" t="-4918" r="-4762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8296" y="2929844"/>
                <a:ext cx="3822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96" y="2929844"/>
                <a:ext cx="38229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7460" t="-6667" r="-634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51458" y="2929844"/>
                <a:ext cx="382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58" y="2929844"/>
                <a:ext cx="38229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355" t="-6667" r="-806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94626" y="2932954"/>
                <a:ext cx="382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26" y="2932954"/>
                <a:ext cx="3822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7460" t="-4918" r="-634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81000" y="1295400"/>
                <a:ext cx="8323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From binary to decimal: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10111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95400"/>
                <a:ext cx="8323333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172"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0796" y="2300057"/>
                <a:ext cx="195444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10111</m:t>
                              </m:r>
                            </m:e>
                          </m:d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6" y="2300057"/>
                <a:ext cx="1954446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15463" y="4490455"/>
                <a:ext cx="298075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10111</m:t>
                              </m:r>
                            </m:e>
                          </m:d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23</m:t>
                              </m:r>
                            </m:e>
                          </m:d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3" y="4490455"/>
                <a:ext cx="2980752" cy="4924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1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-12531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Practice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2806" y="1371600"/>
                <a:ext cx="8323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110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01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to decimal number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6" y="1371600"/>
                <a:ext cx="832333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9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2806" y="3845087"/>
                <a:ext cx="8323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175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to binary number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6" y="3845087"/>
                <a:ext cx="832333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98" t="-109333" b="-1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66800" y="2008569"/>
            <a:ext cx="83233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A) 43</a:t>
            </a:r>
          </a:p>
          <a:p>
            <a:r>
              <a:rPr lang="en-US" sz="2400" dirty="0"/>
              <a:t>B) 53 </a:t>
            </a:r>
          </a:p>
          <a:p>
            <a:r>
              <a:rPr lang="en-US" sz="2400" dirty="0"/>
              <a:t>C) 42</a:t>
            </a:r>
          </a:p>
          <a:p>
            <a:r>
              <a:rPr lang="en-US" sz="2400" dirty="0"/>
              <a:t>D) 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66800" y="4573611"/>
                <a:ext cx="832333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0111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101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101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1110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11110101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0101111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3611"/>
                <a:ext cx="8323333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099" t="-2713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39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772400" cy="1143000"/>
          </a:xfrm>
        </p:spPr>
        <p:txBody>
          <a:bodyPr/>
          <a:lstStyle/>
          <a:p>
            <a:r>
              <a:rPr lang="en-US" dirty="0"/>
              <a:t>Real numbers in a computer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93842" y="1855297"/>
                <a:ext cx="8323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From decimal to binary: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(39.6875)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42" y="1855297"/>
                <a:ext cx="832333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7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747969"/>
                  </p:ext>
                </p:extLst>
              </p:nvPr>
            </p:nvGraphicFramePr>
            <p:xfrm>
              <a:off x="4683303" y="2741445"/>
              <a:ext cx="3036398" cy="1958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9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0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75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#</m:t>
                                </m:r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Integer part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Fractional</a:t>
                          </a:r>
                          <a:r>
                            <a:rPr lang="en-US" sz="1600" baseline="0" dirty="0">
                              <a:solidFill>
                                <a:schemeClr val="tx1"/>
                              </a:solidFill>
                            </a:rPr>
                            <a:t> part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0.375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747969"/>
                  </p:ext>
                </p:extLst>
              </p:nvPr>
            </p:nvGraphicFramePr>
            <p:xfrm>
              <a:off x="4683303" y="2741445"/>
              <a:ext cx="3036398" cy="1958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950"/>
                    <a:gridCol w="930048"/>
                    <a:gridCol w="12954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52" t="-1042" r="-276692" b="-24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Integer part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Fractional</a:t>
                          </a: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 part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1.375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0.375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0.75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0.75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39233" y="3809977"/>
                <a:ext cx="4399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39.6875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0011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.1011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3" y="3809977"/>
                <a:ext cx="4399218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7895" b="-1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261333"/>
                  </p:ext>
                </p:extLst>
              </p:nvPr>
            </p:nvGraphicFramePr>
            <p:xfrm>
              <a:off x="311165" y="5009861"/>
              <a:ext cx="8488685" cy="14125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0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59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59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55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59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559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5596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5596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559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5596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5596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387533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0.0625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133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39.6875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7.6875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7.6875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7.6875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3.6875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1.6875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0.6875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0.1875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0.1875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0.0625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261333"/>
                  </p:ext>
                </p:extLst>
              </p:nvPr>
            </p:nvGraphicFramePr>
            <p:xfrm>
              <a:off x="311165" y="5009861"/>
              <a:ext cx="8488685" cy="14125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005"/>
                    <a:gridCol w="755968"/>
                    <a:gridCol w="755968"/>
                    <a:gridCol w="755968"/>
                    <a:gridCol w="755968"/>
                    <a:gridCol w="755968"/>
                    <a:gridCol w="755968"/>
                    <a:gridCol w="755968"/>
                    <a:gridCol w="755968"/>
                    <a:gridCol w="755968"/>
                    <a:gridCol w="755968"/>
                  </a:tblGrid>
                  <a:tr h="387533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22400" t="-1563" r="-894400" b="-2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24194" t="-1563" r="-801613" b="-2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24194" t="-1563" r="-701613" b="-2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24194" t="-1563" r="-601613" b="-2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24194" t="-1563" r="-501613" b="-2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24194" t="-1563" r="-401613" b="-2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724194" t="-1563" r="-301613" b="-2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24194" t="-1563" r="-201613" b="-2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924194" t="-1563" r="-101613" b="-2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4194" t="-1563" r="-1613" b="-282813"/>
                          </a:stretch>
                        </a:blipFill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0.0625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#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39.6875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7.6875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7.6875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7.6875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3.6875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1.6875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0.6875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0.1875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0.1875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0.0625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93842" y="2380413"/>
                <a:ext cx="392735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u="sng" dirty="0"/>
                  <a:t>Method 1:</a:t>
                </a:r>
              </a:p>
              <a:p>
                <a:r>
                  <a:rPr lang="en-US" dirty="0"/>
                  <a:t>Same as before for the integer part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(39)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100111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the decimal part, use the following table: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42" y="2380413"/>
                <a:ext cx="3927357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398" t="-2538" r="-311" b="-1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393842" y="4577078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Method 2</a:t>
            </a:r>
            <a:r>
              <a:rPr lang="en-US" dirty="0"/>
              <a:t>: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3842" y="947260"/>
            <a:ext cx="8604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Real numbers add an extra level of complexity. Not only do they have a leading integer, they also have a fractional part.</a:t>
            </a:r>
          </a:p>
        </p:txBody>
      </p:sp>
    </p:spTree>
    <p:extLst>
      <p:ext uri="{BB962C8B-B14F-4D97-AF65-F5344CB8AC3E}">
        <p14:creationId xmlns:p14="http://schemas.microsoft.com/office/powerpoint/2010/main" val="143865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772400" cy="1143000"/>
          </a:xfrm>
        </p:spPr>
        <p:txBody>
          <a:bodyPr/>
          <a:lstStyle/>
          <a:p>
            <a:r>
              <a:rPr lang="en-US" dirty="0"/>
              <a:t>Real numbers in a computer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7194" y="2624558"/>
            <a:ext cx="3124201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25817" y="2624558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60393" y="2624558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94970" y="2624558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29546" y="2624558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16126" y="2744692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26" y="2744692"/>
                <a:ext cx="27953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50822" y="2744692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822" y="2744692"/>
                <a:ext cx="27953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5307" y="2753992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07" y="2753992"/>
                <a:ext cx="27953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79271" y="2753992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71" y="2753992"/>
                <a:ext cx="27953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1486" y="2757882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486" y="2757882"/>
                <a:ext cx="27953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9541" y="4068168"/>
                <a:ext cx="880170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</a:rPr>
                        <m:t>=</m:t>
                      </m:r>
                      <m:r>
                        <a:rPr lang="en-US" sz="2200" i="1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solidFill>
                            <a:srgbClr val="00743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32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+0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16+1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8+1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4+0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2+1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200" b="0" i="1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sz="2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22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−2</m:t>
                          </m:r>
                        </m:sup>
                      </m:sSup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" y="4068168"/>
                <a:ext cx="8801704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357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99444" y="3342792"/>
                <a:ext cx="3822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444" y="3342792"/>
                <a:ext cx="38229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460" t="-4918" r="-793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90097" y="3342792"/>
                <a:ext cx="3822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97" y="3342792"/>
                <a:ext cx="38229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9048" t="-4918" r="-4762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43259" y="3326982"/>
                <a:ext cx="3822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259" y="3326982"/>
                <a:ext cx="38229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460" t="-5000" r="-634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96421" y="3326982"/>
                <a:ext cx="382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21" y="3326982"/>
                <a:ext cx="382291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7460" t="-6667" r="-793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94675" y="3340440"/>
                <a:ext cx="382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675" y="3340440"/>
                <a:ext cx="38229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460" t="-4918" r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1000" y="1600200"/>
                <a:ext cx="8323333" cy="479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From binary to decimal: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101101.101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23333" cy="479811"/>
              </a:xfrm>
              <a:prstGeom prst="rect">
                <a:avLst/>
              </a:prstGeom>
              <a:blipFill rotWithShape="0">
                <a:blip r:embed="rId13"/>
                <a:stretch>
                  <a:fillRect l="-1172" t="-10256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7591" y="2697195"/>
                <a:ext cx="276075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1011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.101</m:t>
                              </m:r>
                            </m:e>
                          </m:d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1" y="2697195"/>
                <a:ext cx="2760756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42258" y="4887593"/>
                <a:ext cx="440902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101101.101</m:t>
                              </m:r>
                            </m:e>
                          </m:d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45.625</m:t>
                              </m:r>
                            </m:e>
                          </m:d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8" y="4887593"/>
                <a:ext cx="4409027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3614220" y="2624558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93770" y="3340223"/>
                <a:ext cx="381450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770" y="3340223"/>
                <a:ext cx="381450" cy="373500"/>
              </a:xfrm>
              <a:prstGeom prst="rect">
                <a:avLst/>
              </a:prstGeom>
              <a:blipFill rotWithShape="0">
                <a:blip r:embed="rId16"/>
                <a:stretch>
                  <a:fillRect l="-19355" t="-6557" r="-967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26846" y="2757896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46" y="2757896"/>
                <a:ext cx="279538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463056" y="2624558"/>
            <a:ext cx="1581495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542805" y="2638616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675225" y="2753992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225" y="2753992"/>
                <a:ext cx="279538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155501" y="2744692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01" y="2744692"/>
                <a:ext cx="279538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7038236" y="2638616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562708" y="2757896"/>
                <a:ext cx="279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08" y="2757896"/>
                <a:ext cx="279538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06393" y="3337249"/>
                <a:ext cx="49904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93" y="3337249"/>
                <a:ext cx="499047" cy="338554"/>
              </a:xfrm>
              <a:prstGeom prst="rect">
                <a:avLst/>
              </a:prstGeom>
              <a:blipFill rotWithShape="0">
                <a:blip r:embed="rId21"/>
                <a:stretch>
                  <a:fillRect l="-12195" t="-5357" r="-4878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043758" y="3361649"/>
                <a:ext cx="49904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758" y="3361649"/>
                <a:ext cx="499047" cy="338554"/>
              </a:xfrm>
              <a:prstGeom prst="rect">
                <a:avLst/>
              </a:prstGeom>
              <a:blipFill rotWithShape="0">
                <a:blip r:embed="rId22"/>
                <a:stretch>
                  <a:fillRect l="-12195" t="-3571" r="-4878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481123" y="3361649"/>
                <a:ext cx="49904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23" y="3361649"/>
                <a:ext cx="499047" cy="338554"/>
              </a:xfrm>
              <a:prstGeom prst="rect">
                <a:avLst/>
              </a:prstGeom>
              <a:blipFill rotWithShape="0">
                <a:blip r:embed="rId23"/>
                <a:stretch>
                  <a:fillRect l="-12195" t="-3571" r="-4878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9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-12531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Practice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2806" y="1371600"/>
                <a:ext cx="8323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11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01.11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to decimal number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6" y="1371600"/>
                <a:ext cx="832333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9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2806" y="3942231"/>
                <a:ext cx="8323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67.125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to binary number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6" y="3942231"/>
                <a:ext cx="832333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98" t="-109333" b="-1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66800" y="1931235"/>
            <a:ext cx="83233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A) 19.75</a:t>
            </a:r>
          </a:p>
          <a:p>
            <a:r>
              <a:rPr lang="en-US" sz="2800" dirty="0"/>
              <a:t>B) 25.75 </a:t>
            </a:r>
          </a:p>
          <a:p>
            <a:r>
              <a:rPr lang="en-US" sz="2800" dirty="0"/>
              <a:t>C) 23.75</a:t>
            </a:r>
          </a:p>
          <a:p>
            <a:r>
              <a:rPr lang="en-US" sz="2800" dirty="0"/>
              <a:t>D) 29.75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66800" y="4573611"/>
                <a:ext cx="832333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000011.001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100001.001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1100001.01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1000011.01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3611"/>
                <a:ext cx="8323333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099" t="-2713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45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457200"/>
                <a:ext cx="8323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23.3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to binary number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832333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99" t="-106579" b="-1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620394"/>
                  </p:ext>
                </p:extLst>
              </p:nvPr>
            </p:nvGraphicFramePr>
            <p:xfrm>
              <a:off x="573370" y="1219200"/>
              <a:ext cx="7961030" cy="1422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86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86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86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8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86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864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864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8864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5596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84963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387533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0.0625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23.3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7.3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7.3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1.3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007434"/>
                              </a:solidFill>
                            </a:rPr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0.01875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620394"/>
                  </p:ext>
                </p:extLst>
              </p:nvPr>
            </p:nvGraphicFramePr>
            <p:xfrm>
              <a:off x="573370" y="1219200"/>
              <a:ext cx="7961030" cy="1422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72"/>
                    <a:gridCol w="688645"/>
                    <a:gridCol w="688645"/>
                    <a:gridCol w="688645"/>
                    <a:gridCol w="688645"/>
                    <a:gridCol w="688645"/>
                    <a:gridCol w="688645"/>
                    <a:gridCol w="688645"/>
                    <a:gridCol w="688645"/>
                    <a:gridCol w="755968"/>
                    <a:gridCol w="849630"/>
                  </a:tblGrid>
                  <a:tr h="387533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3894" t="-3125" r="-935398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3894" t="-3125" r="-835398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23894" t="-3125" r="-735398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23894" t="-3125" r="-635398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3894" t="-3125" r="-535398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23894" t="-3125" r="-435398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23894" t="-3125" r="-335398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23894" t="-3125" r="-235398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1935" t="-3125" r="-114516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0288" t="-3125" r="-2158" b="-284375"/>
                          </a:stretch>
                        </a:blipFill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0.0625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0.03125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#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23.3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7.3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7.3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3.3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1.3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007434"/>
                              </a:solidFill>
                            </a:rPr>
                            <a:t>0.3</a:t>
                          </a:r>
                          <a:endParaRPr lang="en-US" sz="1600" dirty="0">
                            <a:solidFill>
                              <a:srgbClr val="007434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0.3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0.05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0.05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0.05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0.01875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7296"/>
                  </p:ext>
                </p:extLst>
              </p:nvPr>
            </p:nvGraphicFramePr>
            <p:xfrm>
              <a:off x="573370" y="2865481"/>
              <a:ext cx="6312036" cy="1422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32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69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306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306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42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7533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dirty="0"/>
                            <a:t>0.015625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/>
                            <a:t>0.0078125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/>
                            <a:t>0.00390625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0.00195313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/>
                            <a:t>0.000976563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0.01875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dirty="0">
                              <a:solidFill>
                                <a:srgbClr val="FF0000"/>
                              </a:solidFill>
                            </a:rPr>
                            <a:t>0.003125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dirty="0">
                              <a:solidFill>
                                <a:srgbClr val="FF0000"/>
                              </a:solidFill>
                            </a:rPr>
                            <a:t>0.003125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dirty="0">
                              <a:solidFill>
                                <a:srgbClr val="FF0000"/>
                              </a:solidFill>
                            </a:rPr>
                            <a:t>0.003125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>
                              <a:solidFill>
                                <a:srgbClr val="FF0000"/>
                              </a:solidFill>
                            </a:rPr>
                            <a:t>0.00117188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>
                              <a:solidFill>
                                <a:srgbClr val="FF0000"/>
                              </a:solidFill>
                            </a:rPr>
                            <a:t>0.000195313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7296"/>
                  </p:ext>
                </p:extLst>
              </p:nvPr>
            </p:nvGraphicFramePr>
            <p:xfrm>
              <a:off x="573370" y="2865481"/>
              <a:ext cx="6312036" cy="1422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72"/>
                    <a:gridCol w="943293"/>
                    <a:gridCol w="1036955"/>
                    <a:gridCol w="1130618"/>
                    <a:gridCol w="1130618"/>
                    <a:gridCol w="1224280"/>
                  </a:tblGrid>
                  <a:tr h="387533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0323" t="-1563" r="-480000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3529" t="-1563" r="-337647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51351" t="-1563" r="-210270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49462" t="-1563" r="-109140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15920" t="-1563" r="-995" b="-284375"/>
                          </a:stretch>
                        </a:blipFill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dirty="0" smtClean="0"/>
                            <a:t>0.015625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dirty="0" smtClean="0"/>
                            <a:t>0.0078125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dirty="0" smtClean="0"/>
                            <a:t>0.00390625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0.00195313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dirty="0" smtClean="0"/>
                            <a:t>0.000976563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#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0.01875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dirty="0" smtClean="0">
                              <a:solidFill>
                                <a:srgbClr val="FF0000"/>
                              </a:solidFill>
                            </a:rPr>
                            <a:t>0.003125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dirty="0" smtClean="0">
                              <a:solidFill>
                                <a:srgbClr val="FF0000"/>
                              </a:solidFill>
                            </a:rPr>
                            <a:t>0.003125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dirty="0" smtClean="0">
                              <a:solidFill>
                                <a:srgbClr val="FF0000"/>
                              </a:solidFill>
                            </a:rPr>
                            <a:t>0.003125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dirty="0" smtClean="0">
                              <a:solidFill>
                                <a:srgbClr val="FF0000"/>
                              </a:solidFill>
                            </a:rPr>
                            <a:t>0.00117188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dirty="0" smtClean="0">
                              <a:solidFill>
                                <a:srgbClr val="FF0000"/>
                              </a:solidFill>
                            </a:rPr>
                            <a:t>0.000195313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7112" y="4697625"/>
                <a:ext cx="83572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s-IS" sz="3600"/>
                                <m:t>10111.010011001</m:t>
                              </m:r>
                            </m:e>
                          </m:d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600" b="0" i="0" smtClean="0"/>
                                <m:t>23</m:t>
                              </m:r>
                              <m:r>
                                <m:rPr>
                                  <m:nor/>
                                </m:rPr>
                                <a:rPr lang="en-US" sz="3600"/>
                                <m:t>.2998046875 </m:t>
                              </m:r>
                            </m:e>
                          </m:d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2" y="4697625"/>
                <a:ext cx="8357288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410200" y="5532003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Looks like 23.3 is represented by an infinite series in the binary base!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7112" y="5753955"/>
                <a:ext cx="498995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…</m:t>
                              </m:r>
                            </m:e>
                          </m:d>
                        </m:e>
                        <m:sub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2" y="5753955"/>
                <a:ext cx="4989956" cy="756426"/>
              </a:xfrm>
              <a:prstGeom prst="rect">
                <a:avLst/>
              </a:prstGeom>
              <a:blipFill rotWithShape="0">
                <a:blip r:embed="rId6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4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39228</TotalTime>
  <Words>705</Words>
  <Application>Microsoft Macintosh PowerPoint</Application>
  <PresentationFormat>On-screen Show (4:3)</PresentationFormat>
  <Paragraphs>281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Review of binary number representation</vt:lpstr>
      <vt:lpstr>Number systems and bases</vt:lpstr>
      <vt:lpstr>Integer numbers in a computer</vt:lpstr>
      <vt:lpstr>Integer numbers in a computer</vt:lpstr>
      <vt:lpstr>PowerPoint Presentation</vt:lpstr>
      <vt:lpstr>Real numbers in a computer</vt:lpstr>
      <vt:lpstr>Real numbers in a computer</vt:lpstr>
      <vt:lpstr>PowerPoint Presentation</vt:lpstr>
      <vt:lpstr>PowerPoint Presentation</vt:lpstr>
      <vt:lpstr>Tips for conversion using Python: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685</cp:revision>
  <cp:lastPrinted>2019-01-28T22:54:17Z</cp:lastPrinted>
  <dcterms:created xsi:type="dcterms:W3CDTF">2012-07-21T17:56:31Z</dcterms:created>
  <dcterms:modified xsi:type="dcterms:W3CDTF">2023-09-15T14:44:51Z</dcterms:modified>
</cp:coreProperties>
</file>