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4"/>
  </p:notesMasterIdLst>
  <p:handoutMasterIdLst>
    <p:handoutMasterId r:id="rId25"/>
  </p:handoutMasterIdLst>
  <p:sldIdLst>
    <p:sldId id="394" r:id="rId2"/>
    <p:sldId id="447" r:id="rId3"/>
    <p:sldId id="441" r:id="rId4"/>
    <p:sldId id="518" r:id="rId5"/>
    <p:sldId id="519" r:id="rId6"/>
    <p:sldId id="517" r:id="rId7"/>
    <p:sldId id="479" r:id="rId8"/>
    <p:sldId id="489" r:id="rId9"/>
    <p:sldId id="488" r:id="rId10"/>
    <p:sldId id="520" r:id="rId11"/>
    <p:sldId id="530" r:id="rId12"/>
    <p:sldId id="533" r:id="rId13"/>
    <p:sldId id="522" r:id="rId14"/>
    <p:sldId id="480" r:id="rId15"/>
    <p:sldId id="481" r:id="rId16"/>
    <p:sldId id="482" r:id="rId17"/>
    <p:sldId id="527" r:id="rId18"/>
    <p:sldId id="524" r:id="rId19"/>
    <p:sldId id="525" r:id="rId20"/>
    <p:sldId id="483" r:id="rId21"/>
    <p:sldId id="493" r:id="rId22"/>
    <p:sldId id="492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FFA300"/>
    <a:srgbClr val="E52EDC"/>
    <a:srgbClr val="9EBFD4"/>
    <a:srgbClr val="F4C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38" autoAdjust="0"/>
    <p:restoredTop sz="76053" autoAdjust="0"/>
  </p:normalViewPr>
  <p:slideViewPr>
    <p:cSldViewPr>
      <p:cViewPr>
        <p:scale>
          <a:sx n="66" d="100"/>
          <a:sy n="66" d="100"/>
        </p:scale>
        <p:origin x="437" y="-47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8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C7A310A2-6535-4417-8FA8-AA0E3BD8E381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F8B6821C-F382-4246-80AA-F937D9CF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A968B9A5-E803-4C2D-B955-F74BDA24F802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A82CFD2B-B1E9-4286-B907-F22A15B9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85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17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09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mention in class that there are a few implementation details we aren’t discussing but if you are interested, you can go look at the reference material posted (it’s on the other reference material under floating point)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14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mention in class that there are a few implementation details we aren’t discussing but if you are interested, you can go look at the reference material posted (it’s on the other reference material under floating point)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76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mention in class that there are a few implementation details we aren’t discussing but if you are interested, you can go look at the reference material posted (it’s on the other reference material under floating point)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7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relative</a:t>
            </a:r>
            <a:r>
              <a:rPr lang="en-US" baseline="0" dirty="0"/>
              <a:t> error is in fact ~1.3 * 10^(-5)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0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2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Round to nearest: in case of</a:t>
            </a:r>
            <a:r>
              <a:rPr lang="en-US" baseline="0" dirty="0"/>
              <a:t> a tie, the rounded number is the one in which the last stored digit is an even number.</a:t>
            </a:r>
          </a:p>
          <a:p>
            <a:endParaRPr lang="en-US" baseline="0" dirty="0"/>
          </a:p>
          <a:p>
            <a:r>
              <a:rPr lang="en-US" baseline="0" dirty="0"/>
              <a:t>Rounding by chopping gives machine epsilon = 2^(1-p) </a:t>
            </a:r>
            <a:r>
              <a:rPr lang="mr-IN" baseline="0" dirty="0"/>
              <a:t>–</a:t>
            </a:r>
            <a:r>
              <a:rPr lang="en-US" baseline="0" dirty="0"/>
              <a:t> same as the gap between 1 and the next largest number</a:t>
            </a:r>
          </a:p>
          <a:p>
            <a:endParaRPr lang="en-US" baseline="0" dirty="0"/>
          </a:p>
          <a:p>
            <a:r>
              <a:rPr lang="en-US" baseline="0" dirty="0"/>
              <a:t>Rounding to nearest gives machine epsilon =0.5* 2^(1-p)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00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machine</a:t>
            </a:r>
            <a:r>
              <a:rPr lang="en-US" baseline="0" dirty="0"/>
              <a:t> epsilon determines the maximum possible relative error in representing a non-zero real number x in a floating-point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60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machine</a:t>
            </a:r>
            <a:r>
              <a:rPr lang="en-US" baseline="0" dirty="0"/>
              <a:t> epsilon determines the maximum possible relative error in representing a non-zero real number x in a floating-point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64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0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83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here about operations</a:t>
            </a:r>
          </a:p>
          <a:p>
            <a:r>
              <a:rPr lang="en-US" dirty="0"/>
              <a:t>Add in errors the notes about </a:t>
            </a:r>
            <a:r>
              <a:rPr lang="en-US" dirty="0" err="1"/>
              <a:t>sigfig</a:t>
            </a:r>
            <a:endParaRPr lang="en-US" dirty="0"/>
          </a:p>
          <a:p>
            <a:r>
              <a:rPr lang="en-US" dirty="0"/>
              <a:t>Add in Taylor more detail about FD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6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1B3707-FD6F-4357-B18B-37D39DF1D0B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0.png"/><Relationship Id="rId3" Type="http://schemas.openxmlformats.org/officeDocument/2006/relationships/image" Target="../media/image244.png"/><Relationship Id="rId7" Type="http://schemas.openxmlformats.org/officeDocument/2006/relationships/image" Target="../media/image17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0.png"/><Relationship Id="rId4" Type="http://schemas.openxmlformats.org/officeDocument/2006/relationships/image" Target="../media/image2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60.png"/><Relationship Id="rId4" Type="http://schemas.openxmlformats.org/officeDocument/2006/relationships/image" Target="../media/image23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0.png"/><Relationship Id="rId7" Type="http://schemas.openxmlformats.org/officeDocument/2006/relationships/image" Target="../media/image24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6.png"/><Relationship Id="rId5" Type="http://schemas.openxmlformats.org/officeDocument/2006/relationships/image" Target="../media/image2390.png"/><Relationship Id="rId4" Type="http://schemas.openxmlformats.org/officeDocument/2006/relationships/image" Target="../media/image23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0.png"/><Relationship Id="rId7" Type="http://schemas.openxmlformats.org/officeDocument/2006/relationships/hyperlink" Target="https://en.wikipedia.org/wiki/Significant_di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50.png"/><Relationship Id="rId5" Type="http://schemas.openxmlformats.org/officeDocument/2006/relationships/image" Target="../media/image2440.png"/><Relationship Id="rId4" Type="http://schemas.openxmlformats.org/officeDocument/2006/relationships/image" Target="../media/image24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3" Type="http://schemas.openxmlformats.org/officeDocument/2006/relationships/image" Target="../media/image217.png"/><Relationship Id="rId7" Type="http://schemas.openxmlformats.org/officeDocument/2006/relationships/image" Target="../media/image2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9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20.png"/><Relationship Id="rId7" Type="http://schemas.openxmlformats.org/officeDocument/2006/relationships/image" Target="../media/image144.png"/><Relationship Id="rId12" Type="http://schemas.openxmlformats.org/officeDocument/2006/relationships/image" Target="../media/image1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63.png"/><Relationship Id="rId5" Type="http://schemas.openxmlformats.org/officeDocument/2006/relationships/image" Target="../media/image137.png"/><Relationship Id="rId10" Type="http://schemas.openxmlformats.org/officeDocument/2006/relationships/image" Target="../media/image162.png"/><Relationship Id="rId4" Type="http://schemas.openxmlformats.org/officeDocument/2006/relationships/image" Target="../media/image130.png"/><Relationship Id="rId9" Type="http://schemas.openxmlformats.org/officeDocument/2006/relationships/image" Target="../media/image1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227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2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225.png"/><Relationship Id="rId5" Type="http://schemas.openxmlformats.org/officeDocument/2006/relationships/image" Target="../media/image173.png"/><Relationship Id="rId10" Type="http://schemas.openxmlformats.org/officeDocument/2006/relationships/image" Target="../media/image224.png"/><Relationship Id="rId4" Type="http://schemas.openxmlformats.org/officeDocument/2006/relationships/image" Target="../media/image172.png"/><Relationship Id="rId9" Type="http://schemas.openxmlformats.org/officeDocument/2006/relationships/image" Target="../media/image193.png"/><Relationship Id="rId14" Type="http://schemas.openxmlformats.org/officeDocument/2006/relationships/image" Target="../media/image2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1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236.png"/><Relationship Id="rId3" Type="http://schemas.openxmlformats.org/officeDocument/2006/relationships/image" Target="../media/image229.png"/><Relationship Id="rId7" Type="http://schemas.openxmlformats.org/officeDocument/2006/relationships/image" Target="../media/image144.png"/><Relationship Id="rId12" Type="http://schemas.openxmlformats.org/officeDocument/2006/relationships/image" Target="../media/image2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234.png"/><Relationship Id="rId5" Type="http://schemas.openxmlformats.org/officeDocument/2006/relationships/image" Target="../media/image230.png"/><Relationship Id="rId15" Type="http://schemas.openxmlformats.org/officeDocument/2006/relationships/image" Target="../media/image238.png"/><Relationship Id="rId10" Type="http://schemas.openxmlformats.org/officeDocument/2006/relationships/image" Target="../media/image233.png"/><Relationship Id="rId4" Type="http://schemas.openxmlformats.org/officeDocument/2006/relationships/image" Target="../media/image171.png"/><Relationship Id="rId9" Type="http://schemas.openxmlformats.org/officeDocument/2006/relationships/image" Target="../media/image232.png"/><Relationship Id="rId14" Type="http://schemas.openxmlformats.org/officeDocument/2006/relationships/image" Target="../media/image2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3" Type="http://schemas.openxmlformats.org/officeDocument/2006/relationships/image" Target="../media/image240.png"/><Relationship Id="rId7" Type="http://schemas.openxmlformats.org/officeDocument/2006/relationships/image" Target="../media/image2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0.png"/><Relationship Id="rId5" Type="http://schemas.openxmlformats.org/officeDocument/2006/relationships/image" Target="../media/image2260.png"/><Relationship Id="rId10" Type="http://schemas.openxmlformats.org/officeDocument/2006/relationships/image" Target="../media/image243.png"/><Relationship Id="rId9" Type="http://schemas.openxmlformats.org/officeDocument/2006/relationships/image" Target="../media/image237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Rounding errors </a:t>
            </a:r>
          </a:p>
        </p:txBody>
      </p:sp>
    </p:spTree>
    <p:extLst>
      <p:ext uri="{BB962C8B-B14F-4D97-AF65-F5344CB8AC3E}">
        <p14:creationId xmlns:p14="http://schemas.microsoft.com/office/powerpoint/2010/main" val="109954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0B66-956B-404B-BECF-9B950DE0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11430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6609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Arithmetic with machine numbers</a:t>
            </a:r>
          </a:p>
        </p:txBody>
      </p:sp>
    </p:spTree>
    <p:extLst>
      <p:ext uri="{BB962C8B-B14F-4D97-AF65-F5344CB8AC3E}">
        <p14:creationId xmlns:p14="http://schemas.microsoft.com/office/powerpoint/2010/main" val="83365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6D80F2-99B2-0545-B480-1E9AD1D12DD1}"/>
              </a:ext>
            </a:extLst>
          </p:cNvPr>
          <p:cNvSpPr txBox="1">
            <a:spLocks/>
          </p:cNvSpPr>
          <p:nvPr/>
        </p:nvSpPr>
        <p:spPr>
          <a:xfrm>
            <a:off x="228600" y="-152400"/>
            <a:ext cx="8750300" cy="1143000"/>
          </a:xfrm>
          <a:prstGeom prst="rect">
            <a:avLst/>
          </a:prstGeom>
        </p:spPr>
        <p:txBody>
          <a:bodyPr bIns="91440" anchor="b" anchorCtr="0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Mathematical properties of FP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9380A7-42EC-7A4E-BA37-CD6D3257E5E2}"/>
                  </a:ext>
                </a:extLst>
              </p:cNvPr>
              <p:cNvSpPr/>
              <p:nvPr/>
            </p:nvSpPr>
            <p:spPr>
              <a:xfrm>
                <a:off x="271985" y="1219200"/>
                <a:ext cx="8723244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/>
                  <a:t>Not necessarily associative</a:t>
                </a:r>
                <a:r>
                  <a:rPr lang="en-US" sz="2200" dirty="0"/>
                  <a:t>: </a:t>
                </a:r>
              </a:p>
              <a:p>
                <a:r>
                  <a:rPr lang="en-US" sz="2200" dirty="0"/>
                  <a:t>For some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 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𝑧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200" dirty="0"/>
                  <a:t>the result below is possible: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9380A7-42EC-7A4E-BA37-CD6D3257E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85" y="1219200"/>
                <a:ext cx="8723244" cy="769441"/>
              </a:xfrm>
              <a:prstGeom prst="rect">
                <a:avLst/>
              </a:prstGeom>
              <a:blipFill>
                <a:blip r:embed="rId3"/>
                <a:stretch>
                  <a:fillRect l="-727" t="-6557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F0AABBB-6D98-834C-B68F-8FDBB0B4B434}"/>
                  </a:ext>
                </a:extLst>
              </p:cNvPr>
              <p:cNvSpPr/>
              <p:nvPr/>
            </p:nvSpPr>
            <p:spPr>
              <a:xfrm>
                <a:off x="255656" y="2361192"/>
                <a:ext cx="341221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latin typeface="Perpetua" panose="02020502060401020303" pitchFamily="18" charset="77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F0AABBB-6D98-834C-B68F-8FDBB0B4B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56" y="2361192"/>
                <a:ext cx="3412216" cy="430887"/>
              </a:xfrm>
              <a:prstGeom prst="rect">
                <a:avLst/>
              </a:prstGeom>
              <a:blipFill>
                <a:blip r:embed="rId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F4E0E3-EFDB-D14C-98B1-D055D7AED2B4}"/>
                  </a:ext>
                </a:extLst>
              </p:cNvPr>
              <p:cNvSpPr/>
              <p:nvPr/>
            </p:nvSpPr>
            <p:spPr>
              <a:xfrm>
                <a:off x="228600" y="3352800"/>
                <a:ext cx="8723244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/>
                  <a:t>Not necessarily distributive</a:t>
                </a:r>
                <a:r>
                  <a:rPr lang="en-US" sz="2200" dirty="0"/>
                  <a:t>: </a:t>
                </a:r>
              </a:p>
              <a:p>
                <a:r>
                  <a:rPr lang="en-US" sz="2200" dirty="0"/>
                  <a:t>For some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 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𝑧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200" dirty="0"/>
                  <a:t>the result below is possible: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F4E0E3-EFDB-D14C-98B1-D055D7AED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352800"/>
                <a:ext cx="8723244" cy="769441"/>
              </a:xfrm>
              <a:prstGeom prst="rect">
                <a:avLst/>
              </a:prstGeom>
              <a:blipFill>
                <a:blip r:embed="rId5"/>
                <a:stretch>
                  <a:fillRect l="-727" t="-6557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45D4429-AE5E-834A-A28F-1CB757CEB4A8}"/>
                  </a:ext>
                </a:extLst>
              </p:cNvPr>
              <p:cNvSpPr/>
              <p:nvPr/>
            </p:nvSpPr>
            <p:spPr>
              <a:xfrm>
                <a:off x="255656" y="4529666"/>
                <a:ext cx="283596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𝑦</m:t>
                      </m:r>
                    </m:oMath>
                  </m:oMathPara>
                </a14:m>
                <a:endParaRPr lang="en-US" sz="2200" dirty="0">
                  <a:latin typeface="Perpetua" panose="02020502060401020303" pitchFamily="18" charset="77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45D4429-AE5E-834A-A28F-1CB757CEB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56" y="4529666"/>
                <a:ext cx="2835968" cy="430887"/>
              </a:xfrm>
              <a:prstGeom prst="rect">
                <a:avLst/>
              </a:prstGeom>
              <a:blipFill>
                <a:blip r:embed="rId6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EB62AE9-9862-CF43-AE25-1A5859949501}"/>
              </a:ext>
            </a:extLst>
          </p:cNvPr>
          <p:cNvSpPr/>
          <p:nvPr/>
        </p:nvSpPr>
        <p:spPr>
          <a:xfrm>
            <a:off x="171064" y="5867400"/>
            <a:ext cx="87232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Not necessarily cumulative</a:t>
            </a:r>
            <a:r>
              <a:rPr lang="en-US" sz="2200" dirty="0"/>
              <a:t>: </a:t>
            </a:r>
          </a:p>
          <a:p>
            <a:r>
              <a:rPr lang="en-US" sz="2200" dirty="0"/>
              <a:t>Repeatedly adding a very small number to a large number may do nothing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440D6F-50AC-5745-BDEE-D705E3F49C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8599" y="4086355"/>
            <a:ext cx="4686063" cy="19969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65835A-E84F-7348-BDDB-8ABD99CE65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430" y="1028700"/>
            <a:ext cx="3215530" cy="307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0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1A1691-433B-954C-9595-3691B25B2B76}"/>
              </a:ext>
            </a:extLst>
          </p:cNvPr>
          <p:cNvSpPr txBox="1">
            <a:spLocks/>
          </p:cNvSpPr>
          <p:nvPr/>
        </p:nvSpPr>
        <p:spPr>
          <a:xfrm>
            <a:off x="393700" y="-152400"/>
            <a:ext cx="84455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Floating point arithmetic (basic 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CA733DF-4D78-6C4F-8E04-1E42322AEB8A}"/>
                  </a:ext>
                </a:extLst>
              </p:cNvPr>
              <p:cNvSpPr/>
              <p:nvPr/>
            </p:nvSpPr>
            <p:spPr>
              <a:xfrm>
                <a:off x="296617" y="2286000"/>
                <a:ext cx="8723244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Perpetua" panose="02020502060401020303" pitchFamily="18" charset="77"/>
                  </a:rPr>
                  <a:t>First compute the exact result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Perpetua" panose="02020502060401020303" pitchFamily="18" charset="77"/>
                    <a:ea typeface="Cambria Math" charset="0"/>
                    <a:cs typeface="Cambria Math" charset="0"/>
                  </a:rPr>
                  <a:t>Then round the result to make it fit into the desired precision</a:t>
                </a:r>
              </a:p>
              <a:p>
                <a:endParaRPr lang="en-US" sz="2400" dirty="0">
                  <a:latin typeface="Perpetua" panose="02020502060401020303" pitchFamily="18" charset="77"/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400" b="0" dirty="0">
                  <a:latin typeface="Perpetua" panose="02020502060401020303" pitchFamily="18" charset="77"/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0" dirty="0">
                  <a:latin typeface="Perpetua" panose="02020502060401020303" pitchFamily="18" charset="77"/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×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400" dirty="0">
                  <a:latin typeface="Perpetua" panose="02020502060401020303" pitchFamily="18" charset="77"/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Perpetua" panose="02020502060401020303" pitchFamily="18" charset="77"/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Perpetua" panose="02020502060401020303" pitchFamily="18" charset="77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CA733DF-4D78-6C4F-8E04-1E42322AE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17" y="2286000"/>
                <a:ext cx="8723244" cy="3046988"/>
              </a:xfrm>
              <a:prstGeom prst="rect">
                <a:avLst/>
              </a:prstGeom>
              <a:blipFill>
                <a:blip r:embed="rId3"/>
                <a:stretch>
                  <a:fillRect l="-872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17B88F-2082-C245-9E3C-3A34D5EFB1FB}"/>
                  </a:ext>
                </a:extLst>
              </p:cNvPr>
              <p:cNvSpPr/>
              <p:nvPr/>
            </p:nvSpPr>
            <p:spPr>
              <a:xfrm>
                <a:off x="1356184" y="1340628"/>
                <a:ext cx="33078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1.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𝒇</m:t>
                      </m:r>
                      <m:r>
                        <a:rPr lang="en-US" sz="2400" i="1">
                          <a:latin typeface="Cambria Math" charset="0"/>
                        </a:rPr>
                        <m:t> 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2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𝒎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17B88F-2082-C245-9E3C-3A34D5EFB1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184" y="1340628"/>
                <a:ext cx="3307893" cy="461665"/>
              </a:xfrm>
              <a:prstGeom prst="rect">
                <a:avLst/>
              </a:prstGeom>
              <a:blipFill>
                <a:blip r:embed="rId4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60072DF-42FC-4D4D-85E8-2CEC864005FE}"/>
              </a:ext>
            </a:extLst>
          </p:cNvPr>
          <p:cNvGrpSpPr/>
          <p:nvPr/>
        </p:nvGrpSpPr>
        <p:grpSpPr>
          <a:xfrm>
            <a:off x="4606590" y="1320794"/>
            <a:ext cx="2608556" cy="425017"/>
            <a:chOff x="3733800" y="1176723"/>
            <a:chExt cx="2608556" cy="42501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C86735-BCDA-CE4C-9885-6702C96B7B2F}"/>
                </a:ext>
              </a:extLst>
            </p:cNvPr>
            <p:cNvSpPr/>
            <p:nvPr/>
          </p:nvSpPr>
          <p:spPr>
            <a:xfrm>
              <a:off x="3785449" y="1188856"/>
              <a:ext cx="2556907" cy="40063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3EC343-CD35-E245-9EAB-18F02A60F5D6}"/>
                </a:ext>
              </a:extLst>
            </p:cNvPr>
            <p:cNvCxnSpPr/>
            <p:nvPr/>
          </p:nvCxnSpPr>
          <p:spPr>
            <a:xfrm>
              <a:off x="4098919" y="1195372"/>
              <a:ext cx="0" cy="40063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406688-66CF-3740-8F80-2EA5F6199C90}"/>
                </a:ext>
              </a:extLst>
            </p:cNvPr>
            <p:cNvCxnSpPr/>
            <p:nvPr/>
          </p:nvCxnSpPr>
          <p:spPr>
            <a:xfrm>
              <a:off x="4972895" y="1201102"/>
              <a:ext cx="0" cy="40063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99787C3-8D0A-5641-B771-C024C3FE6F24}"/>
                    </a:ext>
                  </a:extLst>
                </p:cNvPr>
                <p:cNvSpPr/>
                <p:nvPr/>
              </p:nvSpPr>
              <p:spPr>
                <a:xfrm>
                  <a:off x="3733800" y="1200090"/>
                  <a:ext cx="423525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𝒔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1200090"/>
                  <a:ext cx="423525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8403086-85EA-2C43-9814-12A3B8B072B1}"/>
                    </a:ext>
                  </a:extLst>
                </p:cNvPr>
                <p:cNvSpPr/>
                <p:nvPr/>
              </p:nvSpPr>
              <p:spPr>
                <a:xfrm>
                  <a:off x="4309004" y="1176723"/>
                  <a:ext cx="423525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𝒄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004" y="1176723"/>
                  <a:ext cx="423525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7C83C33-B7F8-034D-A9EC-45996436E084}"/>
                    </a:ext>
                  </a:extLst>
                </p:cNvPr>
                <p:cNvSpPr/>
                <p:nvPr/>
              </p:nvSpPr>
              <p:spPr>
                <a:xfrm>
                  <a:off x="5431067" y="1176723"/>
                  <a:ext cx="423525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067" y="1176723"/>
                  <a:ext cx="423525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690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3700" y="-1524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Floating point arithmetic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23400" y="598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04800" y="1123254"/>
                <a:ext cx="8723244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Consider a number system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=±1.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𝑚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∈[−4,4]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∈{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0,1}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23254"/>
                <a:ext cx="8723244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908" t="-5556" b="-63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50289" y="4815932"/>
                <a:ext cx="256589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1.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1.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00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89" y="4815932"/>
                <a:ext cx="2565894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59559" b="-7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302455" y="2172156"/>
            <a:ext cx="87232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Rough algorithm for addition and subtraction: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Bring both numbers onto a common exponent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 “grade-school” operation</a:t>
            </a:r>
            <a:endParaRPr lang="en-US" sz="2400" i="1" dirty="0">
              <a:latin typeface="Cambria Math" charset="0"/>
              <a:ea typeface="Cambria Math" charset="0"/>
              <a:cs typeface="Cambria Math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Round result</a:t>
            </a:r>
            <a:endParaRPr lang="en-US" sz="2400" i="1" dirty="0">
              <a:latin typeface="Cambria Math" charset="0"/>
              <a:ea typeface="Cambria Math" charset="0"/>
              <a:cs typeface="Cambria Math" charset="0"/>
            </a:endParaRPr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50289" y="5765499"/>
                <a:ext cx="5966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110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011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89" y="5765499"/>
                <a:ext cx="5966184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7895" b="-1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302455" y="4074806"/>
            <a:ext cx="4785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/>
              <a:t>Example 1: No rounding needed</a:t>
            </a:r>
          </a:p>
        </p:txBody>
      </p:sp>
    </p:spTree>
    <p:extLst>
      <p:ext uri="{BB962C8B-B14F-4D97-AF65-F5344CB8AC3E}">
        <p14:creationId xmlns:p14="http://schemas.microsoft.com/office/powerpoint/2010/main" val="24951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3700" y="-1524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Floating point arithmetic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92920" y="4204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04800" y="1123254"/>
                <a:ext cx="8723244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Consider a number system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=±1.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𝑚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∈[−4,4]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∈{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0,1}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23254"/>
                <a:ext cx="8723244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908" t="-5556" b="-63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22154" y="2514600"/>
                <a:ext cx="2643865" cy="862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1.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1.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000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54" y="2514600"/>
                <a:ext cx="2643865" cy="862608"/>
              </a:xfrm>
              <a:prstGeom prst="rect">
                <a:avLst/>
              </a:prstGeom>
              <a:blipFill rotWithShape="0">
                <a:blip r:embed="rId4"/>
                <a:stretch>
                  <a:fillRect t="-58156" b="-6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22154" y="3464167"/>
                <a:ext cx="59629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101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01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54" y="3464167"/>
                <a:ext cx="5962978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6579" b="-1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74320" y="2037072"/>
            <a:ext cx="4372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/>
              <a:t>Example 2: Require rounding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55474" y="4891262"/>
                <a:ext cx="2730426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1.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1.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100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74" y="4891262"/>
                <a:ext cx="2730426" cy="830997"/>
              </a:xfrm>
              <a:prstGeom prst="rect">
                <a:avLst/>
              </a:prstGeom>
              <a:blipFill>
                <a:blip r:embed="rId6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55474" y="5840829"/>
                <a:ext cx="7888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1.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100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.011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11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74" y="5840829"/>
                <a:ext cx="7888826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6579" b="-1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74320" y="4254715"/>
            <a:ext cx="1946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/>
              <a:t>Example 3:</a:t>
            </a:r>
          </a:p>
        </p:txBody>
      </p:sp>
    </p:spTree>
    <p:extLst>
      <p:ext uri="{BB962C8B-B14F-4D97-AF65-F5344CB8AC3E}">
        <p14:creationId xmlns:p14="http://schemas.microsoft.com/office/powerpoint/2010/main" val="212044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3700" y="-1524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Floating point arithmetic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92920" y="4204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04800" y="1123254"/>
                <a:ext cx="8723244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Consider a number system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=±1.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𝑚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∈[−4,4]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∈{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0,1}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23254"/>
                <a:ext cx="8723244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908" t="-5556" b="-63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22154" y="2662535"/>
                <a:ext cx="2813784" cy="862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1.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11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1.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1010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54" y="2662535"/>
                <a:ext cx="2813784" cy="862608"/>
              </a:xfrm>
              <a:prstGeom prst="rect">
                <a:avLst/>
              </a:prstGeom>
              <a:blipFill rotWithShape="0">
                <a:blip r:embed="rId4"/>
                <a:stretch>
                  <a:fillRect t="-58156" b="-64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22154" y="3653135"/>
                <a:ext cx="38263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0.000</m:t>
                              </m:r>
                              <m:r>
                                <a:rPr lang="en-US" sz="240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54" y="3653135"/>
                <a:ext cx="3826304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6579" b="-1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74320" y="2037072"/>
            <a:ext cx="1946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/>
              <a:t>Example 4:</a:t>
            </a:r>
          </a:p>
        </p:txBody>
      </p:sp>
      <p:sp>
        <p:nvSpPr>
          <p:cNvPr id="2" name="Rectangle 1"/>
          <p:cNvSpPr/>
          <p:nvPr/>
        </p:nvSpPr>
        <p:spPr>
          <a:xfrm>
            <a:off x="1009259" y="4294983"/>
            <a:ext cx="2794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Or after normalization: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990886" y="4294982"/>
                <a:ext cx="29738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1.????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86" y="4294982"/>
                <a:ext cx="2973891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09333" b="-1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009259" y="4879205"/>
            <a:ext cx="75251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Unfortunately there is not data to indicate what the missing digits should be. The effect is that the number of </a:t>
            </a:r>
            <a:r>
              <a:rPr lang="en-US" sz="2400" dirty="0">
                <a:hlinkClick r:id="rId7" tooltip="Significant digit"/>
              </a:rPr>
              <a:t>significant digits</a:t>
            </a:r>
            <a:r>
              <a:rPr lang="en-US" sz="2400" dirty="0"/>
              <a:t> in the result is reduced. Machine fills them with its best guess, which is often not good (usually what is called spurious zeros). This phenomenon is called </a:t>
            </a:r>
            <a:r>
              <a:rPr lang="en-US" sz="2400" b="1" dirty="0">
                <a:solidFill>
                  <a:srgbClr val="E52EDC"/>
                </a:solidFill>
              </a:rPr>
              <a:t>Catastrophic Cancellation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4811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9478" y="-181835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Loss of significance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10378" y="1019181"/>
                <a:ext cx="8723244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 Assume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. For example</a:t>
                </a:r>
              </a:p>
              <a:p>
                <a:endParaRPr lang="en-US" sz="2400" b="0" i="1" dirty="0"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=1.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=1.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In Single Precision (without loss of generality):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𝑓𝑙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)=1.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𝑓𝑙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=1.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78" y="1019181"/>
                <a:ext cx="8723244" cy="3416320"/>
              </a:xfrm>
              <a:prstGeom prst="rect">
                <a:avLst/>
              </a:prstGeom>
              <a:blipFill>
                <a:blip r:embed="rId3"/>
                <a:stretch>
                  <a:fillRect l="-1019" t="-1111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3EFCD87-2BF8-5C43-9ABA-5160F422B509}"/>
                  </a:ext>
                </a:extLst>
              </p:cNvPr>
              <p:cNvSpPr/>
              <p:nvPr/>
            </p:nvSpPr>
            <p:spPr>
              <a:xfrm>
                <a:off x="340648" y="4554621"/>
                <a:ext cx="603109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1.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3EFCD87-2BF8-5C43-9ABA-5160F422B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48" y="4554621"/>
                <a:ext cx="603109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F026D8-B869-F748-A63B-724094F69186}"/>
                  </a:ext>
                </a:extLst>
              </p:cNvPr>
              <p:cNvSpPr/>
              <p:nvPr/>
            </p:nvSpPr>
            <p:spPr>
              <a:xfrm>
                <a:off x="851085" y="5076489"/>
                <a:ext cx="50102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00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01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F026D8-B869-F748-A63B-724094F69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85" y="5076489"/>
                <a:ext cx="501021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C6E1B4-59AD-964F-B004-F91021340DEA}"/>
              </a:ext>
            </a:extLst>
          </p:cNvPr>
          <p:cNvCxnSpPr/>
          <p:nvPr/>
        </p:nvCxnSpPr>
        <p:spPr>
          <a:xfrm>
            <a:off x="533400" y="5538154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EDFA79-941D-DD4B-8409-F8A0EBB6C229}"/>
                  </a:ext>
                </a:extLst>
              </p:cNvPr>
              <p:cNvSpPr txBox="1"/>
              <p:nvPr/>
            </p:nvSpPr>
            <p:spPr>
              <a:xfrm>
                <a:off x="589103" y="5152115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EDFA79-941D-DD4B-8409-F8A0EBB6C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03" y="5152115"/>
                <a:ext cx="298159" cy="369332"/>
              </a:xfrm>
              <a:prstGeom prst="rect">
                <a:avLst/>
              </a:prstGeom>
              <a:blipFill>
                <a:blip r:embed="rId6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033EB7-5710-AB44-A1FB-514B5BE46FAB}"/>
                  </a:ext>
                </a:extLst>
              </p:cNvPr>
              <p:cNvSpPr/>
              <p:nvPr/>
            </p:nvSpPr>
            <p:spPr>
              <a:xfrm>
                <a:off x="445909" y="5809811"/>
                <a:ext cx="869809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charset="0"/>
                    <a:cs typeface="Cambria Math" charset="0"/>
                  </a:rPr>
                  <a:t>In this example, the result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𝑓𝑙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400" dirty="0"/>
                  <a:t> includes 15 bits of precision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𝑓𝑙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/>
                  <a:t>. Lost precision!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033EB7-5710-AB44-A1FB-514B5BE46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09" y="5809811"/>
                <a:ext cx="8698091" cy="830997"/>
              </a:xfrm>
              <a:prstGeom prst="rect">
                <a:avLst/>
              </a:prstGeom>
              <a:blipFill>
                <a:blip r:embed="rId7"/>
                <a:stretch>
                  <a:fillRect l="-1020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014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9478" y="-181835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Cancellation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89370" y="37942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90364" y="961165"/>
                <a:ext cx="8723244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=1.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=1.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and single precision (without loss of generality)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=1.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=1.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27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𝑓𝑙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)=0.0000…0001×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=1.??????…??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𝑓𝑙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=1.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000…00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64" y="961165"/>
                <a:ext cx="8723244" cy="4893647"/>
              </a:xfrm>
              <a:prstGeom prst="rect">
                <a:avLst/>
              </a:prstGeom>
              <a:blipFill>
                <a:blip r:embed="rId3"/>
                <a:stretch>
                  <a:fillRect l="-1017" b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0DC1399-C646-814C-80A2-0C81504432AF}"/>
              </a:ext>
            </a:extLst>
          </p:cNvPr>
          <p:cNvSpPr/>
          <p:nvPr/>
        </p:nvSpPr>
        <p:spPr>
          <a:xfrm>
            <a:off x="4644650" y="2713765"/>
            <a:ext cx="1752600" cy="1295400"/>
          </a:xfrm>
          <a:prstGeom prst="rect">
            <a:avLst/>
          </a:prstGeom>
          <a:noFill/>
          <a:ln w="25400"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106E2-D347-DB4A-AA96-4121125C35E6}"/>
              </a:ext>
            </a:extLst>
          </p:cNvPr>
          <p:cNvCxnSpPr/>
          <p:nvPr/>
        </p:nvCxnSpPr>
        <p:spPr>
          <a:xfrm>
            <a:off x="6397250" y="4009165"/>
            <a:ext cx="990600" cy="304800"/>
          </a:xfrm>
          <a:prstGeom prst="straightConnector1">
            <a:avLst/>
          </a:prstGeom>
          <a:ln>
            <a:solidFill>
              <a:srgbClr val="0074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2EA433-2B59-804A-8DF7-34F94DA2A0EA}"/>
              </a:ext>
            </a:extLst>
          </p:cNvPr>
          <p:cNvSpPr txBox="1"/>
          <p:nvPr/>
        </p:nvSpPr>
        <p:spPr>
          <a:xfrm>
            <a:off x="7387850" y="3838399"/>
            <a:ext cx="132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Lost due to rounding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EEE90D8-E069-6043-9C60-AD530E00E95E}"/>
              </a:ext>
            </a:extLst>
          </p:cNvPr>
          <p:cNvSpPr/>
          <p:nvPr/>
        </p:nvSpPr>
        <p:spPr>
          <a:xfrm rot="16200000">
            <a:off x="2616926" y="5253636"/>
            <a:ext cx="381000" cy="1202352"/>
          </a:xfrm>
          <a:prstGeom prst="leftBrace">
            <a:avLst>
              <a:gd name="adj1" fmla="val 8333"/>
              <a:gd name="adj2" fmla="val 527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E336C6-9119-214A-98E2-9CA8C854FE3E}"/>
                  </a:ext>
                </a:extLst>
              </p:cNvPr>
              <p:cNvSpPr txBox="1"/>
              <p:nvPr/>
            </p:nvSpPr>
            <p:spPr>
              <a:xfrm>
                <a:off x="1977650" y="6045312"/>
                <a:ext cx="60742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significant bits (precision lost, not due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but due to rounding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𝑏</m:t>
                    </m:r>
                  </m:oMath>
                </a14:m>
                <a:r>
                  <a:rPr lang="en-US" dirty="0"/>
                  <a:t> from the beginning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E336C6-9119-214A-98E2-9CA8C854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650" y="6045312"/>
                <a:ext cx="6074228" cy="646331"/>
              </a:xfrm>
              <a:prstGeom prst="rect">
                <a:avLst/>
              </a:prstGeom>
              <a:blipFill>
                <a:blip r:embed="rId4"/>
                <a:stretch>
                  <a:fillRect l="-1046" t="-192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442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32B3BB-462E-5541-8AE0-A9280F2F4743}"/>
              </a:ext>
            </a:extLst>
          </p:cNvPr>
          <p:cNvSpPr txBox="1">
            <a:spLocks/>
          </p:cNvSpPr>
          <p:nvPr/>
        </p:nvSpPr>
        <p:spPr>
          <a:xfrm>
            <a:off x="393700" y="-1524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of cancellation: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4230D-9BC1-0147-8F6C-4167C21FF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0600"/>
            <a:ext cx="736620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8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295400"/>
            <a:ext cx="8610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Show demo: “Waiting for 1”.</a:t>
            </a:r>
          </a:p>
          <a:p>
            <a:r>
              <a:rPr lang="en-US" sz="2800" dirty="0"/>
              <a:t>Determine the double-precision machine representation for 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21496" y="2339679"/>
                <a:ext cx="5943600" cy="3699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0.1=</m:t>
                          </m:r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0.000110011 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0011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…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n-US" i="1" dirty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.100110011…</m:t>
                              </m:r>
                            </m:e>
                          </m:d>
                        </m:e>
                        <m:sub>
                          <m:r>
                            <a:rPr lang="en-US" i="1" dirty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496" y="2339679"/>
                <a:ext cx="5943600" cy="369909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72000" y="3289530"/>
                <a:ext cx="33440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/>
                        <m:t>100110011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2000"/>
                        <m:t>00110011010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289530"/>
                <a:ext cx="3344057" cy="4001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85252" y="3959156"/>
                <a:ext cx="1036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</m:t>
                      </m:r>
                      <m:r>
                        <a:rPr lang="en-US" b="0" i="1" smtClean="0">
                          <a:latin typeface="Cambria Math" charset="0"/>
                        </a:rPr>
                        <m:t>=−4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252" y="3959156"/>
                <a:ext cx="10366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02784" y="4490822"/>
                <a:ext cx="4462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𝑚</m:t>
                      </m:r>
                      <m:r>
                        <a:rPr lang="en-US" b="0" i="1" smtClean="0">
                          <a:latin typeface="Cambria Math" charset="0"/>
                        </a:rPr>
                        <m:t>+1023=1019=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s-I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1111111011</m:t>
                              </m:r>
                            </m:e>
                          </m:d>
                        </m:e>
                        <m:sub>
                          <m:r>
                            <a:rPr lang="en-US" i="1" dirty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784" y="4490822"/>
                <a:ext cx="44623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85252" y="2799760"/>
                <a:ext cx="7777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𝑠</m:t>
                      </m:r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252" y="2799760"/>
                <a:ext cx="77771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4392853"/>
                  </p:ext>
                </p:extLst>
              </p:nvPr>
            </p:nvGraphicFramePr>
            <p:xfrm>
              <a:off x="526774" y="2973697"/>
              <a:ext cx="3036398" cy="36829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09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0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75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#</m:t>
                                </m:r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Integer part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Fractional</a:t>
                          </a:r>
                          <a:r>
                            <a:rPr lang="en-US" sz="1600" baseline="0" dirty="0">
                              <a:solidFill>
                                <a:schemeClr val="tx1"/>
                              </a:solidFill>
                            </a:rPr>
                            <a:t> part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1.6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1.2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1.6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1.2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4392853"/>
                  </p:ext>
                </p:extLst>
              </p:nvPr>
            </p:nvGraphicFramePr>
            <p:xfrm>
              <a:off x="526774" y="2973697"/>
              <a:ext cx="3036398" cy="36829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0950"/>
                    <a:gridCol w="930048"/>
                    <a:gridCol w="1295400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752" t="-1053" r="-276692" b="-54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Integer part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Fractional</a:t>
                          </a: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 part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0.8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0.8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1.6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1.2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0.8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0.8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1.6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4487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1.2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886200" y="5148169"/>
                <a:ext cx="49050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s-I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1111111011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0011…0011…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00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010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148169"/>
                <a:ext cx="4905061" cy="400110"/>
              </a:xfrm>
              <a:prstGeom prst="rect">
                <a:avLst/>
              </a:prstGeom>
              <a:blipFill>
                <a:blip r:embed="rId9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 rot="16200000">
            <a:off x="7007208" y="4251636"/>
            <a:ext cx="387384" cy="2819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866684" y="5867071"/>
            <a:ext cx="909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(52-bit)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86200" y="6250678"/>
            <a:ext cx="3814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/>
              <a:t>Roundoff</a:t>
            </a:r>
            <a:r>
              <a:rPr lang="en-US" sz="2400" dirty="0"/>
              <a:t> error in its basic form!</a:t>
            </a:r>
          </a:p>
        </p:txBody>
      </p:sp>
    </p:spTree>
    <p:extLst>
      <p:ext uri="{BB962C8B-B14F-4D97-AF65-F5344CB8AC3E}">
        <p14:creationId xmlns:p14="http://schemas.microsoft.com/office/powerpoint/2010/main" val="1658086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3700" y="-1524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Loss of Significance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23400" y="598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77288" y="1295400"/>
                <a:ext cx="8309512" cy="3908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How can we avoid this loss of significance? For example, consider the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charset="0"/>
                          </a:rPr>
                          <m:t>+1</m:t>
                        </m:r>
                      </m:e>
                    </m:rad>
                    <m:r>
                      <a:rPr lang="en-US" sz="2400" i="1">
                        <a:latin typeface="Cambria Math" charset="0"/>
                      </a:rPr>
                      <m:t>−</m:t>
                    </m:r>
                    <m:r>
                      <a:rPr lang="en-US" sz="2400" b="0" i="0" smtClean="0">
                        <a:latin typeface="Cambria Math" charset="0"/>
                      </a:rPr>
                      <m:t>1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we want to evaluate the function for values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/>
                  <a:t> near zero, there is a potential loss of significance in the subtraction.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 example,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2400" dirty="0"/>
                  <a:t> and we use five-decimal-digit arithmetic</a:t>
                </a: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−3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−3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charset="0"/>
                          </a:rPr>
                          <m:t>+1</m:t>
                        </m:r>
                      </m:e>
                    </m:rad>
                    <m:r>
                      <a:rPr lang="en-US" sz="2400" i="1">
                        <a:latin typeface="Cambria Math" charset="0"/>
                      </a:rPr>
                      <m:t>−</m:t>
                    </m:r>
                    <m:r>
                      <a:rPr lang="en-US" sz="2400" b="0" i="0" smtClean="0">
                        <a:latin typeface="Cambria Math" charset="0"/>
                      </a:rPr>
                      <m:t>1=0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How can we fix this issue?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8" y="1295400"/>
                <a:ext cx="8309512" cy="3908699"/>
              </a:xfrm>
              <a:prstGeom prst="rect">
                <a:avLst/>
              </a:prstGeom>
              <a:blipFill rotWithShape="0">
                <a:blip r:embed="rId2"/>
                <a:stretch>
                  <a:fillRect l="-1174" t="-1248" b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06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3700" y="-1524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Loss of Significance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23400" y="598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77288" y="1295400"/>
                <a:ext cx="8309512" cy="3218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Re-write the function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charset="0"/>
                                  </a:rPr>
                                  <m:t>+1</m:t>
                                </m:r>
                              </m:e>
                            </m:ra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>
                            <a:latin typeface="Cambria Math" charset="0"/>
                          </a:rPr>
                          <m:t>1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>
                            <a:latin typeface="Cambria Math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 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mr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charset="0"/>
                              </a:rPr>
                              <m:t>+1</m:t>
                            </m:r>
                          </m:e>
                        </m:ra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latin typeface="Cambria Math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(no subtraction!)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Evaluate now the function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2400" dirty="0"/>
                  <a:t> using five-decimal-digit arithmetic</a:t>
                </a: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−3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−3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charset="0"/>
                              </a:rPr>
                              <m:t>+1</m:t>
                            </m:r>
                          </m:e>
                        </m:ra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latin typeface="Cambria Math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den>
                    </m:f>
                    <m:r>
                      <a:rPr lang="en-US" sz="2400" b="0" i="0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8" y="1295400"/>
                <a:ext cx="8309512" cy="3218573"/>
              </a:xfrm>
              <a:prstGeom prst="rect">
                <a:avLst/>
              </a:prstGeom>
              <a:blipFill>
                <a:blip r:embed="rId2"/>
                <a:stretch>
                  <a:fillRect l="-1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530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3700" y="-1524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23400" y="598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04800" y="1123254"/>
                <a:ext cx="8723244" cy="5745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x</m:t>
                    </m:r>
                    <m:r>
                      <a:rPr lang="en-US" b="0" i="0" smtClean="0">
                        <a:latin typeface="Cambria Math" charset="0"/>
                      </a:rPr>
                      <m:t>=0.3721448693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y</m:t>
                    </m:r>
                    <m:r>
                      <a:rPr lang="en-US">
                        <a:latin typeface="Cambria Math" charset="0"/>
                      </a:rPr>
                      <m:t>=0.372</m:t>
                    </m:r>
                    <m:r>
                      <a:rPr lang="en-US" b="0" i="0" smtClean="0">
                        <a:latin typeface="Cambria Math" charset="0"/>
                      </a:rPr>
                      <m:t>0214371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what is the relative error in the computation of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x</m:t>
                    </m:r>
                    <m:r>
                      <a:rPr lang="en-US" b="0" i="0" smtClean="0">
                        <a:latin typeface="Cambria Math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y</m:t>
                    </m:r>
                    <m:r>
                      <a:rPr lang="en-US" b="0" i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in a computer with five decimal digits of accuracy? </a:t>
                </a:r>
              </a:p>
              <a:p>
                <a:endParaRPr lang="en-US" dirty="0"/>
              </a:p>
              <a:p>
                <a:r>
                  <a:rPr lang="en-US" dirty="0"/>
                  <a:t>Using five decimal digits of accuracy, the numbers are rounded as: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)=0.37214 </m:t>
                    </m:r>
                  </m:oMath>
                </a14:m>
                <a:r>
                  <a:rPr lang="en-US" dirty="0">
                    <a:latin typeface="Cambria Math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fl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>
                        <a:latin typeface="Cambria Math" charset="0"/>
                      </a:rPr>
                      <m:t>=0.37202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the subtraction is computed: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fl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>
                          <a:latin typeface="Cambria Math" charset="0"/>
                        </a:rPr>
                        <m:t>=0.37214</m:t>
                      </m:r>
                      <m:r>
                        <a:rPr lang="en-US" b="0" i="0" smtClean="0">
                          <a:latin typeface="Cambria Math" charset="0"/>
                        </a:rPr>
                        <m:t>−</m:t>
                      </m:r>
                      <m:r>
                        <a:rPr lang="en-US">
                          <a:latin typeface="Cambria Math" charset="0"/>
                        </a:rPr>
                        <m:t>0.37202</m:t>
                      </m:r>
                      <m:r>
                        <a:rPr lang="en-US" b="0" i="0" smtClean="0">
                          <a:latin typeface="Cambria Math" charset="0"/>
                        </a:rPr>
                        <m:t>=0.00012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result of the operation is: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0000</m:t>
                    </m:r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 (the last digits are filled with spurious zeros)</a:t>
                </a:r>
              </a:p>
              <a:p>
                <a:r>
                  <a:rPr lang="en-US" dirty="0"/>
                  <a:t>The relative error between the exact and computer solutions is given by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x</m:t>
                                  </m:r>
                                  <m:r>
                                    <a:rPr lang="en-US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y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fl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x</m:t>
                              </m:r>
                              <m:r>
                                <a:rPr lang="en-US">
                                  <a:latin typeface="Cambria Math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</m:den>
                      </m:f>
                      <m:r>
                        <a:rPr lang="en-US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i="1">
                              <a:latin typeface="Cambria Math" charset="0"/>
                            </a:rPr>
                            <m:t>0.000123432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>
                              <a:latin typeface="Cambria Math" charset="0"/>
                            </a:rPr>
                            <m:t>−0.00012</m:t>
                          </m:r>
                        </m:num>
                        <m:den>
                          <m:r>
                            <a:rPr lang="is-IS" i="1">
                              <a:latin typeface="Cambria Math" charset="0"/>
                            </a:rPr>
                            <m:t>0.000123432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i="1">
                              <a:latin typeface="Cambria Math" charset="0"/>
                            </a:rPr>
                            <m:t>0.000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00</m:t>
                          </m:r>
                          <m:r>
                            <a:rPr lang="is-IS" i="1">
                              <a:latin typeface="Cambria Math" charset="0"/>
                            </a:rPr>
                            <m:t>3432</m:t>
                          </m:r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lang="is-IS" i="1">
                              <a:latin typeface="Cambria Math" charset="0"/>
                            </a:rPr>
                            <m:t>0.000123432</m:t>
                          </m:r>
                        </m:den>
                      </m:f>
                      <m:r>
                        <a:rPr lang="en-US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endParaRPr lang="en-US" dirty="0">
                  <a:ea typeface="Cambria Math" charset="0"/>
                  <a:cs typeface="Cambria Math" charset="0"/>
                </a:endParaRPr>
              </a:p>
              <a:p>
                <a:r>
                  <a:rPr lang="en-US" dirty="0">
                    <a:ea typeface="Cambria Math" charset="0"/>
                    <a:cs typeface="Cambria Math" charset="0"/>
                  </a:rPr>
                  <a:t>Note that the magnitude of the error due to the subtraction is large when compared with the relative error due to the rounding</a:t>
                </a:r>
                <a:endParaRPr lang="en-US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x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fl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b="0" i="0" smtClean="0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charset="0"/>
                            </a:rPr>
                            <m:t>|</m:t>
                          </m:r>
                        </m:den>
                      </m:f>
                      <m:r>
                        <a:rPr lang="en-US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1.3</m:t>
                      </m:r>
                      <m:r>
                        <a:rPr lang="en-US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23254"/>
                <a:ext cx="8723244" cy="5745291"/>
              </a:xfrm>
              <a:prstGeom prst="rect">
                <a:avLst/>
              </a:prstGeom>
              <a:blipFill>
                <a:blip r:embed="rId3"/>
                <a:stretch>
                  <a:fillRect l="-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54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3700" y="-1524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Machine floating point number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28408" y="581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3700" y="1143000"/>
                <a:ext cx="81407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en-US" sz="2000" dirty="0"/>
                  <a:t>Not all real numbers can be exactly represented as a machine floating-point number.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000" dirty="0"/>
                  <a:t>Consider a real number in the normalized floating-point 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±1.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…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…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2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000" dirty="0"/>
                  <a:t>The real number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will be approximated by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, the nearest two machine floating point numbers.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1143000"/>
                <a:ext cx="8140700" cy="1938992"/>
              </a:xfrm>
              <a:prstGeom prst="rect">
                <a:avLst/>
              </a:prstGeom>
              <a:blipFill>
                <a:blip r:embed="rId3"/>
                <a:stretch>
                  <a:fillRect l="-623" t="-1948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cxnSpLocks/>
          </p:cNvCxnSpPr>
          <p:nvPr/>
        </p:nvCxnSpPr>
        <p:spPr>
          <a:xfrm>
            <a:off x="623024" y="3320504"/>
            <a:ext cx="7696200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853074" y="3244304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48474" y="3244304"/>
            <a:ext cx="152400" cy="1524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16074" y="3244304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011474" y="3364904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474" y="3364904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26430" y="3411070"/>
                <a:ext cx="405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430" y="3411070"/>
                <a:ext cx="405688" cy="369332"/>
              </a:xfrm>
              <a:prstGeom prst="rect">
                <a:avLst/>
              </a:prstGeom>
              <a:blipFill>
                <a:blip r:embed="rId5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65630" y="3411070"/>
                <a:ext cx="405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630" y="3411070"/>
                <a:ext cx="405688" cy="369332"/>
              </a:xfrm>
              <a:prstGeom prst="rect">
                <a:avLst/>
              </a:prstGeom>
              <a:blipFill>
                <a:blip r:embed="rId6"/>
                <a:stretch>
                  <a:fillRect l="-6061" r="-303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92F61C-7D96-874A-8433-19B99C47A0CE}"/>
                  </a:ext>
                </a:extLst>
              </p:cNvPr>
              <p:cNvSpPr txBox="1"/>
              <p:nvPr/>
            </p:nvSpPr>
            <p:spPr>
              <a:xfrm>
                <a:off x="630391" y="3530838"/>
                <a:ext cx="25968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92F61C-7D96-874A-8433-19B99C47A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91" y="3530838"/>
                <a:ext cx="259686" cy="400110"/>
              </a:xfrm>
              <a:prstGeom prst="rect">
                <a:avLst/>
              </a:prstGeom>
              <a:blipFill>
                <a:blip r:embed="rId7"/>
                <a:stretch>
                  <a:fillRect l="-28571"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CFC67D-8694-CD4A-888E-BCF904BA55CC}"/>
                  </a:ext>
                </a:extLst>
              </p:cNvPr>
              <p:cNvSpPr txBox="1"/>
              <p:nvPr/>
            </p:nvSpPr>
            <p:spPr>
              <a:xfrm>
                <a:off x="7950924" y="3426459"/>
                <a:ext cx="60753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+∞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CFC67D-8694-CD4A-888E-BCF904BA5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924" y="3426459"/>
                <a:ext cx="607539" cy="400110"/>
              </a:xfrm>
              <a:prstGeom prst="rect">
                <a:avLst/>
              </a:prstGeom>
              <a:blipFill>
                <a:blip r:embed="rId8"/>
                <a:stretch>
                  <a:fillRect l="-10204" r="-6122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70A568-6235-E84B-8DCB-3E7740E9A780}"/>
              </a:ext>
            </a:extLst>
          </p:cNvPr>
          <p:cNvCxnSpPr/>
          <p:nvPr/>
        </p:nvCxnSpPr>
        <p:spPr>
          <a:xfrm>
            <a:off x="740835" y="3155377"/>
            <a:ext cx="0" cy="330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B6D69A7-307C-6E4D-BDDF-0162FFCEBB39}"/>
                  </a:ext>
                </a:extLst>
              </p:cNvPr>
              <p:cNvSpPr/>
              <p:nvPr/>
            </p:nvSpPr>
            <p:spPr>
              <a:xfrm>
                <a:off x="266785" y="5408195"/>
                <a:ext cx="575529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−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= 1.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2</m:t>
                        </m:r>
                      </m:e>
                      <m:sup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200" dirty="0"/>
                  <a:t> (rounding by chopping)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B6D69A7-307C-6E4D-BDDF-0162FFCEBB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85" y="5408195"/>
                <a:ext cx="5755293" cy="430887"/>
              </a:xfrm>
              <a:prstGeom prst="rect">
                <a:avLst/>
              </a:prstGeom>
              <a:blipFill>
                <a:blip r:embed="rId9"/>
                <a:stretch>
                  <a:fillRect t="-8571" r="-220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3E9FBE9-862F-E44C-83D2-19148F5D9683}"/>
                  </a:ext>
                </a:extLst>
              </p:cNvPr>
              <p:cNvSpPr/>
              <p:nvPr/>
            </p:nvSpPr>
            <p:spPr>
              <a:xfrm>
                <a:off x="1712091" y="4869862"/>
                <a:ext cx="339528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1.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…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…</m:t>
                      </m:r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2</m:t>
                          </m:r>
                        </m:e>
                        <m:sup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3E9FBE9-862F-E44C-83D2-19148F5D9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091" y="4869862"/>
                <a:ext cx="3395288" cy="430887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DC6CDEBA-419D-224A-9691-6E2174E08EA9}"/>
              </a:ext>
            </a:extLst>
          </p:cNvPr>
          <p:cNvSpPr/>
          <p:nvPr/>
        </p:nvSpPr>
        <p:spPr>
          <a:xfrm>
            <a:off x="246732" y="4892191"/>
            <a:ext cx="15575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Exact number: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09990B-76C6-ED4D-9400-5A7E810F6DE2}"/>
              </a:ext>
            </a:extLst>
          </p:cNvPr>
          <p:cNvSpPr/>
          <p:nvPr/>
        </p:nvSpPr>
        <p:spPr>
          <a:xfrm>
            <a:off x="278033" y="4036902"/>
            <a:ext cx="838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Without loss of generality, let’s see what happens when trying to represent a positive machine floating point number: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0B89CDF-DFA6-5444-AC56-41A9CC9289C8}"/>
                  </a:ext>
                </a:extLst>
              </p:cNvPr>
              <p:cNvSpPr/>
              <p:nvPr/>
            </p:nvSpPr>
            <p:spPr>
              <a:xfrm>
                <a:off x="246732" y="5912850"/>
                <a:ext cx="546014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= 1.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2</m:t>
                        </m:r>
                      </m:e>
                      <m:sup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200" dirty="0"/>
                  <a:t>+</a:t>
                </a:r>
                <a:r>
                  <a:rPr lang="en-US" sz="22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sz="2200" i="1">
                        <a:latin typeface="Cambria Math" charset="0"/>
                      </a:rPr>
                      <m:t>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01</m:t>
                    </m:r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2</m:t>
                        </m:r>
                      </m:e>
                      <m:sup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0B89CDF-DFA6-5444-AC56-41A9CC928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2" y="5912850"/>
                <a:ext cx="5460149" cy="430887"/>
              </a:xfrm>
              <a:prstGeom prst="rect">
                <a:avLst/>
              </a:prstGeom>
              <a:blipFill>
                <a:blip r:embed="rId11"/>
                <a:stretch>
                  <a:fillRect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eft Brace 25">
            <a:extLst>
              <a:ext uri="{FF2B5EF4-FFF2-40B4-BE49-F238E27FC236}">
                <a16:creationId xmlns:a16="http://schemas.microsoft.com/office/drawing/2014/main" id="{C96E03AB-05A9-4F45-95B3-10A6EE1951B4}"/>
              </a:ext>
            </a:extLst>
          </p:cNvPr>
          <p:cNvSpPr/>
          <p:nvPr/>
        </p:nvSpPr>
        <p:spPr>
          <a:xfrm rot="16200000">
            <a:off x="4161354" y="5677165"/>
            <a:ext cx="245866" cy="13374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B2FA024-7FE2-BE4D-B0D8-B939B5961450}"/>
                  </a:ext>
                </a:extLst>
              </p:cNvPr>
              <p:cNvSpPr/>
              <p:nvPr/>
            </p:nvSpPr>
            <p:spPr>
              <a:xfrm>
                <a:off x="4023451" y="6409573"/>
                <a:ext cx="5128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B2FA024-7FE2-BE4D-B0D8-B939B59614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451" y="6409573"/>
                <a:ext cx="5128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00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28408" y="581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688248" y="533400"/>
            <a:ext cx="7696200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918298" y="457200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13698" y="457200"/>
            <a:ext cx="152400" cy="1524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81298" y="457200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076698" y="577800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698" y="577800"/>
                <a:ext cx="4263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91654" y="623966"/>
                <a:ext cx="405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654" y="623966"/>
                <a:ext cx="405688" cy="369332"/>
              </a:xfrm>
              <a:prstGeom prst="rect">
                <a:avLst/>
              </a:prstGeom>
              <a:blipFill>
                <a:blip r:embed="rId4"/>
                <a:stretch>
                  <a:fillRect l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430854" y="623966"/>
                <a:ext cx="405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854" y="623966"/>
                <a:ext cx="405688" cy="369332"/>
              </a:xfrm>
              <a:prstGeom prst="rect">
                <a:avLst/>
              </a:prstGeom>
              <a:blipFill>
                <a:blip r:embed="rId5"/>
                <a:stretch>
                  <a:fillRect l="-6061" r="-303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92F61C-7D96-874A-8433-19B99C47A0CE}"/>
                  </a:ext>
                </a:extLst>
              </p:cNvPr>
              <p:cNvSpPr txBox="1"/>
              <p:nvPr/>
            </p:nvSpPr>
            <p:spPr>
              <a:xfrm>
                <a:off x="695615" y="743734"/>
                <a:ext cx="25968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92F61C-7D96-874A-8433-19B99C47A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5" y="743734"/>
                <a:ext cx="259686" cy="400110"/>
              </a:xfrm>
              <a:prstGeom prst="rect">
                <a:avLst/>
              </a:prstGeom>
              <a:blipFill>
                <a:blip r:embed="rId6"/>
                <a:stretch>
                  <a:fillRect l="-28571"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CFC67D-8694-CD4A-888E-BCF904BA55CC}"/>
                  </a:ext>
                </a:extLst>
              </p:cNvPr>
              <p:cNvSpPr txBox="1"/>
              <p:nvPr/>
            </p:nvSpPr>
            <p:spPr>
              <a:xfrm>
                <a:off x="8016148" y="639355"/>
                <a:ext cx="60753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+∞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CFC67D-8694-CD4A-888E-BCF904BA5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148" y="639355"/>
                <a:ext cx="607539" cy="400110"/>
              </a:xfrm>
              <a:prstGeom prst="rect">
                <a:avLst/>
              </a:prstGeom>
              <a:blipFill>
                <a:blip r:embed="rId7"/>
                <a:stretch>
                  <a:fillRect l="-10204" r="-6122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70A568-6235-E84B-8DCB-3E7740E9A780}"/>
              </a:ext>
            </a:extLst>
          </p:cNvPr>
          <p:cNvCxnSpPr/>
          <p:nvPr/>
        </p:nvCxnSpPr>
        <p:spPr>
          <a:xfrm>
            <a:off x="806059" y="368273"/>
            <a:ext cx="0" cy="330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B6D69A7-307C-6E4D-BDDF-0162FFCEBB39}"/>
                  </a:ext>
                </a:extLst>
              </p:cNvPr>
              <p:cNvSpPr/>
              <p:nvPr/>
            </p:nvSpPr>
            <p:spPr>
              <a:xfrm>
                <a:off x="261530" y="1875671"/>
                <a:ext cx="334873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−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1.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…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2</m:t>
                          </m:r>
                        </m:e>
                        <m:sup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B6D69A7-307C-6E4D-BDDF-0162FFCEBB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0" y="1875671"/>
                <a:ext cx="3348737" cy="430887"/>
              </a:xfrm>
              <a:prstGeom prst="rect">
                <a:avLst/>
              </a:prstGeom>
              <a:blipFill>
                <a:blip r:embed="rId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3E9FBE9-862F-E44C-83D2-19148F5D9683}"/>
                  </a:ext>
                </a:extLst>
              </p:cNvPr>
              <p:cNvSpPr/>
              <p:nvPr/>
            </p:nvSpPr>
            <p:spPr>
              <a:xfrm>
                <a:off x="1805453" y="1354177"/>
                <a:ext cx="339528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1.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…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…</m:t>
                      </m:r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2</m:t>
                          </m:r>
                        </m:e>
                        <m:sup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3E9FBE9-862F-E44C-83D2-19148F5D9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453" y="1354177"/>
                <a:ext cx="3395288" cy="430887"/>
              </a:xfrm>
              <a:prstGeom prst="rect">
                <a:avLst/>
              </a:prstGeom>
              <a:blipFill>
                <a:blip r:embed="rId9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DC6CDEBA-419D-224A-9691-6E2174E08EA9}"/>
              </a:ext>
            </a:extLst>
          </p:cNvPr>
          <p:cNvSpPr/>
          <p:nvPr/>
        </p:nvSpPr>
        <p:spPr>
          <a:xfrm>
            <a:off x="340094" y="1376506"/>
            <a:ext cx="15575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Exact number: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0B89CDF-DFA6-5444-AC56-41A9CC9289C8}"/>
                  </a:ext>
                </a:extLst>
              </p:cNvPr>
              <p:cNvSpPr/>
              <p:nvPr/>
            </p:nvSpPr>
            <p:spPr>
              <a:xfrm>
                <a:off x="340094" y="2397165"/>
                <a:ext cx="546014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= 1.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2</m:t>
                        </m:r>
                      </m:e>
                      <m:sup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200" dirty="0"/>
                  <a:t>+</a:t>
                </a:r>
                <a:r>
                  <a:rPr lang="en-US" sz="22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sz="2200" i="1">
                        <a:latin typeface="Cambria Math" charset="0"/>
                      </a:rPr>
                      <m:t>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01</m:t>
                    </m:r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2</m:t>
                        </m:r>
                      </m:e>
                      <m:sup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0B89CDF-DFA6-5444-AC56-41A9CC928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94" y="2397165"/>
                <a:ext cx="5460149" cy="430887"/>
              </a:xfrm>
              <a:prstGeom prst="rect">
                <a:avLst/>
              </a:prstGeom>
              <a:blipFill>
                <a:blip r:embed="rId10"/>
                <a:stretch>
                  <a:fillRect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eft Brace 25">
            <a:extLst>
              <a:ext uri="{FF2B5EF4-FFF2-40B4-BE49-F238E27FC236}">
                <a16:creationId xmlns:a16="http://schemas.microsoft.com/office/drawing/2014/main" id="{C96E03AB-05A9-4F45-95B3-10A6EE1951B4}"/>
              </a:ext>
            </a:extLst>
          </p:cNvPr>
          <p:cNvSpPr/>
          <p:nvPr/>
        </p:nvSpPr>
        <p:spPr>
          <a:xfrm rot="16200000">
            <a:off x="4254716" y="2161480"/>
            <a:ext cx="245866" cy="13374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B2FA024-7FE2-BE4D-B0D8-B939B5961450}"/>
                  </a:ext>
                </a:extLst>
              </p:cNvPr>
              <p:cNvSpPr/>
              <p:nvPr/>
            </p:nvSpPr>
            <p:spPr>
              <a:xfrm>
                <a:off x="4116813" y="2893888"/>
                <a:ext cx="5128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B2FA024-7FE2-BE4D-B0D8-B939B59614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13" y="2893888"/>
                <a:ext cx="5128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069719A-B954-4D4D-A67F-F018EEFAA5F3}"/>
                  </a:ext>
                </a:extLst>
              </p:cNvPr>
              <p:cNvSpPr/>
              <p:nvPr/>
            </p:nvSpPr>
            <p:spPr>
              <a:xfrm>
                <a:off x="299630" y="3332139"/>
                <a:ext cx="25877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Gap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: 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069719A-B954-4D4D-A67F-F018EEFAA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30" y="3332139"/>
                <a:ext cx="2587760" cy="400110"/>
              </a:xfrm>
              <a:prstGeom prst="rect">
                <a:avLst/>
              </a:prstGeom>
              <a:blipFill>
                <a:blip r:embed="rId12"/>
                <a:stretch>
                  <a:fillRect l="-2956" t="-3030" r="-147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7C9B9D-4031-E74F-8983-FC0D1E95F962}"/>
                  </a:ext>
                </a:extLst>
              </p:cNvPr>
              <p:cNvSpPr/>
              <p:nvPr/>
            </p:nvSpPr>
            <p:spPr>
              <a:xfrm>
                <a:off x="2746708" y="3362917"/>
                <a:ext cx="23579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2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7C9B9D-4031-E74F-8983-FC0D1E95F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708" y="3362917"/>
                <a:ext cx="2357953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D8C1756-4029-2949-91CC-4CE545882F00}"/>
                  </a:ext>
                </a:extLst>
              </p:cNvPr>
              <p:cNvSpPr/>
              <p:nvPr/>
            </p:nvSpPr>
            <p:spPr>
              <a:xfrm>
                <a:off x="340094" y="4000818"/>
                <a:ext cx="7508506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Examples for single precision: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 of the form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 ×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−10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:</m:t>
                    </m:r>
                  </m:oMath>
                </a14:m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−33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b="0" dirty="0"/>
                  <a:t> </a:t>
                </a:r>
                <a:r>
                  <a:rPr lang="en-US" sz="2000" dirty="0"/>
                  <a:t>of the form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 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:</m:t>
                    </m:r>
                  </m:oMath>
                </a14:m>
                <a:r>
                  <a:rPr lang="en-US" sz="2000" b="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−19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≈2×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 of the form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 ×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:</m:t>
                    </m:r>
                  </m:oMath>
                </a14:m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−3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0.125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 of the form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 ×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:</m:t>
                    </m:r>
                  </m:oMath>
                </a14:m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37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D8C1756-4029-2949-91CC-4CE545882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94" y="4000818"/>
                <a:ext cx="7508506" cy="1631216"/>
              </a:xfrm>
              <a:prstGeom prst="rect">
                <a:avLst/>
              </a:prstGeom>
              <a:blipFill>
                <a:blip r:embed="rId14"/>
                <a:stretch>
                  <a:fillRect l="-845" t="-1550" b="-6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EF3ABAA-5087-8D44-83C7-BCC40A77D983}"/>
              </a:ext>
            </a:extLst>
          </p:cNvPr>
          <p:cNvSpPr/>
          <p:nvPr/>
        </p:nvSpPr>
        <p:spPr>
          <a:xfrm>
            <a:off x="261530" y="5742290"/>
            <a:ext cx="8653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interval between successive floating point numbers is not uniform: the interval is smaller as the magnitude of the numbers themselves is smaller, and it is bigger as the numbers get bigger.</a:t>
            </a:r>
          </a:p>
        </p:txBody>
      </p:sp>
    </p:spTree>
    <p:extLst>
      <p:ext uri="{BB962C8B-B14F-4D97-AF65-F5344CB8AC3E}">
        <p14:creationId xmlns:p14="http://schemas.microsoft.com/office/powerpoint/2010/main" val="415126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7424" y="-342413"/>
            <a:ext cx="8521700" cy="1143000"/>
          </a:xfrm>
          <a:prstGeom prst="rect">
            <a:avLst/>
          </a:prstGeom>
        </p:spPr>
        <p:txBody>
          <a:bodyPr bIns="91440" anchor="b" anchorCtr="0">
            <a:normAutofit fontScale="6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r>
              <a:rPr lang="en-US" dirty="0"/>
              <a:t>Gap between two successive machine floating point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68356" y="928803"/>
                <a:ext cx="815340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A ”toy” number system can be represented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=±1.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𝑚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∈[−4,4]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∈{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0,1}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56" y="928803"/>
                <a:ext cx="8153400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972" t="-3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4172" y="1739733"/>
                <a:ext cx="234907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1.00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p>
                      </m:sSup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a:rPr lang="en-US" b="0" i="0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.0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p>
                      </m:sSup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1.25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10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p>
                      </m:sSup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1.5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1.11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p>
                      </m:sSup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1.75</m:t>
                      </m:r>
                    </m:oMath>
                  </m:oMathPara>
                </a14:m>
                <a:endParaRPr lang="en-US" b="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72" y="1739733"/>
                <a:ext cx="2349072" cy="1200329"/>
              </a:xfrm>
              <a:prstGeom prst="rect">
                <a:avLst/>
              </a:prstGeom>
              <a:blipFill rotWithShape="0">
                <a:blip r:embed="rId3"/>
                <a:stretch>
                  <a:fillRect t="-30457" b="-37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29572" y="3231034"/>
                <a:ext cx="234907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1.00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a:rPr lang="en-US" b="0" i="0" smtClean="0">
                          <a:latin typeface="Cambria Math" charset="0"/>
                        </a:rPr>
                        <m:t>0.5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.0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0.625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10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0.75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1.11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0.875</m:t>
                      </m:r>
                    </m:oMath>
                  </m:oMathPara>
                </a14:m>
                <a:endParaRPr lang="en-US" b="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572" y="3231034"/>
                <a:ext cx="2349072" cy="1200329"/>
              </a:xfrm>
              <a:prstGeom prst="rect">
                <a:avLst/>
              </a:prstGeom>
              <a:blipFill rotWithShape="0">
                <a:blip r:embed="rId4"/>
                <a:stretch>
                  <a:fillRect t="-30964" b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553366" y="1739733"/>
                <a:ext cx="234907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1.00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b="0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.0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2.5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10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3.0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1.11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3.5</m:t>
                      </m:r>
                    </m:oMath>
                  </m:oMathPara>
                </a14:m>
                <a:endParaRPr lang="en-US" b="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366" y="1739733"/>
                <a:ext cx="2349072" cy="1200329"/>
              </a:xfrm>
              <a:prstGeom prst="rect">
                <a:avLst/>
              </a:prstGeom>
              <a:blipFill rotWithShape="0">
                <a:blip r:embed="rId5"/>
                <a:stretch>
                  <a:fillRect t="-28934" b="-37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039805" y="1739039"/>
                <a:ext cx="234907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1.00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a:rPr lang="en-US" b="0" i="0" smtClean="0">
                          <a:latin typeface="Cambria Math" charset="0"/>
                        </a:rPr>
                        <m:t>4.0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.0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5.0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10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6.0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1.11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7.0</m:t>
                      </m:r>
                    </m:oMath>
                  </m:oMathPara>
                </a14:m>
                <a:endParaRPr lang="en-US" b="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805" y="1739039"/>
                <a:ext cx="2349072" cy="1200329"/>
              </a:xfrm>
              <a:prstGeom prst="rect">
                <a:avLst/>
              </a:prstGeom>
              <a:blipFill rotWithShape="0">
                <a:blip r:embed="rId6"/>
                <a:stretch>
                  <a:fillRect t="-30457" b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37424" y="3219205"/>
                <a:ext cx="2349072" cy="1223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1.00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a:rPr lang="en-US" b="0" i="0" smtClean="0">
                          <a:latin typeface="Cambria Math" charset="0"/>
                        </a:rPr>
                        <m:t>8.0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.0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10.0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10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12.0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1.11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14.0</m:t>
                      </m:r>
                    </m:oMath>
                  </m:oMathPara>
                </a14:m>
                <a:endParaRPr lang="en-US" b="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24" y="3219205"/>
                <a:ext cx="2349072" cy="1223989"/>
              </a:xfrm>
              <a:prstGeom prst="rect">
                <a:avLst/>
              </a:prstGeom>
              <a:blipFill rotWithShape="0">
                <a:blip r:embed="rId7"/>
                <a:stretch>
                  <a:fillRect t="-30348" b="-3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690733" y="3241916"/>
                <a:ext cx="2349072" cy="1223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1.00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16.0</m:t>
                      </m:r>
                    </m:oMath>
                  </m:oMathPara>
                </a14:m>
                <a:endParaRPr lang="en-US" b="0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.0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20.0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10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24.0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1.11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28.0</m:t>
                      </m:r>
                    </m:oMath>
                  </m:oMathPara>
                </a14:m>
                <a:endParaRPr lang="en-US" b="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33" y="3241916"/>
                <a:ext cx="2349072" cy="1223989"/>
              </a:xfrm>
              <a:prstGeom prst="rect">
                <a:avLst/>
              </a:prstGeom>
              <a:blipFill rotWithShape="0">
                <a:blip r:embed="rId8"/>
                <a:stretch>
                  <a:fillRect t="-28856" b="-3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24172" y="4722338"/>
                <a:ext cx="25908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1.00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−2</m:t>
                          </m:r>
                        </m:sup>
                      </m:sSup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a:rPr lang="en-US" b="0" i="0" smtClean="0">
                          <a:latin typeface="Cambria Math" charset="0"/>
                        </a:rPr>
                        <m:t>0.25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.0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−2</m:t>
                          </m:r>
                        </m:sup>
                      </m:sSup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0.3125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10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−2</m:t>
                          </m:r>
                        </m:sup>
                      </m:sSup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0.375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1.11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−2</m:t>
                          </m:r>
                        </m:sup>
                      </m:sSup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0.4375</m:t>
                      </m:r>
                    </m:oMath>
                  </m:oMathPara>
                </a14:m>
                <a:endParaRPr lang="en-US" b="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72" y="4722338"/>
                <a:ext cx="2590800" cy="1200329"/>
              </a:xfrm>
              <a:prstGeom prst="rect">
                <a:avLst/>
              </a:prstGeom>
              <a:blipFill rotWithShape="0">
                <a:blip r:embed="rId9"/>
                <a:stretch>
                  <a:fillRect t="-30964" b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814972" y="4750009"/>
                <a:ext cx="288247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1.00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−3</m:t>
                          </m:r>
                        </m:sup>
                      </m:sSup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a:rPr lang="en-US" b="0" i="0" smtClean="0">
                          <a:latin typeface="Cambria Math" charset="0"/>
                        </a:rPr>
                        <m:t>0.125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.0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−3</m:t>
                          </m:r>
                        </m:sup>
                      </m:sSup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0.15625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10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−3</m:t>
                          </m:r>
                        </m:sup>
                      </m:sSup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0.1875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1.11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−3</m:t>
                          </m:r>
                        </m:sup>
                      </m:sSup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0.21875</m:t>
                      </m:r>
                    </m:oMath>
                  </m:oMathPara>
                </a14:m>
                <a:endParaRPr lang="en-US" b="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972" y="4750009"/>
                <a:ext cx="2882472" cy="1200329"/>
              </a:xfrm>
              <a:prstGeom prst="rect">
                <a:avLst/>
              </a:prstGeom>
              <a:blipFill rotWithShape="0">
                <a:blip r:embed="rId10"/>
                <a:stretch>
                  <a:fillRect t="-30457" b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624432" y="4738180"/>
                <a:ext cx="289614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1.00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−4</m:t>
                          </m:r>
                        </m:sup>
                      </m:sSup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0.0625</m:t>
                      </m:r>
                    </m:oMath>
                  </m:oMathPara>
                </a14:m>
                <a:endParaRPr lang="en-US" b="0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.0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−4</m:t>
                          </m:r>
                        </m:sup>
                      </m:sSup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0.078125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10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−4</m:t>
                          </m:r>
                        </m:sup>
                      </m:sSup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0.09375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1.11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−4</m:t>
                          </m:r>
                        </m:sup>
                      </m:sSup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0.109375</m:t>
                      </m:r>
                    </m:oMath>
                  </m:oMathPara>
                </a14:m>
                <a:endParaRPr lang="en-US" b="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32" y="4738180"/>
                <a:ext cx="2896143" cy="1200329"/>
              </a:xfrm>
              <a:prstGeom prst="rect">
                <a:avLst/>
              </a:prstGeom>
              <a:blipFill rotWithShape="0">
                <a:blip r:embed="rId11"/>
                <a:stretch>
                  <a:fillRect t="-28934" b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61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3700" y="-1524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Rounding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23400" y="598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4586" y="978110"/>
                <a:ext cx="81407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process of replacing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lang="en-US" sz="2400" dirty="0"/>
                  <a:t> by a nearby machine number is called rounding, and the error involved is called </a:t>
                </a:r>
                <a:r>
                  <a:rPr lang="en-US" sz="2400" b="1" dirty="0" err="1"/>
                  <a:t>roundoff</a:t>
                </a:r>
                <a:r>
                  <a:rPr lang="en-US" sz="2400" b="1" dirty="0"/>
                  <a:t> error.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6" y="978110"/>
                <a:ext cx="8140700" cy="830997"/>
              </a:xfrm>
              <a:prstGeom prst="rect">
                <a:avLst/>
              </a:prstGeom>
              <a:blipFill>
                <a:blip r:embed="rId3"/>
                <a:stretch>
                  <a:fillRect l="-1090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871613" y="6199023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Round to nearest</a:t>
            </a:r>
            <a:r>
              <a:rPr lang="en-US" sz="2200" dirty="0"/>
              <a:t>: either round up or round down, whichever is closer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9E707B-5EA2-AF44-874E-C222A1018F78}"/>
              </a:ext>
            </a:extLst>
          </p:cNvPr>
          <p:cNvCxnSpPr>
            <a:cxnSpLocks/>
          </p:cNvCxnSpPr>
          <p:nvPr/>
        </p:nvCxnSpPr>
        <p:spPr>
          <a:xfrm>
            <a:off x="898298" y="3276600"/>
            <a:ext cx="76962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F7AF572-51D8-6E41-9851-E6BB60F257C8}"/>
              </a:ext>
            </a:extLst>
          </p:cNvPr>
          <p:cNvSpPr/>
          <p:nvPr/>
        </p:nvSpPr>
        <p:spPr>
          <a:xfrm>
            <a:off x="5385098" y="3186034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4BE162-8E85-6549-8EDE-E3F0AA84C930}"/>
              </a:ext>
            </a:extLst>
          </p:cNvPr>
          <p:cNvSpPr/>
          <p:nvPr/>
        </p:nvSpPr>
        <p:spPr>
          <a:xfrm>
            <a:off x="6109354" y="3186034"/>
            <a:ext cx="152400" cy="1524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BED0AA-F27C-CA46-92D0-08A0F3909AED}"/>
              </a:ext>
            </a:extLst>
          </p:cNvPr>
          <p:cNvSpPr/>
          <p:nvPr/>
        </p:nvSpPr>
        <p:spPr>
          <a:xfrm>
            <a:off x="6950938" y="3168778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03162F1-2275-9E46-88CF-15F4493F0CC8}"/>
                  </a:ext>
                </a:extLst>
              </p:cNvPr>
              <p:cNvSpPr/>
              <p:nvPr/>
            </p:nvSpPr>
            <p:spPr>
              <a:xfrm>
                <a:off x="5972354" y="3306634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03162F1-2275-9E46-88CF-15F4493F0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354" y="3306634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B879E2-FFC7-3A4C-86FD-F7576458F31A}"/>
                  </a:ext>
                </a:extLst>
              </p:cNvPr>
              <p:cNvSpPr txBox="1"/>
              <p:nvPr/>
            </p:nvSpPr>
            <p:spPr>
              <a:xfrm>
                <a:off x="5258454" y="3352800"/>
                <a:ext cx="405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B879E2-FFC7-3A4C-86FD-F7576458F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454" y="3352800"/>
                <a:ext cx="405688" cy="369332"/>
              </a:xfrm>
              <a:prstGeom prst="rect">
                <a:avLst/>
              </a:prstGeom>
              <a:blipFill>
                <a:blip r:embed="rId5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BD29817-6822-C04D-AA84-09395FB8B93C}"/>
                  </a:ext>
                </a:extLst>
              </p:cNvPr>
              <p:cNvSpPr txBox="1"/>
              <p:nvPr/>
            </p:nvSpPr>
            <p:spPr>
              <a:xfrm>
                <a:off x="6900494" y="3335544"/>
                <a:ext cx="405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BD29817-6822-C04D-AA84-09395FB8B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494" y="3335544"/>
                <a:ext cx="405688" cy="369332"/>
              </a:xfrm>
              <a:prstGeom prst="rect">
                <a:avLst/>
              </a:prstGeom>
              <a:blipFill>
                <a:blip r:embed="rId6"/>
                <a:stretch>
                  <a:fillRect l="-6061" r="-303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47EEA9-70C5-A24A-A116-127087CE51ED}"/>
                  </a:ext>
                </a:extLst>
              </p:cNvPr>
              <p:cNvSpPr txBox="1"/>
              <p:nvPr/>
            </p:nvSpPr>
            <p:spPr>
              <a:xfrm>
                <a:off x="4085046" y="3428071"/>
                <a:ext cx="25968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47EEA9-70C5-A24A-A116-127087CE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046" y="3428071"/>
                <a:ext cx="259686" cy="400110"/>
              </a:xfrm>
              <a:prstGeom prst="rect">
                <a:avLst/>
              </a:prstGeom>
              <a:blipFill>
                <a:blip r:embed="rId7"/>
                <a:stretch>
                  <a:fillRect l="-28571" r="-28571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F47042-09E2-F14B-B96A-EB4F8DCE842E}"/>
                  </a:ext>
                </a:extLst>
              </p:cNvPr>
              <p:cNvSpPr txBox="1"/>
              <p:nvPr/>
            </p:nvSpPr>
            <p:spPr>
              <a:xfrm>
                <a:off x="8226198" y="3382555"/>
                <a:ext cx="60753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+∞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F47042-09E2-F14B-B96A-EB4F8DCE8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198" y="3382555"/>
                <a:ext cx="607539" cy="400110"/>
              </a:xfrm>
              <a:prstGeom prst="rect">
                <a:avLst/>
              </a:prstGeom>
              <a:blipFill>
                <a:blip r:embed="rId8"/>
                <a:stretch>
                  <a:fillRect l="-12500" r="-4167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3BE9F5-C096-5C46-88A0-829B23FD1B9C}"/>
              </a:ext>
            </a:extLst>
          </p:cNvPr>
          <p:cNvCxnSpPr/>
          <p:nvPr/>
        </p:nvCxnSpPr>
        <p:spPr>
          <a:xfrm>
            <a:off x="4195490" y="3052610"/>
            <a:ext cx="0" cy="330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21EBD46-DE80-814A-9E3F-415FB658AD40}"/>
              </a:ext>
            </a:extLst>
          </p:cNvPr>
          <p:cNvSpPr/>
          <p:nvPr/>
        </p:nvSpPr>
        <p:spPr>
          <a:xfrm>
            <a:off x="2068114" y="3186034"/>
            <a:ext cx="152400" cy="1524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560CE48-C93D-6041-8E8F-A1F36D6D8B84}"/>
                  </a:ext>
                </a:extLst>
              </p:cNvPr>
              <p:cNvSpPr/>
              <p:nvPr/>
            </p:nvSpPr>
            <p:spPr>
              <a:xfrm>
                <a:off x="1931114" y="3306634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560CE48-C93D-6041-8E8F-A1F36D6D8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114" y="3306634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92CFF5A8-710B-9B41-9A38-D4FF0DA23E5B}"/>
              </a:ext>
            </a:extLst>
          </p:cNvPr>
          <p:cNvSpPr/>
          <p:nvPr/>
        </p:nvSpPr>
        <p:spPr>
          <a:xfrm>
            <a:off x="1390465" y="3173493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A5E33D-6473-BB44-96B4-C8DAE5C8B9D7}"/>
                  </a:ext>
                </a:extLst>
              </p:cNvPr>
              <p:cNvSpPr txBox="1"/>
              <p:nvPr/>
            </p:nvSpPr>
            <p:spPr>
              <a:xfrm>
                <a:off x="1340021" y="3340259"/>
                <a:ext cx="405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A5E33D-6473-BB44-96B4-C8DAE5C8B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021" y="3340259"/>
                <a:ext cx="405688" cy="369332"/>
              </a:xfrm>
              <a:prstGeom prst="rect">
                <a:avLst/>
              </a:prstGeom>
              <a:blipFill>
                <a:blip r:embed="rId9"/>
                <a:stretch>
                  <a:fillRect l="-9375" r="-312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56C7265C-E47F-EB40-8315-BF159E9DEE84}"/>
              </a:ext>
            </a:extLst>
          </p:cNvPr>
          <p:cNvSpPr/>
          <p:nvPr/>
        </p:nvSpPr>
        <p:spPr>
          <a:xfrm>
            <a:off x="2713377" y="3186034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5075FA3-962D-3D47-80A4-CC2B7B2C9A53}"/>
                  </a:ext>
                </a:extLst>
              </p:cNvPr>
              <p:cNvSpPr txBox="1"/>
              <p:nvPr/>
            </p:nvSpPr>
            <p:spPr>
              <a:xfrm>
                <a:off x="2586733" y="3352800"/>
                <a:ext cx="405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5075FA3-962D-3D47-80A4-CC2B7B2C9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733" y="3352800"/>
                <a:ext cx="405688" cy="369332"/>
              </a:xfrm>
              <a:prstGeom prst="rect">
                <a:avLst/>
              </a:prstGeom>
              <a:blipFill>
                <a:blip r:embed="rId10"/>
                <a:stretch>
                  <a:fillRect l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6585FB-721B-6741-8E39-2B91E18AE7AF}"/>
                  </a:ext>
                </a:extLst>
              </p:cNvPr>
              <p:cNvSpPr txBox="1"/>
              <p:nvPr/>
            </p:nvSpPr>
            <p:spPr>
              <a:xfrm>
                <a:off x="404586" y="3352800"/>
                <a:ext cx="60753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−∞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6585FB-721B-6741-8E39-2B91E18AE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6" y="3352800"/>
                <a:ext cx="607539" cy="400110"/>
              </a:xfrm>
              <a:prstGeom prst="rect">
                <a:avLst/>
              </a:prstGeom>
              <a:blipFill>
                <a:blip r:embed="rId11"/>
                <a:stretch>
                  <a:fillRect l="-2041" r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915C21-8FF3-0449-A2F5-D2740C19819C}"/>
              </a:ext>
            </a:extLst>
          </p:cNvPr>
          <p:cNvCxnSpPr>
            <a:cxnSpLocks/>
          </p:cNvCxnSpPr>
          <p:nvPr/>
        </p:nvCxnSpPr>
        <p:spPr>
          <a:xfrm>
            <a:off x="6261754" y="2895600"/>
            <a:ext cx="84158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480CA2-AD7D-0041-8DF7-003F91C34532}"/>
              </a:ext>
            </a:extLst>
          </p:cNvPr>
          <p:cNvCxnSpPr>
            <a:cxnSpLocks/>
          </p:cNvCxnSpPr>
          <p:nvPr/>
        </p:nvCxnSpPr>
        <p:spPr>
          <a:xfrm flipH="1">
            <a:off x="1340021" y="2895600"/>
            <a:ext cx="72809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33610E-68CF-694A-88B5-9E9C6479D217}"/>
              </a:ext>
            </a:extLst>
          </p:cNvPr>
          <p:cNvCxnSpPr>
            <a:cxnSpLocks/>
          </p:cNvCxnSpPr>
          <p:nvPr/>
        </p:nvCxnSpPr>
        <p:spPr>
          <a:xfrm>
            <a:off x="2100898" y="2895600"/>
            <a:ext cx="785192" cy="0"/>
          </a:xfrm>
          <a:prstGeom prst="straightConnector1">
            <a:avLst/>
          </a:prstGeom>
          <a:ln w="38100">
            <a:solidFill>
              <a:srgbClr val="FFA3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0944C-F52E-1041-BD48-61489F7CC1AE}"/>
              </a:ext>
            </a:extLst>
          </p:cNvPr>
          <p:cNvCxnSpPr>
            <a:cxnSpLocks/>
          </p:cNvCxnSpPr>
          <p:nvPr/>
        </p:nvCxnSpPr>
        <p:spPr>
          <a:xfrm flipH="1">
            <a:off x="5385098" y="2879271"/>
            <a:ext cx="842430" cy="0"/>
          </a:xfrm>
          <a:prstGeom prst="straightConnector1">
            <a:avLst/>
          </a:prstGeom>
          <a:ln w="38100">
            <a:solidFill>
              <a:srgbClr val="FFA3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DCEBED5-8A10-D74F-92C6-983BF19EE190}"/>
                  </a:ext>
                </a:extLst>
              </p:cNvPr>
              <p:cNvSpPr/>
              <p:nvPr/>
            </p:nvSpPr>
            <p:spPr>
              <a:xfrm>
                <a:off x="6979482" y="1965950"/>
                <a:ext cx="115199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Round towards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DCEBED5-8A10-D74F-92C6-983BF19E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482" y="1965950"/>
                <a:ext cx="1151992" cy="923330"/>
              </a:xfrm>
              <a:prstGeom prst="rect">
                <a:avLst/>
              </a:prstGeom>
              <a:blipFill>
                <a:blip r:embed="rId12"/>
                <a:stretch>
                  <a:fillRect l="-4396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89039CC-88A0-FD4C-A965-DF5EEB0D05B5}"/>
                  </a:ext>
                </a:extLst>
              </p:cNvPr>
              <p:cNvSpPr/>
              <p:nvPr/>
            </p:nvSpPr>
            <p:spPr>
              <a:xfrm>
                <a:off x="785392" y="2028974"/>
                <a:ext cx="121014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Round towards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89039CC-88A0-FD4C-A965-DF5EEB0D0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92" y="2028974"/>
                <a:ext cx="1210146" cy="923330"/>
              </a:xfrm>
              <a:prstGeom prst="rect">
                <a:avLst/>
              </a:prstGeom>
              <a:blipFill>
                <a:blip r:embed="rId13"/>
                <a:stretch>
                  <a:fillRect l="-4167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D453E83-BC5A-2B4F-B549-37FB02539AA6}"/>
              </a:ext>
            </a:extLst>
          </p:cNvPr>
          <p:cNvSpPr/>
          <p:nvPr/>
        </p:nvSpPr>
        <p:spPr>
          <a:xfrm>
            <a:off x="4892630" y="1971781"/>
            <a:ext cx="1151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Round towards zero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3D0226-97D7-E240-B021-0E79186DA40A}"/>
              </a:ext>
            </a:extLst>
          </p:cNvPr>
          <p:cNvSpPr/>
          <p:nvPr/>
        </p:nvSpPr>
        <p:spPr>
          <a:xfrm>
            <a:off x="2693309" y="1927693"/>
            <a:ext cx="1151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Round towards zero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CF42C823-9856-4049-9F0B-983FA2B128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4182254"/>
                  </p:ext>
                </p:extLst>
              </p:nvPr>
            </p:nvGraphicFramePr>
            <p:xfrm>
              <a:off x="1390465" y="4483563"/>
              <a:ext cx="6494124" cy="1651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47655">
                      <a:extLst>
                        <a:ext uri="{9D8B030D-6E8A-4147-A177-3AD203B41FA5}">
                          <a16:colId xmlns:a16="http://schemas.microsoft.com/office/drawing/2014/main" val="3947622683"/>
                        </a:ext>
                      </a:extLst>
                    </a:gridCol>
                    <a:gridCol w="2281761">
                      <a:extLst>
                        <a:ext uri="{9D8B030D-6E8A-4147-A177-3AD203B41FA5}">
                          <a16:colId xmlns:a16="http://schemas.microsoft.com/office/drawing/2014/main" val="3934434902"/>
                        </a:ext>
                      </a:extLst>
                    </a:gridCol>
                    <a:gridCol w="2164708">
                      <a:extLst>
                        <a:ext uri="{9D8B030D-6E8A-4147-A177-3AD203B41FA5}">
                          <a16:colId xmlns:a16="http://schemas.microsoft.com/office/drawing/2014/main" val="28848486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800" dirty="0"/>
                            <a:t> is positive number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800" dirty="0"/>
                            <a:t> is negative number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6068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Round up (ceil)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𝑓𝑙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Rounding towards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𝑓𝑙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Rounding towards</a:t>
                          </a:r>
                          <a:r>
                            <a:rPr lang="en-US" baseline="0" dirty="0"/>
                            <a:t> zero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1457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Round down (floor)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𝑓𝑙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Rounding towards</a:t>
                          </a:r>
                          <a:r>
                            <a:rPr lang="en-US" baseline="0" dirty="0"/>
                            <a:t> zero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𝑓𝑙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Rounding towards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560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CF42C823-9856-4049-9F0B-983FA2B128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4182254"/>
                  </p:ext>
                </p:extLst>
              </p:nvPr>
            </p:nvGraphicFramePr>
            <p:xfrm>
              <a:off x="1390465" y="4483563"/>
              <a:ext cx="6494124" cy="1651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47655">
                      <a:extLst>
                        <a:ext uri="{9D8B030D-6E8A-4147-A177-3AD203B41FA5}">
                          <a16:colId xmlns:a16="http://schemas.microsoft.com/office/drawing/2014/main" val="3947622683"/>
                        </a:ext>
                      </a:extLst>
                    </a:gridCol>
                    <a:gridCol w="2281761">
                      <a:extLst>
                        <a:ext uri="{9D8B030D-6E8A-4147-A177-3AD203B41FA5}">
                          <a16:colId xmlns:a16="http://schemas.microsoft.com/office/drawing/2014/main" val="3934434902"/>
                        </a:ext>
                      </a:extLst>
                    </a:gridCol>
                    <a:gridCol w="2164708">
                      <a:extLst>
                        <a:ext uri="{9D8B030D-6E8A-4147-A177-3AD203B41FA5}">
                          <a16:colId xmlns:a16="http://schemas.microsoft.com/office/drawing/2014/main" val="28848486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0000" t="-6897" r="-95556" b="-37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00000" t="-6897" r="-585" b="-37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60682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Round up (ceil)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0000" t="-60784" r="-95556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00000" t="-60784" r="-585" b="-1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145793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Round down (floor)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0000" t="-160784" r="-95556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00000" t="-160784" r="-585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60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120724-1303-BB4C-90CE-3961C36E09B9}"/>
                  </a:ext>
                </a:extLst>
              </p:cNvPr>
              <p:cNvSpPr/>
              <p:nvPr/>
            </p:nvSpPr>
            <p:spPr>
              <a:xfrm>
                <a:off x="796943" y="3967600"/>
                <a:ext cx="8229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/>
                  <a:t>Round by chopping</a:t>
                </a:r>
                <a:r>
                  <a:rPr lang="en-US" sz="2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𝑓𝑙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endParaRPr lang="en-US" sz="22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120724-1303-BB4C-90CE-3961C36E0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43" y="3967600"/>
                <a:ext cx="8229600" cy="461665"/>
              </a:xfrm>
              <a:prstGeom prst="rect">
                <a:avLst/>
              </a:prstGeom>
              <a:blipFill>
                <a:blip r:embed="rId15"/>
                <a:stretch>
                  <a:fillRect l="-924" t="-2703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23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3700" y="-1524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Rounding (</a:t>
            </a:r>
            <a:r>
              <a:rPr lang="en-US" dirty="0" err="1"/>
              <a:t>roundoff</a:t>
            </a:r>
            <a:r>
              <a:rPr lang="en-US" dirty="0"/>
              <a:t>) errors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23400" y="598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4586" y="990600"/>
                <a:ext cx="8140700" cy="5695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Consider rounding by chopping:</a:t>
                </a:r>
              </a:p>
              <a:p>
                <a:endParaRPr lang="en-US" sz="2400" dirty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400" b="1" dirty="0"/>
                  <a:t>Absolute error: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fl</m:t>
                          </m:r>
                          <m:r>
                            <a:rPr lang="en-US" sz="240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sz="2400">
                              <a:latin typeface="Cambria Math" charset="0"/>
                            </a:rPr>
                            <m:t>)−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fl</m:t>
                          </m:r>
                          <m:r>
                            <a:rPr lang="en-US" sz="240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sz="2400">
                              <a:latin typeface="Cambria Math" charset="0"/>
                            </a:rPr>
                            <m:t>)−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  <a:p>
                <a:pPr marL="342900" indent="-342900">
                  <a:buFont typeface="Arial" charset="0"/>
                  <a:buChar char="•"/>
                </a:pPr>
                <a:endParaRPr lang="en-US" sz="2400" b="1" dirty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400" b="1" dirty="0"/>
                  <a:t>Relative error:</a:t>
                </a:r>
              </a:p>
              <a:p>
                <a:endParaRPr lang="en-US" sz="2400" i="1" dirty="0">
                  <a:latin typeface="Cambria Math" panose="02040503050406030204" pitchFamily="18" charset="0"/>
                  <a:ea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fl</m:t>
                              </m:r>
                              <m:r>
                                <a:rPr lang="en-US" sz="240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  <m:r>
                                <a:rPr lang="en-US" sz="2400">
                                  <a:latin typeface="Cambria Math" charset="0"/>
                                </a:rPr>
                                <m:t>)−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1.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…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fl</m:t>
                              </m:r>
                              <m:r>
                                <a:rPr lang="en-US" sz="240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  <m:r>
                                <a:rPr lang="en-US" sz="2400">
                                  <a:latin typeface="Cambria Math" charset="0"/>
                                </a:rPr>
                                <m:t>)−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6" y="990600"/>
                <a:ext cx="8140700" cy="5695085"/>
              </a:xfrm>
              <a:prstGeom prst="rect">
                <a:avLst/>
              </a:prstGeom>
              <a:blipFill>
                <a:blip r:embed="rId3"/>
                <a:stretch>
                  <a:fillRect l="-1090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99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3700" y="-1524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Rounding (</a:t>
            </a:r>
            <a:r>
              <a:rPr lang="en-US" dirty="0" err="1"/>
              <a:t>roundoff</a:t>
            </a:r>
            <a:r>
              <a:rPr lang="en-US" dirty="0"/>
              <a:t>) errors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23400" y="598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9703" y="4147079"/>
                <a:ext cx="424369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Single precision: </a:t>
                </a:r>
                <a:r>
                  <a:rPr lang="en-US" sz="2400" dirty="0"/>
                  <a:t>Floating-point math consistently introduces relative errors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10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sz="2400" dirty="0"/>
                  <a:t>. Hence, single precision gives you about 7 (decimal) accurate digits.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" y="4147079"/>
                <a:ext cx="4243697" cy="1938992"/>
              </a:xfrm>
              <a:prstGeom prst="rect">
                <a:avLst/>
              </a:prstGeom>
              <a:blipFill>
                <a:blip r:embed="rId3"/>
                <a:stretch>
                  <a:fillRect l="-2090" t="-2614" r="-3284" b="-6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24644" y="1406124"/>
            <a:ext cx="7570858" cy="740891"/>
            <a:chOff x="1702156" y="5105400"/>
            <a:chExt cx="5044888" cy="53609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905000" y="5181600"/>
              <a:ext cx="4572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1828800" y="510540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5105400"/>
              <a:ext cx="152400" cy="152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391800" y="5105400"/>
              <a:ext cx="152400" cy="152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702156" y="5272166"/>
                  <a:ext cx="40568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2156" y="5272166"/>
                  <a:ext cx="40568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341356" y="5272166"/>
                  <a:ext cx="40568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356" y="5272166"/>
                  <a:ext cx="40568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606" r="-6061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23403" y="2990664"/>
                <a:ext cx="3796296" cy="8686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</m:den>
                      </m:f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2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23</m:t>
                          </m:r>
                        </m:sup>
                      </m:sSup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1.2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03" y="2990664"/>
                <a:ext cx="3796296" cy="868636"/>
              </a:xfrm>
              <a:prstGeom prst="rect">
                <a:avLst/>
              </a:prstGeom>
              <a:blipFill>
                <a:blip r:embed="rId7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789972" y="2990664"/>
                <a:ext cx="3858813" cy="8686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</m:den>
                      </m:f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2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52</m:t>
                          </m:r>
                        </m:sup>
                      </m:sSup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.2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972" y="2990664"/>
                <a:ext cx="3858813" cy="868636"/>
              </a:xfrm>
              <a:prstGeom prst="rect">
                <a:avLst/>
              </a:prstGeom>
              <a:blipFill>
                <a:blip r:embed="rId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621190" y="1648186"/>
                <a:ext cx="36876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1.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…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2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90" y="1648186"/>
                <a:ext cx="3687676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06579" b="-1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789972" y="4227374"/>
                <a:ext cx="4186855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Double precision: </a:t>
                </a:r>
                <a:r>
                  <a:rPr lang="en-US" sz="2400" dirty="0"/>
                  <a:t>Floating-point math consistently introduces relative errors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10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sz="2400" dirty="0"/>
                  <a:t>. Hence, double precision gives you about 16 (decimal) accurate digits. 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972" y="4227374"/>
                <a:ext cx="4186855" cy="1938992"/>
              </a:xfrm>
              <a:prstGeom prst="rect">
                <a:avLst/>
              </a:prstGeom>
              <a:blipFill>
                <a:blip r:embed="rId10"/>
                <a:stretch>
                  <a:fillRect l="-2115" t="-2597" r="-1813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8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3700" y="-1524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Iclicker</a:t>
            </a:r>
            <a:r>
              <a:rPr lang="en-US" dirty="0"/>
              <a:t> question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23400" y="598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04800" y="1123254"/>
                <a:ext cx="8723244" cy="36708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Assume you are working with IEEE single-precision numbers. Find the smallest number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𝑎</m:t>
                    </m:r>
                  </m:oMath>
                </a14:m>
                <a:r>
                  <a:rPr lang="en-US" sz="2200" dirty="0"/>
                  <a:t> that satisfies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8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r>
                        <a:rPr lang="en-US" sz="2400" i="1">
                          <a:latin typeface="Cambria Math" charset="0"/>
                        </a:rPr>
                        <m:t>𝑎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pPr marL="457200" indent="-457200">
                  <a:buAutoNum type="alphaU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1074</m:t>
                        </m:r>
                      </m:sup>
                    </m:sSup>
                  </m:oMath>
                </a14:m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AutoNum type="alphaU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1022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457200" indent="-457200">
                  <a:buAutoNum type="alphaU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52</m:t>
                        </m:r>
                      </m:sup>
                    </m:sSup>
                  </m:oMath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 marL="457200" indent="-457200">
                  <a:buAutoNum type="alphaU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15</m:t>
                        </m:r>
                      </m:sup>
                    </m:sSup>
                  </m:oMath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 marL="457200" indent="-457200">
                  <a:buAutoNum type="alphaU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8</m:t>
                        </m:r>
                      </m:sup>
                    </m:sSup>
                  </m:oMath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 marL="457200" indent="-457200">
                  <a:buAutoNum type="alphaUcParenR"/>
                </a:pPr>
                <a:endParaRPr lang="en-US" sz="2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23254"/>
                <a:ext cx="8723244" cy="3670877"/>
              </a:xfrm>
              <a:prstGeom prst="rect">
                <a:avLst/>
              </a:prstGeom>
              <a:blipFill rotWithShape="0">
                <a:blip r:embed="rId3"/>
                <a:stretch>
                  <a:fillRect l="-1048" t="-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381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39432</TotalTime>
  <Words>2013</Words>
  <Application>Microsoft Office PowerPoint</Application>
  <PresentationFormat>全屏显示(4:3)</PresentationFormat>
  <Paragraphs>321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Franklin Gothic Book</vt:lpstr>
      <vt:lpstr>Perpetua</vt:lpstr>
      <vt:lpstr>Wingdings 2</vt:lpstr>
      <vt:lpstr>Equity</vt:lpstr>
      <vt:lpstr>Rounding errors </vt:lpstr>
      <vt:lpstr>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Demo</vt:lpstr>
      <vt:lpstr>Arithmetic with machine numbers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Solid Mechanics TAM 251</dc:title>
  <dc:creator>Mariana Silva Sohn</dc:creator>
  <cp:lastModifiedBy>Chen, Yuxuan</cp:lastModifiedBy>
  <cp:revision>689</cp:revision>
  <cp:lastPrinted>2019-01-28T22:54:17Z</cp:lastPrinted>
  <dcterms:created xsi:type="dcterms:W3CDTF">2012-07-21T17:56:31Z</dcterms:created>
  <dcterms:modified xsi:type="dcterms:W3CDTF">2022-01-30T06:45:44Z</dcterms:modified>
</cp:coreProperties>
</file>