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19"/>
  </p:notesMasterIdLst>
  <p:handoutMasterIdLst>
    <p:handoutMasterId r:id="rId20"/>
  </p:handoutMasterIdLst>
  <p:sldIdLst>
    <p:sldId id="361" r:id="rId2"/>
    <p:sldId id="376" r:id="rId3"/>
    <p:sldId id="392" r:id="rId4"/>
    <p:sldId id="393" r:id="rId5"/>
    <p:sldId id="394" r:id="rId6"/>
    <p:sldId id="377" r:id="rId7"/>
    <p:sldId id="389" r:id="rId8"/>
    <p:sldId id="390" r:id="rId9"/>
    <p:sldId id="391" r:id="rId10"/>
    <p:sldId id="379" r:id="rId11"/>
    <p:sldId id="380" r:id="rId12"/>
    <p:sldId id="384" r:id="rId13"/>
    <p:sldId id="385" r:id="rId14"/>
    <p:sldId id="363" r:id="rId15"/>
    <p:sldId id="367" r:id="rId16"/>
    <p:sldId id="368" r:id="rId17"/>
    <p:sldId id="369" r:id="rId18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2EDC"/>
    <a:srgbClr val="007434"/>
    <a:srgbClr val="9EBFD4"/>
    <a:srgbClr val="F4CE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020" autoAdjust="0"/>
    <p:restoredTop sz="84198" autoAdjust="0"/>
  </p:normalViewPr>
  <p:slideViewPr>
    <p:cSldViewPr>
      <p:cViewPr>
        <p:scale>
          <a:sx n="102" d="100"/>
          <a:sy n="102" d="100"/>
        </p:scale>
        <p:origin x="904" y="-2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6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7" d="100"/>
        <a:sy n="97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583" cy="480388"/>
          </a:xfrm>
          <a:prstGeom prst="rect">
            <a:avLst/>
          </a:prstGeom>
        </p:spPr>
        <p:txBody>
          <a:bodyPr vert="horz" lIns="94851" tIns="47425" rIns="94851" bIns="4742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2962" y="0"/>
            <a:ext cx="3170583" cy="480388"/>
          </a:xfrm>
          <a:prstGeom prst="rect">
            <a:avLst/>
          </a:prstGeom>
        </p:spPr>
        <p:txBody>
          <a:bodyPr vert="horz" lIns="94851" tIns="47425" rIns="94851" bIns="47425" rtlCol="0"/>
          <a:lstStyle>
            <a:lvl1pPr algn="r">
              <a:defRPr sz="1200"/>
            </a:lvl1pPr>
          </a:lstStyle>
          <a:p>
            <a:fld id="{C7A310A2-6535-4417-8FA8-AA0E3BD8E381}" type="datetimeFigureOut">
              <a:rPr lang="en-US" smtClean="0"/>
              <a:t>9/23/19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173"/>
            <a:ext cx="3170583" cy="480388"/>
          </a:xfrm>
          <a:prstGeom prst="rect">
            <a:avLst/>
          </a:prstGeom>
        </p:spPr>
        <p:txBody>
          <a:bodyPr vert="horz" lIns="94851" tIns="47425" rIns="94851" bIns="4742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2962" y="9119173"/>
            <a:ext cx="3170583" cy="480388"/>
          </a:xfrm>
          <a:prstGeom prst="rect">
            <a:avLst/>
          </a:prstGeom>
        </p:spPr>
        <p:txBody>
          <a:bodyPr vert="horz" lIns="94851" tIns="47425" rIns="94851" bIns="47425" rtlCol="0" anchor="b"/>
          <a:lstStyle>
            <a:lvl1pPr algn="r">
              <a:defRPr sz="1200"/>
            </a:lvl1pPr>
          </a:lstStyle>
          <a:p>
            <a:fld id="{F8B6821C-F382-4246-80AA-F937D9CF3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378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r">
              <a:defRPr sz="1200"/>
            </a:lvl1pPr>
          </a:lstStyle>
          <a:p>
            <a:fld id="{A968B9A5-E803-4C2D-B955-F74BDA24F802}" type="datetimeFigureOut">
              <a:rPr lang="en-US" smtClean="0"/>
              <a:t>9/23/19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3" tIns="48327" rIns="96653" bIns="4832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53" tIns="48327" rIns="96653" bIns="48327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r">
              <a:defRPr sz="1200"/>
            </a:lvl1pPr>
          </a:lstStyle>
          <a:p>
            <a:fld id="{A82CFD2B-B1E9-4286-B907-F22A15B9E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853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computers will have a chip that can generate random numbers, but that</a:t>
            </a:r>
            <a:r>
              <a:rPr lang="en-US" baseline="0" dirty="0"/>
              <a:t> is not very usual.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Note that the same numbers are generated when not changing the seed. Good for algorithm development and debugging (debugging algorithms with different numbers is extremely difficult)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Sequence is the same when not changing the seed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For cryptography, we may be worried about the quality of the random numbers (how random they are),</a:t>
            </a:r>
            <a:r>
              <a:rPr lang="en-US" dirty="0"/>
              <a:t> but for </a:t>
            </a:r>
            <a:r>
              <a:rPr lang="en-US" dirty="0" err="1"/>
              <a:t>numerics</a:t>
            </a:r>
            <a:r>
              <a:rPr lang="en-US" baseline="0" dirty="0"/>
              <a:t> we are often interested in medium quality random numbers.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Extra from questions: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Operating systems provide a way to obtain random numbers from hardware noise. Problems: in particular not that much randomness. In cryptography, they often use this to generate the seed, and then use other methods to generate random numbers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CFD2B-B1E9-4286-B907-F22A15B9E53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4157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The LCG is totally non-random. In red, you see parameters that should be chosen.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If we keep generating numbers using the LCG method, will we eventually get the same number again? Does this generator have a period or the numbers will never repeat?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Computers are finite, there are only a finite numbers that can be generated. It will repeat by pigeonhole principle.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For cryptography, we may be worried about the quality of the random numbers (how random they are),</a:t>
            </a:r>
            <a:r>
              <a:rPr lang="en-US" dirty="0"/>
              <a:t> but for </a:t>
            </a:r>
            <a:r>
              <a:rPr lang="en-US" dirty="0" err="1"/>
              <a:t>numerics</a:t>
            </a:r>
            <a:r>
              <a:rPr lang="en-US" baseline="0" dirty="0"/>
              <a:t> we are often interested in medium quality random numbers.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Extra from questions: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Operating systems provide a way to obtain random numbers from hardware noise. Problems: in particular not that much randomness. In cryptography, they often use this to generate the seed, and then use other methods to generate random numbers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CFD2B-B1E9-4286-B907-F22A15B9E53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6141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computers will have a chip that can generate random numbers, but that</a:t>
            </a:r>
            <a:r>
              <a:rPr lang="en-US" baseline="0" dirty="0"/>
              <a:t> is not very usual.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Note that the same numbers are generated when not changing the seed. Good for algorithm development and debugging (debugging algorithms with different numbers is extremely difficult)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Sequence is the same when not changing the seed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For cryptography, we may be worried about the quality of the random numbers (how random they are),</a:t>
            </a:r>
            <a:r>
              <a:rPr lang="en-US" dirty="0"/>
              <a:t> but for </a:t>
            </a:r>
            <a:r>
              <a:rPr lang="en-US" dirty="0" err="1"/>
              <a:t>numerics</a:t>
            </a:r>
            <a:r>
              <a:rPr lang="en-US" baseline="0" dirty="0"/>
              <a:t> we are often interested in medium quality random numbers.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Extra from questions: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Operating systems provide a way to obtain random numbers from hardware noise. Problems: in particular not that much randomness. In cryptography, they often use this to generate the seed, and then use other methods to generate random numbers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CFD2B-B1E9-4286-B907-F22A15B9E53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9145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Guaranteed under very</a:t>
            </a:r>
            <a:r>
              <a:rPr lang="en-US" baseline="0" dirty="0"/>
              <a:t> lose assumptions. Function does not need to be differentiable or continuous. It will work for all the functions that you probably have seen so far.</a:t>
            </a:r>
          </a:p>
          <a:p>
            <a:endParaRPr lang="en-US" baseline="0" dirty="0"/>
          </a:p>
          <a:p>
            <a:r>
              <a:rPr lang="en-US" baseline="0" dirty="0"/>
              <a:t>Show demo ratio of a circle to a box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CFD2B-B1E9-4286-B907-F22A15B9E53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829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</a:t>
            </a:r>
            <a:r>
              <a:rPr lang="en-US" baseline="0" dirty="0"/>
              <a:t> area of the circle is pi. So how can we approximate this area?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CFD2B-B1E9-4286-B907-F22A15B9E53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190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Error uses the actual value of pi. In general, we don’t know what the exact value is, and therefore errors should be evaluated in a different manner.</a:t>
            </a:r>
          </a:p>
          <a:p>
            <a:endParaRPr lang="en-US" baseline="0" dirty="0"/>
          </a:p>
          <a:p>
            <a:r>
              <a:rPr lang="en-US" dirty="0"/>
              <a:t>Why</a:t>
            </a:r>
            <a:r>
              <a:rPr lang="en-US" baseline="0" dirty="0"/>
              <a:t> the jumpy behavior? Hard question, out of the scope of this class. Can take a class in stochastic methods to understand this type of behavior.</a:t>
            </a:r>
          </a:p>
          <a:p>
            <a:endParaRPr lang="en-US" baseline="0" dirty="0"/>
          </a:p>
          <a:p>
            <a:r>
              <a:rPr lang="en-US" baseline="0" dirty="0"/>
              <a:t>Change the number of points, and ask about the rate of convergence. Can you get that using linear plots?</a:t>
            </a:r>
          </a:p>
          <a:p>
            <a:endParaRPr lang="en-US" baseline="0" dirty="0"/>
          </a:p>
          <a:p>
            <a:r>
              <a:rPr lang="en-US" baseline="0" dirty="0"/>
              <a:t>We need a log-log plot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CFD2B-B1E9-4286-B907-F22A15B9E53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560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3707-FD6F-4357-B18B-37D39DF1D0B5}" type="datetimeFigureOut">
              <a:rPr lang="en-US" smtClean="0"/>
              <a:t>9/23/19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C533F9BD-4BB6-45C5-982F-C95F1BFD322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3707-FD6F-4357-B18B-37D39DF1D0B5}" type="datetimeFigureOut">
              <a:rPr lang="en-US" smtClean="0"/>
              <a:t>9/23/19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3F9BD-4BB6-45C5-982F-C95F1BFD32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3707-FD6F-4357-B18B-37D39DF1D0B5}" type="datetimeFigureOut">
              <a:rPr lang="en-US" smtClean="0"/>
              <a:t>9/23/19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3F9BD-4BB6-45C5-982F-C95F1BFD32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3707-FD6F-4357-B18B-37D39DF1D0B5}" type="datetimeFigureOut">
              <a:rPr lang="en-US" smtClean="0"/>
              <a:t>9/23/19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3F9BD-4BB6-45C5-982F-C95F1BFD322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3707-FD6F-4357-B18B-37D39DF1D0B5}" type="datetimeFigureOut">
              <a:rPr lang="en-US" smtClean="0"/>
              <a:t>9/23/19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C533F9BD-4BB6-45C5-982F-C95F1BFD322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3707-FD6F-4357-B18B-37D39DF1D0B5}" type="datetimeFigureOut">
              <a:rPr lang="en-US" smtClean="0"/>
              <a:t>9/23/19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3F9BD-4BB6-45C5-982F-C95F1BFD322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3707-FD6F-4357-B18B-37D39DF1D0B5}" type="datetimeFigureOut">
              <a:rPr lang="en-US" smtClean="0"/>
              <a:t>9/23/19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3F9BD-4BB6-45C5-982F-C95F1BFD322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3707-FD6F-4357-B18B-37D39DF1D0B5}" type="datetimeFigureOut">
              <a:rPr lang="en-US" smtClean="0"/>
              <a:t>9/23/19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3F9BD-4BB6-45C5-982F-C95F1BFD32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3707-FD6F-4357-B18B-37D39DF1D0B5}" type="datetimeFigureOut">
              <a:rPr lang="en-US" smtClean="0"/>
              <a:t>9/23/19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3F9BD-4BB6-45C5-982F-C95F1BFD32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3707-FD6F-4357-B18B-37D39DF1D0B5}" type="datetimeFigureOut">
              <a:rPr lang="en-US" smtClean="0"/>
              <a:t>9/23/19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3F9BD-4BB6-45C5-982F-C95F1BFD322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3707-FD6F-4357-B18B-37D39DF1D0B5}" type="datetimeFigureOut">
              <a:rPr lang="en-US" smtClean="0"/>
              <a:t>9/23/19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C533F9BD-4BB6-45C5-982F-C95F1BFD322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11B3707-FD6F-4357-B18B-37D39DF1D0B5}" type="datetimeFigureOut">
              <a:rPr lang="en-US" smtClean="0"/>
              <a:t>9/23/19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C533F9BD-4BB6-45C5-982F-C95F1BFD322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0.png"/><Relationship Id="rId5" Type="http://schemas.openxmlformats.org/officeDocument/2006/relationships/image" Target="../media/image270.png"/><Relationship Id="rId4" Type="http://schemas.openxmlformats.org/officeDocument/2006/relationships/image" Target="../media/image26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3" Type="http://schemas.openxmlformats.org/officeDocument/2006/relationships/image" Target="../media/image151.png"/><Relationship Id="rId7" Type="http://schemas.openxmlformats.org/officeDocument/2006/relationships/image" Target="../media/image1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5" Type="http://schemas.openxmlformats.org/officeDocument/2006/relationships/image" Target="../media/image90.png"/><Relationship Id="rId4" Type="http://schemas.openxmlformats.org/officeDocument/2006/relationships/image" Target="../media/image80.png"/><Relationship Id="rId9" Type="http://schemas.openxmlformats.org/officeDocument/2006/relationships/image" Target="../media/image13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png"/><Relationship Id="rId3" Type="http://schemas.openxmlformats.org/officeDocument/2006/relationships/image" Target="../media/image60.png"/><Relationship Id="rId7" Type="http://schemas.openxmlformats.org/officeDocument/2006/relationships/image" Target="../media/image17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png"/><Relationship Id="rId5" Type="http://schemas.openxmlformats.org/officeDocument/2006/relationships/image" Target="../media/image150.png"/><Relationship Id="rId10" Type="http://schemas.openxmlformats.org/officeDocument/2006/relationships/image" Target="../media/image30.png"/><Relationship Id="rId4" Type="http://schemas.openxmlformats.org/officeDocument/2006/relationships/image" Target="../media/image140.png"/><Relationship Id="rId9" Type="http://schemas.openxmlformats.org/officeDocument/2006/relationships/image" Target="../media/image19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5" Type="http://schemas.openxmlformats.org/officeDocument/2006/relationships/image" Target="../media/image220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Random numbers and Monte Carlo methods</a:t>
            </a:r>
          </a:p>
        </p:txBody>
      </p:sp>
    </p:spTree>
    <p:extLst>
      <p:ext uri="{BB962C8B-B14F-4D97-AF65-F5344CB8AC3E}">
        <p14:creationId xmlns:p14="http://schemas.microsoft.com/office/powerpoint/2010/main" val="24331986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3CBDA48-6F0F-A746-8424-326030F5ABBA}"/>
              </a:ext>
            </a:extLst>
          </p:cNvPr>
          <p:cNvSpPr txBox="1">
            <a:spLocks/>
          </p:cNvSpPr>
          <p:nvPr/>
        </p:nvSpPr>
        <p:spPr>
          <a:xfrm>
            <a:off x="228600" y="-203819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Texas </a:t>
            </a:r>
            <a:r>
              <a:rPr lang="en-US" dirty="0" err="1"/>
              <a:t>Holdem</a:t>
            </a:r>
            <a:r>
              <a:rPr lang="en-US" dirty="0"/>
              <a:t> Game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613CB4-F350-2144-8886-2937637239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8200" y="1752600"/>
            <a:ext cx="4998720" cy="3124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34D5659-F1B6-7D4C-ADC3-1321DAB1537A}"/>
              </a:ext>
            </a:extLst>
          </p:cNvPr>
          <p:cNvSpPr txBox="1"/>
          <p:nvPr/>
        </p:nvSpPr>
        <p:spPr>
          <a:xfrm>
            <a:off x="228600" y="1066800"/>
            <a:ext cx="85017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Question</a:t>
            </a:r>
            <a:r>
              <a:rPr lang="en-US" sz="2800" dirty="0"/>
              <a:t>: for each starting pair of cards, what is the probability of winning?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D91312C-D78D-624B-AC5F-0A27D87A6D22}"/>
              </a:ext>
            </a:extLst>
          </p:cNvPr>
          <p:cNvSpPr/>
          <p:nvPr/>
        </p:nvSpPr>
        <p:spPr>
          <a:xfrm>
            <a:off x="228600" y="2148526"/>
            <a:ext cx="32766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One Game: set of 7 cards</a:t>
            </a:r>
          </a:p>
          <a:p>
            <a:r>
              <a:rPr lang="en-US" dirty="0"/>
              <a:t>Starting hand</a:t>
            </a:r>
          </a:p>
          <a:p>
            <a:r>
              <a:rPr lang="en-US" dirty="0"/>
              <a:t>Opponent hand</a:t>
            </a:r>
          </a:p>
          <a:p>
            <a:r>
              <a:rPr lang="en-US" dirty="0"/>
              <a:t>Dealer hand</a:t>
            </a:r>
          </a:p>
          <a:p>
            <a:r>
              <a:rPr lang="en-US" dirty="0"/>
              <a:t>Compares the cards and decides who wins the game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One numerical experiment:</a:t>
            </a:r>
          </a:p>
          <a:p>
            <a:r>
              <a:rPr lang="en-US" dirty="0"/>
              <a:t>“Play” N games and record the result of each one of them</a:t>
            </a:r>
          </a:p>
        </p:txBody>
      </p:sp>
    </p:spTree>
    <p:extLst>
      <p:ext uri="{BB962C8B-B14F-4D97-AF65-F5344CB8AC3E}">
        <p14:creationId xmlns:p14="http://schemas.microsoft.com/office/powerpoint/2010/main" val="41313839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3CBDA48-6F0F-A746-8424-326030F5ABBA}"/>
              </a:ext>
            </a:extLst>
          </p:cNvPr>
          <p:cNvSpPr txBox="1">
            <a:spLocks/>
          </p:cNvSpPr>
          <p:nvPr/>
        </p:nvSpPr>
        <p:spPr>
          <a:xfrm>
            <a:off x="228600" y="-203819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Texas </a:t>
            </a:r>
            <a:r>
              <a:rPr lang="en-US" dirty="0" err="1"/>
              <a:t>Holdem</a:t>
            </a:r>
            <a:r>
              <a:rPr lang="en-US" dirty="0"/>
              <a:t> Game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34D5659-F1B6-7D4C-ADC3-1321DAB1537A}"/>
                  </a:ext>
                </a:extLst>
              </p:cNvPr>
              <p:cNvSpPr txBox="1"/>
              <p:nvPr/>
            </p:nvSpPr>
            <p:spPr>
              <a:xfrm>
                <a:off x="228600" y="1066800"/>
                <a:ext cx="8501744" cy="56938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Question</a:t>
                </a:r>
                <a:r>
                  <a:rPr lang="en-US" sz="2800" dirty="0"/>
                  <a:t>: for each starting pair of cards, what is the probability of winning?</a:t>
                </a:r>
              </a:p>
              <a:p>
                <a:endParaRPr lang="en-US" sz="2800" dirty="0"/>
              </a:p>
              <a:p>
                <a:r>
                  <a:rPr lang="en-US" sz="2800" dirty="0"/>
                  <a:t>Starting hand (deterministic variable </a:t>
                </a:r>
                <a:r>
                  <a:rPr lang="en-US" sz="2800" b="1" dirty="0"/>
                  <a:t>S</a:t>
                </a:r>
                <a:r>
                  <a:rPr lang="en-US" sz="2800" dirty="0"/>
                  <a:t>):</a:t>
                </a:r>
              </a:p>
              <a:p>
                <a:endParaRPr lang="en-US" sz="2800" dirty="0"/>
              </a:p>
              <a:p>
                <a:r>
                  <a:rPr lang="en-US" sz="2800" dirty="0"/>
                  <a:t>Dealer hand (random variable </a:t>
                </a:r>
                <a:r>
                  <a:rPr lang="en-US" sz="2800" b="1" dirty="0"/>
                  <a:t>D</a:t>
                </a:r>
                <a:r>
                  <a:rPr lang="en-US" sz="2800" dirty="0"/>
                  <a:t>):</a:t>
                </a:r>
              </a:p>
              <a:p>
                <a:endParaRPr lang="en-US" sz="2800" dirty="0"/>
              </a:p>
              <a:p>
                <a:r>
                  <a:rPr lang="en-US" sz="2800" dirty="0"/>
                  <a:t>Opponent hand (random variable </a:t>
                </a:r>
                <a:r>
                  <a:rPr lang="en-US" sz="2800" b="1" dirty="0"/>
                  <a:t>O</a:t>
                </a:r>
                <a:r>
                  <a:rPr lang="en-US" sz="2800" dirty="0"/>
                  <a:t>): </a:t>
                </a:r>
              </a:p>
              <a:p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r>
                  <a:rPr lang="en-US" sz="2800" b="0" dirty="0"/>
                  <a:t>Define function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𝑏𝑒𝑠𝑡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𝑫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𝑜𝑟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: gets the best hand (5 cards) out of a set of 7 cards</a:t>
                </a:r>
              </a:p>
              <a:p>
                <a:endParaRPr lang="en-US" sz="2800" dirty="0"/>
              </a:p>
              <a:p>
                <a:r>
                  <a:rPr lang="en-US" sz="2800" b="0" dirty="0"/>
                  <a:t>Function:</a:t>
                </a:r>
                <a14:m>
                  <m:oMath xmlns:m="http://schemas.openxmlformats.org/officeDocument/2006/math">
                    <m:r>
                      <a:rPr lang="en-US" sz="28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sz="2800" b="1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1" i="1" dirty="0">
                        <a:latin typeface="Cambria Math" panose="02040503050406030204" pitchFamily="18" charset="0"/>
                      </a:rPr>
                      <m:t>𝑊𝑖𝑛</m:t>
                    </m:r>
                    <m:r>
                      <a:rPr lang="en-US" sz="2800" b="1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1" i="1" dirty="0"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sz="2800" b="1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1" i="1" dirty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sz="2800" b="1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1" i="1" dirty="0"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en-US" sz="2800" dirty="0"/>
                  <a:t>)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34D5659-F1B6-7D4C-ADC3-1321DAB153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066800"/>
                <a:ext cx="8501744" cy="5693866"/>
              </a:xfrm>
              <a:prstGeom prst="rect">
                <a:avLst/>
              </a:prstGeom>
              <a:blipFill>
                <a:blip r:embed="rId2"/>
                <a:stretch>
                  <a:fillRect l="-1343" t="-1339" r="-2090" b="-2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CB87EC59-F357-BB4B-BF19-495EFBEAAC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2049282"/>
            <a:ext cx="1295400" cy="8636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6A780B0-40B9-3544-80F5-6E2D9E59B3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3000" y="2978263"/>
            <a:ext cx="3327400" cy="889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A1C371B-B7C3-4147-9181-0373ED87B4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4000" y="3929500"/>
            <a:ext cx="1282700" cy="92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0706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3CBDA48-6F0F-A746-8424-326030F5ABBA}"/>
              </a:ext>
            </a:extLst>
          </p:cNvPr>
          <p:cNvSpPr txBox="1">
            <a:spLocks/>
          </p:cNvSpPr>
          <p:nvPr/>
        </p:nvSpPr>
        <p:spPr>
          <a:xfrm>
            <a:off x="228600" y="-203819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Texas </a:t>
            </a:r>
            <a:r>
              <a:rPr lang="en-US" dirty="0" err="1"/>
              <a:t>Holdem</a:t>
            </a:r>
            <a:r>
              <a:rPr lang="en-US" dirty="0"/>
              <a:t> Game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34D5659-F1B6-7D4C-ADC3-1321DAB1537A}"/>
                  </a:ext>
                </a:extLst>
              </p:cNvPr>
              <p:cNvSpPr txBox="1"/>
              <p:nvPr/>
            </p:nvSpPr>
            <p:spPr>
              <a:xfrm>
                <a:off x="228600" y="1066800"/>
                <a:ext cx="8501744" cy="25237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400" b="1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dirty="0">
                          <a:latin typeface="Cambria Math" panose="02040503050406030204" pitchFamily="18" charset="0"/>
                        </a:rPr>
                        <m:t>𝑊𝑖𝑛</m:t>
                      </m:r>
                      <m:r>
                        <a:rPr lang="en-US" sz="2400" b="1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1" dirty="0"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400" b="1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1" i="1" dirty="0">
                          <a:latin typeface="Cambria Math" panose="02040503050406030204" pitchFamily="18" charset="0"/>
                        </a:rPr>
                        <m:t>𝑶</m:t>
                      </m:r>
                      <m:r>
                        <a:rPr lang="en-US" sz="2400" b="1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1" i="1" dirty="0">
                          <a:latin typeface="Cambria Math" panose="02040503050406030204" pitchFamily="18" charset="0"/>
                        </a:rPr>
                        <m:t>𝑫</m:t>
                      </m:r>
                      <m:r>
                        <m:rPr>
                          <m:nor/>
                        </m:rPr>
                        <a:rPr lang="en-US" sz="2400" dirty="0"/>
                        <m:t>)</m:t>
                      </m:r>
                    </m:oMath>
                  </m:oMathPara>
                </a14:m>
                <a:endParaRPr lang="en-US" sz="2600" dirty="0"/>
              </a:p>
              <a:p>
                <a14:m>
                  <m:oMath xmlns:m="http://schemas.openxmlformats.org/officeDocument/2006/math">
                    <m:r>
                      <a:rPr lang="en-US" sz="2600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6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600" b="0" i="0" dirty="0" smtClean="0">
                        <a:latin typeface="Cambria Math" panose="02040503050406030204" pitchFamily="18" charset="0"/>
                      </a:rPr>
                      <m:t>[1,0,0]: </m:t>
                    </m:r>
                  </m:oMath>
                </a14:m>
                <a:r>
                  <a:rPr lang="en-US" sz="2600" dirty="0"/>
                  <a:t>starting hand wins</a:t>
                </a:r>
              </a:p>
              <a:p>
                <a14:m>
                  <m:oMath xmlns:m="http://schemas.openxmlformats.org/officeDocument/2006/math">
                    <m:r>
                      <a:rPr lang="en-US" sz="2600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600" i="1" dirty="0">
                        <a:latin typeface="Cambria Math" panose="02040503050406030204" pitchFamily="18" charset="0"/>
                      </a:rPr>
                      <m:t>=[0,1,0]</m:t>
                    </m:r>
                    <m:r>
                      <a:rPr lang="en-US" sz="2600" dirty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sz="2600" dirty="0"/>
                  <a:t>starting hand loses (opponent wins)</a:t>
                </a:r>
              </a:p>
              <a:p>
                <a14:m>
                  <m:oMath xmlns:m="http://schemas.openxmlformats.org/officeDocument/2006/math">
                    <m:r>
                      <a:rPr lang="en-US" sz="2600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6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600" b="0" i="0" dirty="0" smtClean="0">
                        <a:latin typeface="Cambria Math" panose="02040503050406030204" pitchFamily="18" charset="0"/>
                      </a:rPr>
                      <m:t>[0,0,1]</m:t>
                    </m:r>
                    <m:r>
                      <a:rPr lang="en-US" sz="2600" dirty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sz="2600" dirty="0"/>
                  <a:t>tie</a:t>
                </a:r>
              </a:p>
              <a:p>
                <a:endParaRPr lang="en-US" sz="2600" dirty="0"/>
              </a:p>
              <a:p>
                <a:endParaRPr lang="en-US" sz="26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34D5659-F1B6-7D4C-ADC3-1321DAB153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066800"/>
                <a:ext cx="8501744" cy="2523768"/>
              </a:xfrm>
              <a:prstGeom prst="rect">
                <a:avLst/>
              </a:prstGeom>
              <a:blipFill>
                <a:blip r:embed="rId2"/>
                <a:stretch>
                  <a:fillRect l="-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CB87EC59-F357-BB4B-BF19-495EFBEAAC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2806700"/>
            <a:ext cx="1295400" cy="8636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6A780B0-40B9-3544-80F5-6E2D9E59B3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5772" y="2794000"/>
            <a:ext cx="3327400" cy="889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A1C371B-B7C3-4147-9181-0373ED87B4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2800" y="2743200"/>
            <a:ext cx="1282700" cy="9271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22F0205-3514-1643-A4F5-4036244B07AA}"/>
              </a:ext>
            </a:extLst>
          </p:cNvPr>
          <p:cNvSpPr/>
          <p:nvPr/>
        </p:nvSpPr>
        <p:spPr>
          <a:xfrm>
            <a:off x="381000" y="4427639"/>
            <a:ext cx="846545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Let’s say we now run 1,000 “games” with the starting hand 5 clubs and 4 of diamonds. The experiment produces 350 wins, 590 losses and 60 ties.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If we run this same numerical experiment again, would we get the same results (odds)?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3EC2785F-1BFA-EF40-BDB5-B8A7AC324E7F}"/>
              </a:ext>
            </a:extLst>
          </p:cNvPr>
          <p:cNvSpPr/>
          <p:nvPr/>
        </p:nvSpPr>
        <p:spPr>
          <a:xfrm rot="5400000">
            <a:off x="5370078" y="774519"/>
            <a:ext cx="510232" cy="620304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C78393-6684-3449-9F47-5B6AE637B777}"/>
              </a:ext>
            </a:extLst>
          </p:cNvPr>
          <p:cNvSpPr txBox="1"/>
          <p:nvPr/>
        </p:nvSpPr>
        <p:spPr>
          <a:xfrm>
            <a:off x="5143331" y="4061907"/>
            <a:ext cx="963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GAME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26FD75-D0CC-1B41-AB52-D7B80E8CCA9A}"/>
              </a:ext>
            </a:extLst>
          </p:cNvPr>
          <p:cNvSpPr txBox="1"/>
          <p:nvPr/>
        </p:nvSpPr>
        <p:spPr>
          <a:xfrm>
            <a:off x="2438400" y="5445101"/>
            <a:ext cx="501650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ODDS: W=0.35, L=0.59,  T=0.06</a:t>
            </a:r>
          </a:p>
        </p:txBody>
      </p:sp>
    </p:spTree>
    <p:extLst>
      <p:ext uri="{BB962C8B-B14F-4D97-AF65-F5344CB8AC3E}">
        <p14:creationId xmlns:p14="http://schemas.microsoft.com/office/powerpoint/2010/main" val="13471682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3CBDA48-6F0F-A746-8424-326030F5ABBA}"/>
              </a:ext>
            </a:extLst>
          </p:cNvPr>
          <p:cNvSpPr txBox="1">
            <a:spLocks/>
          </p:cNvSpPr>
          <p:nvPr/>
        </p:nvSpPr>
        <p:spPr>
          <a:xfrm>
            <a:off x="228600" y="-203819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Texas </a:t>
            </a:r>
            <a:r>
              <a:rPr lang="en-US" dirty="0" err="1"/>
              <a:t>Holdem</a:t>
            </a:r>
            <a:r>
              <a:rPr lang="en-US" dirty="0"/>
              <a:t> Game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35F970D-A8E2-EF45-A7C1-97CDCEB874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5236793" y="2050541"/>
            <a:ext cx="3223392" cy="4095778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2E2F0EA-ADB4-494D-8D1B-3761E25C42D9}"/>
              </a:ext>
            </a:extLst>
          </p:cNvPr>
          <p:cNvSpPr/>
          <p:nvPr/>
        </p:nvSpPr>
        <p:spPr>
          <a:xfrm>
            <a:off x="1944479" y="6147226"/>
            <a:ext cx="13861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50 games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D622F8D-C0B3-3047-A25A-847D12F64851}"/>
              </a:ext>
            </a:extLst>
          </p:cNvPr>
          <p:cNvSpPr/>
          <p:nvPr/>
        </p:nvSpPr>
        <p:spPr>
          <a:xfrm>
            <a:off x="6324600" y="6147226"/>
            <a:ext cx="18614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10,000 games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16C6569-C82D-3B4F-B6A4-C9ABA10829C5}"/>
              </a:ext>
            </a:extLst>
          </p:cNvPr>
          <p:cNvSpPr/>
          <p:nvPr/>
        </p:nvSpPr>
        <p:spPr>
          <a:xfrm>
            <a:off x="228600" y="1112793"/>
            <a:ext cx="866777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Starting hand: pair of aces</a:t>
            </a:r>
          </a:p>
          <a:p>
            <a:r>
              <a:rPr lang="en-US" sz="2400" dirty="0"/>
              <a:t>Plotting the number of </a:t>
            </a:r>
            <a:r>
              <a:rPr lang="en-US" sz="2400"/>
              <a:t>wins for </a:t>
            </a:r>
            <a:r>
              <a:rPr lang="en-US" sz="2400" dirty="0"/>
              <a:t>100 numerical experiments 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9FF1C49-44ED-F345-A391-5B1FC42490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464963"/>
            <a:ext cx="4367563" cy="323420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859E7C9-B6AC-6C45-9BFE-B6FB0818DD93}"/>
                  </a:ext>
                </a:extLst>
              </p:cNvPr>
              <p:cNvSpPr txBox="1"/>
              <p:nvPr/>
            </p:nvSpPr>
            <p:spPr>
              <a:xfrm>
                <a:off x="3977486" y="5560671"/>
                <a:ext cx="5129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96%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859E7C9-B6AC-6C45-9BFE-B6FB0818DD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7486" y="5560671"/>
                <a:ext cx="512961" cy="276999"/>
              </a:xfrm>
              <a:prstGeom prst="rect">
                <a:avLst/>
              </a:prstGeom>
              <a:blipFill>
                <a:blip r:embed="rId4"/>
                <a:stretch>
                  <a:fillRect l="-9524" r="-9524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5147502-8A0E-7844-B231-EA8B54DB478D}"/>
                  </a:ext>
                </a:extLst>
              </p:cNvPr>
              <p:cNvSpPr txBox="1"/>
              <p:nvPr/>
            </p:nvSpPr>
            <p:spPr>
              <a:xfrm>
                <a:off x="762000" y="5560670"/>
                <a:ext cx="5129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2%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5147502-8A0E-7844-B231-EA8B54DB47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5560670"/>
                <a:ext cx="512961" cy="276999"/>
              </a:xfrm>
              <a:prstGeom prst="rect">
                <a:avLst/>
              </a:prstGeom>
              <a:blipFill>
                <a:blip r:embed="rId5"/>
                <a:stretch>
                  <a:fillRect l="-10000" r="-12500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DDEB1E7-418F-BC4C-9985-3C339D047D7C}"/>
                  </a:ext>
                </a:extLst>
              </p:cNvPr>
              <p:cNvSpPr txBox="1"/>
              <p:nvPr/>
            </p:nvSpPr>
            <p:spPr>
              <a:xfrm>
                <a:off x="2369743" y="5712512"/>
                <a:ext cx="5129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4%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DDEB1E7-418F-BC4C-9985-3C339D047D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9743" y="5712512"/>
                <a:ext cx="512961" cy="276999"/>
              </a:xfrm>
              <a:prstGeom prst="rect">
                <a:avLst/>
              </a:prstGeom>
              <a:blipFill>
                <a:blip r:embed="rId6"/>
                <a:stretch>
                  <a:fillRect l="-9756" r="-9756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85100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0A4613B-A48B-6046-8746-CF47B51D1496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21758" y="1295400"/>
            <a:ext cx="7696200" cy="3228994"/>
          </a:xfrm>
        </p:spPr>
        <p:txBody>
          <a:bodyPr>
            <a:noAutofit/>
          </a:bodyPr>
          <a:lstStyle/>
          <a:p>
            <a:r>
              <a:rPr lang="en-US" sz="2400" dirty="0"/>
              <a:t>You just implemented an example of a Monte Carlo method!</a:t>
            </a:r>
          </a:p>
          <a:p>
            <a:endParaRPr lang="en-US" sz="2400" dirty="0"/>
          </a:p>
          <a:p>
            <a:r>
              <a:rPr lang="en-US" sz="2400" dirty="0"/>
              <a:t>Algorithm that compute APPROXIMATIONS of desired quantities based on randomized sampling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3C72817-A21C-5541-B6C6-9198797EF62A}"/>
              </a:ext>
            </a:extLst>
          </p:cNvPr>
          <p:cNvSpPr txBox="1">
            <a:spLocks/>
          </p:cNvSpPr>
          <p:nvPr/>
        </p:nvSpPr>
        <p:spPr>
          <a:xfrm>
            <a:off x="345558" y="-152400"/>
            <a:ext cx="7772400" cy="1143000"/>
          </a:xfrm>
          <a:prstGeom prst="rect">
            <a:avLst/>
          </a:prstGeom>
        </p:spPr>
        <p:txBody>
          <a:bodyPr bIns="91440" anchor="b" anchorCtr="0">
            <a:normAutofit fontScale="925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  <a:p>
            <a:r>
              <a:rPr lang="en-US" dirty="0"/>
              <a:t>Monte Carlo methods</a:t>
            </a:r>
          </a:p>
        </p:txBody>
      </p:sp>
    </p:spTree>
    <p:extLst>
      <p:ext uri="{BB962C8B-B14F-4D97-AF65-F5344CB8AC3E}">
        <p14:creationId xmlns:p14="http://schemas.microsoft.com/office/powerpoint/2010/main" val="6780696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104020" y="-131785"/>
            <a:ext cx="7772400" cy="1143000"/>
          </a:xfrm>
          <a:prstGeom prst="rect">
            <a:avLst/>
          </a:prstGeom>
        </p:spPr>
        <p:txBody>
          <a:bodyPr bIns="91440" anchor="b" anchorCtr="0">
            <a:normAutofit fontScale="925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  <a:p>
            <a:r>
              <a:rPr lang="en-US" dirty="0"/>
              <a:t>Monte Carlo Methods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4020" y="1141039"/>
            <a:ext cx="83125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2800" dirty="0"/>
              <a:t>To approximate integration problems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24180" y="1794083"/>
                <a:ext cx="3436004" cy="8457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𝜇</m:t>
                      </m:r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nary>
                        <m:naryPr>
                          <m:ctrlPr>
                            <a:rPr lang="is-IS" sz="24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𝑜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trlPr>
                                <a:rPr lang="is-IS" sz="24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𝑜</m:t>
                                  </m:r>
                                </m:sub>
                              </m:sSub>
                            </m:sub>
                            <m:sup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  <m:e>
                              <m:r>
                                <a:rPr lang="en-US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𝑥</m:t>
                                  </m:r>
                                  <m:r>
                                    <a:rPr lang="en-US" sz="24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𝑑𝑥</m:t>
                              </m:r>
                              <m:r>
                                <a:rPr lang="en-US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𝑑𝑦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180" y="1794083"/>
                <a:ext cx="3436004" cy="84574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11480" y="3413167"/>
                <a:ext cx="2591927" cy="10384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𝑁</m:t>
                              </m:r>
                            </m:sub>
                          </m:sSub>
                        </m:e>
                      </m:acc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is-I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𝑁</m:t>
                          </m:r>
                        </m:sup>
                        <m:e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" y="3413167"/>
                <a:ext cx="2591927" cy="103848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98076" y="5029200"/>
                <a:ext cx="3327449" cy="4414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charset="0"/>
                      </a:rPr>
                      <m:t>𝐴</m:t>
                    </m:r>
                    <m:r>
                      <a:rPr lang="en-US" sz="2800" b="0" i="1" smtClean="0">
                        <a:latin typeface="Cambria Math" charset="0"/>
                      </a:rPr>
                      <m:t>) </m:t>
                    </m:r>
                    <m:acc>
                      <m:accPr>
                        <m:chr m:val="̅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800" i="1">
                                <a:latin typeface="Cambria Math" charset="0"/>
                              </a:rPr>
                              <m:t>𝑁</m:t>
                            </m:r>
                          </m:sub>
                        </m:sSub>
                      </m:e>
                    </m:acc>
                    <m:r>
                      <a:rPr lang="en-US" sz="28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→</m:t>
                    </m:r>
                    <m:r>
                      <a:rPr lang="en-US" sz="28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  <m:r>
                      <a:rPr lang="en-US" sz="2800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 </m:t>
                    </m:r>
                  </m:oMath>
                </a14:m>
                <a:r>
                  <a:rPr lang="en-US" sz="2800" dirty="0"/>
                  <a:t>  as 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charset="0"/>
                      </a:rPr>
                      <m:t>𝑁</m:t>
                    </m:r>
                    <m:r>
                      <a:rPr lang="is-I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→∞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076" y="5029200"/>
                <a:ext cx="3327449" cy="441468"/>
              </a:xfrm>
              <a:prstGeom prst="rect">
                <a:avLst/>
              </a:prstGeom>
              <a:blipFill rotWithShape="0">
                <a:blip r:embed="rId5"/>
                <a:stretch>
                  <a:fillRect l="-183" t="-19444" b="-5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78620" y="4483701"/>
            <a:ext cx="83125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2800" dirty="0"/>
              <a:t>Mark the correct answer: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78620" y="2789356"/>
                <a:ext cx="90958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14350" lvl="0" indent="-514350"/>
                <a:r>
                  <a:rPr lang="en-US" sz="2800" dirty="0"/>
                  <a:t>We sample points uniformly inside the domain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charset="0"/>
                      </a:rPr>
                      <m:t>𝐷</m:t>
                    </m:r>
                    <m:r>
                      <a:rPr lang="en-US" sz="2400" b="0" i="1" smtClean="0">
                        <a:latin typeface="Cambria Math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𝑜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𝑜</m:t>
                            </m:r>
                          </m:sub>
                        </m:sSub>
                        <m:r>
                          <a:rPr lang="en-U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20" y="2789356"/>
                <a:ext cx="9095860" cy="523220"/>
              </a:xfrm>
              <a:prstGeom prst="rect">
                <a:avLst/>
              </a:prstGeom>
              <a:blipFill rotWithShape="0">
                <a:blip r:embed="rId6"/>
                <a:stretch>
                  <a:fillRect l="-1408" t="-12941" b="-3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4234882" y="3766159"/>
                <a:ext cx="1966244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20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2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~</m:t>
                      </m:r>
                      <m:r>
                        <a:rPr lang="en-US" sz="2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sz="2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𝑈</m:t>
                      </m:r>
                      <m:r>
                        <a:rPr lang="en-US" sz="2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r>
                        <a:rPr lang="en-US" sz="2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𝐷</m:t>
                      </m:r>
                      <m:r>
                        <a:rPr lang="en-US" sz="2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4882" y="3766159"/>
                <a:ext cx="1966244" cy="430887"/>
              </a:xfrm>
              <a:prstGeom prst="rect">
                <a:avLst/>
              </a:prstGeom>
              <a:blipFill rotWithShape="0">
                <a:blip r:embed="rId7"/>
                <a:stretch>
                  <a:fillRect t="-107143" r="-311" b="-12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298076" y="5645429"/>
                <a:ext cx="6129435" cy="4414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800" b="0" dirty="0"/>
                  <a:t>B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charset="0"/>
                      </a:rPr>
                      <m:t>) </m:t>
                    </m:r>
                    <m:acc>
                      <m:accPr>
                        <m:chr m:val="̅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800" i="1">
                                <a:latin typeface="Cambria Math" charset="0"/>
                              </a:rPr>
                              <m:t>𝑁</m:t>
                            </m:r>
                          </m:sub>
                        </m:sSub>
                      </m:e>
                    </m:acc>
                    <m:r>
                      <a:rPr lang="en-US" sz="2800" b="0" i="1" smtClean="0"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−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𝑜</m:t>
                        </m:r>
                      </m:sub>
                    </m:sSub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  <m:r>
                      <a:rPr lang="en-US" sz="2800" i="1"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−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𝑜</m:t>
                        </m:r>
                      </m:sub>
                    </m:sSub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  <m:r>
                      <a:rPr lang="en-US" sz="28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→</m:t>
                    </m:r>
                    <m:r>
                      <a:rPr lang="en-US" sz="28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  <m:r>
                      <a:rPr lang="en-US" sz="2800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 </m:t>
                    </m:r>
                  </m:oMath>
                </a14:m>
                <a:r>
                  <a:rPr lang="en-US" sz="2800" dirty="0"/>
                  <a:t>  as 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charset="0"/>
                      </a:rPr>
                      <m:t>𝑁</m:t>
                    </m:r>
                    <m:r>
                      <a:rPr lang="is-I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→∞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076" y="5645429"/>
                <a:ext cx="6129435" cy="441468"/>
              </a:xfrm>
              <a:prstGeom prst="rect">
                <a:avLst/>
              </a:prstGeom>
              <a:blipFill rotWithShape="0">
                <a:blip r:embed="rId8"/>
                <a:stretch>
                  <a:fillRect l="-3582" t="-19178" b="-506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279788" y="6244063"/>
                <a:ext cx="280371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800" dirty="0"/>
                  <a:t>C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charset="0"/>
                      </a:rPr>
                      <m:t>)</m:t>
                    </m:r>
                    <m:r>
                      <a:rPr lang="en-US" sz="2800" i="1" smtClean="0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sz="2800" dirty="0"/>
                  <a:t>None of the above</a:t>
                </a: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788" y="6244063"/>
                <a:ext cx="2803716" cy="430887"/>
              </a:xfrm>
              <a:prstGeom prst="rect">
                <a:avLst/>
              </a:prstGeom>
              <a:blipFill rotWithShape="0">
                <a:blip r:embed="rId9"/>
                <a:stretch>
                  <a:fillRect l="-7826" t="-23944" r="-6522" b="-50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21272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33400" y="1524000"/>
            <a:ext cx="4038600" cy="4191000"/>
          </a:xfrm>
          <a:prstGeom prst="rect">
            <a:avLst/>
          </a:prstGeom>
          <a:noFill/>
          <a:ln w="50800">
            <a:solidFill>
              <a:srgbClr val="0074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33400" y="1524000"/>
            <a:ext cx="4038600" cy="4191000"/>
          </a:xfrm>
          <a:prstGeom prst="ellipse">
            <a:avLst/>
          </a:prstGeom>
          <a:solidFill>
            <a:srgbClr val="92D050"/>
          </a:solidFill>
          <a:ln w="25400">
            <a:solidFill>
              <a:srgbClr val="0074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endCxn id="6" idx="7"/>
          </p:cNvCxnSpPr>
          <p:nvPr/>
        </p:nvCxnSpPr>
        <p:spPr>
          <a:xfrm flipV="1">
            <a:off x="2514600" y="2137758"/>
            <a:ext cx="1465961" cy="1519842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 rot="18809437">
                <a:off x="2555617" y="2713014"/>
                <a:ext cx="79162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𝑟</m:t>
                      </m:r>
                      <m:r>
                        <a:rPr lang="en-US" sz="2400" b="0" i="1" smtClean="0">
                          <a:latin typeface="Cambria Math" charset="0"/>
                        </a:rPr>
                        <m:t>=1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809437">
                <a:off x="2555617" y="2713014"/>
                <a:ext cx="791627" cy="369332"/>
              </a:xfrm>
              <a:prstGeom prst="rect">
                <a:avLst/>
              </a:prstGeom>
              <a:blipFill rotWithShape="0">
                <a:blip r:embed="rId3"/>
                <a:stretch>
                  <a:fillRect t="-5109" r="-5970" b="-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202514" y="1524000"/>
                <a:ext cx="7592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𝐶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2514" y="1524000"/>
                <a:ext cx="759247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6400" r="-4000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202514" y="1918900"/>
                <a:ext cx="7260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𝑆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=4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2514" y="1918900"/>
                <a:ext cx="726033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6667" r="-5833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202514" y="2620680"/>
                <a:ext cx="8754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𝐶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∝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2514" y="2620680"/>
                <a:ext cx="875496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5556" r="-2083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216676" y="3170659"/>
                <a:ext cx="13102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𝑆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</a:rPr>
                        <m:t>𝑁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∝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6676" y="3170659"/>
                <a:ext cx="1310294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3721" r="-930"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215214" y="3970274"/>
                <a:ext cx="883512" cy="5675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𝐶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𝑆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≈</m:t>
                      </m:r>
                      <m:f>
                        <m:fPr>
                          <m:ctrlPr>
                            <a:rPr lang="mr-I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𝐶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𝑆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5214" y="3970274"/>
                <a:ext cx="883512" cy="567528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202514" y="4955818"/>
                <a:ext cx="1101519" cy="5167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𝐶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≈4</m:t>
                      </m:r>
                      <m:f>
                        <m:fPr>
                          <m:ctrlPr>
                            <a:rPr lang="mr-IN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𝐶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𝑁</m:t>
                          </m:r>
                        </m:den>
                      </m:f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2514" y="4955818"/>
                <a:ext cx="1101519" cy="51674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itle 1">
                <a:extLst>
                  <a:ext uri="{FF2B5EF4-FFF2-40B4-BE49-F238E27FC236}">
                    <a16:creationId xmlns:a16="http://schemas.microsoft.com/office/drawing/2014/main" id="{E60637AB-34D8-774C-BD9F-FF51079BFD4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4800" y="-228600"/>
                <a:ext cx="7772400" cy="1143000"/>
              </a:xfrm>
              <a:prstGeom prst="rect">
                <a:avLst/>
              </a:prstGeom>
            </p:spPr>
            <p:txBody>
              <a:bodyPr bIns="91440" anchor="b" anchorCtr="0">
                <a:normAutofit fontScale="92500" lnSpcReduction="20000"/>
              </a:bodyPr>
              <a:lstStyle>
                <a:lvl1pPr algn="l" rtl="0" eaLnBrk="1" latinLnBrk="0" hangingPunct="1">
                  <a:spcBef>
                    <a:spcPct val="0"/>
                  </a:spcBef>
                  <a:buNone/>
                  <a:defRPr kumimoji="0" sz="4000" kern="1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dirty="0"/>
              </a:p>
              <a:p>
                <a:r>
                  <a:rPr lang="en-US" dirty="0"/>
                  <a:t>Example: Approximate the number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7" name="Title 1">
                <a:extLst>
                  <a:ext uri="{FF2B5EF4-FFF2-40B4-BE49-F238E27FC236}">
                    <a16:creationId xmlns:a16="http://schemas.microsoft.com/office/drawing/2014/main" id="{E60637AB-34D8-774C-BD9F-FF51079BFD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-228600"/>
                <a:ext cx="7772400" cy="1143000"/>
              </a:xfrm>
              <a:prstGeom prst="rect">
                <a:avLst/>
              </a:prstGeom>
              <a:blipFill>
                <a:blip r:embed="rId10"/>
                <a:stretch>
                  <a:fillRect l="-2451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11727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04800" y="-322095"/>
            <a:ext cx="88392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/>
              <a:t>What </a:t>
            </a:r>
            <a:r>
              <a:rPr lang="en-US" sz="2400" dirty="0"/>
              <a:t>can we learn about this simple numerical experiment?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04800" y="1066800"/>
                <a:ext cx="8534400" cy="17851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14350" indent="-514350">
                  <a:buFont typeface="Arial" charset="0"/>
                  <a:buChar char="•"/>
                  <a:defRPr/>
                </a:pPr>
                <a:r>
                  <a:rPr lang="en-US" sz="2200" dirty="0"/>
                  <a:t>What is the cost of this numerical experiment? What happens to the cost when we increase the number of sampling points (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charset="0"/>
                      </a:rPr>
                      <m:t>𝑛</m:t>
                    </m:r>
                  </m:oMath>
                </a14:m>
                <a:r>
                  <a:rPr lang="en-US" sz="2200" dirty="0"/>
                  <a:t>)?</a:t>
                </a:r>
              </a:p>
              <a:p>
                <a:pPr marL="514350" marR="0" lvl="0" indent="-51435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charset="0"/>
                  <a:buChar char="•"/>
                  <a:tabLst/>
                  <a:defRPr/>
                </a:pPr>
                <a:endParaRPr lang="en-US" sz="2200" dirty="0"/>
              </a:p>
              <a:p>
                <a:pPr marL="514350" marR="0" lvl="0" indent="-51435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charset="0"/>
                  <a:buChar char="•"/>
                  <a:tabLst/>
                  <a:defRPr/>
                </a:pPr>
                <a:r>
                  <a:rPr lang="en-US" sz="2200" dirty="0"/>
                  <a:t>Does the method converge? What is the error?</a:t>
                </a:r>
              </a:p>
              <a:p>
                <a:pPr marL="514350" marR="0" lvl="0" indent="-51435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charset="0"/>
                  <a:buChar char="•"/>
                  <a:tabLst/>
                  <a:defRPr/>
                </a:pPr>
                <a:endParaRPr lang="en-US" sz="22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1066800"/>
                <a:ext cx="8534400" cy="1785104"/>
              </a:xfrm>
              <a:prstGeom prst="rect">
                <a:avLst/>
              </a:prstGeom>
              <a:blipFill rotWithShape="0">
                <a:blip r:embed="rId3"/>
                <a:stretch>
                  <a:fillRect l="-786" t="-30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00" y="2743200"/>
            <a:ext cx="4724400" cy="2995424"/>
          </a:xfrm>
          <a:prstGeom prst="rect">
            <a:avLst/>
          </a:prstGeom>
        </p:spPr>
      </p:pic>
      <p:cxnSp>
        <p:nvCxnSpPr>
          <p:cNvPr id="3" name="Straight Arrow Connector 2"/>
          <p:cNvCxnSpPr/>
          <p:nvPr/>
        </p:nvCxnSpPr>
        <p:spPr>
          <a:xfrm flipV="1">
            <a:off x="4140200" y="3138487"/>
            <a:ext cx="1295400" cy="3048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4445000" y="3800474"/>
            <a:ext cx="838200" cy="395194"/>
          </a:xfrm>
          <a:prstGeom prst="straightConnector1">
            <a:avLst/>
          </a:prstGeom>
          <a:ln>
            <a:solidFill>
              <a:srgbClr val="E52ED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461000" y="2852350"/>
                <a:ext cx="1638333" cy="5722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𝑒𝑟𝑟𝑜𝑟</m:t>
                      </m:r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</a:rPr>
                        <m:t>𝑂</m:t>
                      </m:r>
                      <m:d>
                        <m:dPr>
                          <m:ctrlPr>
                            <a:rPr lang="mr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mr-I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charset="0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mr-I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𝑛</m:t>
                                  </m:r>
                                </m:e>
                              </m:rad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1000" y="2852350"/>
                <a:ext cx="1638333" cy="57227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283200" y="3537325"/>
                <a:ext cx="1486754" cy="5262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𝑒𝑟𝑟𝑜𝑟</m:t>
                      </m:r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</a:rPr>
                        <m:t>𝑂</m:t>
                      </m:r>
                      <m:d>
                        <m:dPr>
                          <m:ctrlPr>
                            <a:rPr lang="mr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mr-I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 smtClean="0">
                                  <a:latin typeface="Cambria Math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3200" y="3537325"/>
                <a:ext cx="1486754" cy="526298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/>
          <p:cNvSpPr/>
          <p:nvPr/>
        </p:nvSpPr>
        <p:spPr>
          <a:xfrm>
            <a:off x="5156183" y="4486535"/>
            <a:ext cx="351793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CONS: Slow convergence rate when using Monte Carlo Methods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PROS: Efficiency does not degrade with increase in the dimension of the problem (try to modify the demo to approximate the area of an sphere)</a:t>
            </a:r>
          </a:p>
        </p:txBody>
      </p:sp>
    </p:spTree>
    <p:extLst>
      <p:ext uri="{BB962C8B-B14F-4D97-AF65-F5344CB8AC3E}">
        <p14:creationId xmlns:p14="http://schemas.microsoft.com/office/powerpoint/2010/main" val="1947870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98CCA48-932D-9247-82E1-F1875F4CF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0"/>
            <a:ext cx="7772400" cy="1143000"/>
          </a:xfrm>
        </p:spPr>
        <p:txBody>
          <a:bodyPr/>
          <a:lstStyle/>
          <a:p>
            <a:r>
              <a:rPr lang="en-US" dirty="0"/>
              <a:t>Randomness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1963E4B-C7EB-5743-8997-7F9A9580ECC2}"/>
              </a:ext>
            </a:extLst>
          </p:cNvPr>
          <p:cNvSpPr/>
          <p:nvPr/>
        </p:nvSpPr>
        <p:spPr>
          <a:xfrm>
            <a:off x="381000" y="1447800"/>
            <a:ext cx="85344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/>
              <a:t>What types of problems can we solve with the help of random numbers?</a:t>
            </a:r>
          </a:p>
          <a:p>
            <a:endParaRPr lang="en-US" sz="2600" dirty="0"/>
          </a:p>
          <a:p>
            <a:r>
              <a:rPr lang="en-US" sz="2600" dirty="0"/>
              <a:t>We can compute (potentially) complicated averages:</a:t>
            </a:r>
          </a:p>
          <a:p>
            <a:endParaRPr lang="en-US" sz="2600" b="1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Where does “the average” web surfer end up? (PageRank)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How much is my stock portfolio/option going to be worth?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What are my odds to win a certain competition?</a:t>
            </a:r>
          </a:p>
          <a:p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115835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04800" y="381000"/>
            <a:ext cx="7772400" cy="685800"/>
          </a:xfrm>
          <a:prstGeom prst="rect">
            <a:avLst/>
          </a:prstGeom>
        </p:spPr>
        <p:txBody>
          <a:bodyPr bIns="91440" anchor="b" anchorCtr="0">
            <a:normAutofit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Random number generators</a:t>
            </a:r>
          </a:p>
        </p:txBody>
      </p:sp>
      <p:sp>
        <p:nvSpPr>
          <p:cNvPr id="5" name="Rectangle 4"/>
          <p:cNvSpPr/>
          <p:nvPr/>
        </p:nvSpPr>
        <p:spPr>
          <a:xfrm>
            <a:off x="381000" y="1371600"/>
            <a:ext cx="8139953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/>
              <a:t>Computers are deterministic - operations are reproducible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/>
              <a:t>How do we get random numbers out of a determinist machine?</a:t>
            </a:r>
          </a:p>
          <a:p>
            <a:endParaRPr lang="en-US" sz="2400" dirty="0"/>
          </a:p>
          <a:p>
            <a:pPr algn="ctr"/>
            <a:r>
              <a:rPr lang="en-US" sz="1600" dirty="0"/>
              <a:t>Demo “Playing around with random number generators”</a:t>
            </a:r>
          </a:p>
          <a:p>
            <a:endParaRPr lang="en-US" sz="2400" dirty="0"/>
          </a:p>
          <a:p>
            <a:pPr marL="285750" indent="-285750">
              <a:buFont typeface="Arial" charset="0"/>
              <a:buChar char="•"/>
            </a:pPr>
            <a:r>
              <a:rPr lang="en-US" sz="2400" dirty="0"/>
              <a:t>Pseudo-random numbers</a:t>
            </a:r>
          </a:p>
          <a:p>
            <a:pPr marL="285750" indent="-285750">
              <a:buFont typeface="Arial" charset="0"/>
              <a:buChar char="•"/>
            </a:pPr>
            <a:endParaRPr lang="en-US" sz="2400" dirty="0"/>
          </a:p>
          <a:p>
            <a:pPr marL="800100" lvl="1" indent="-342900">
              <a:buFont typeface="Courier New" charset="0"/>
              <a:buChar char="o"/>
            </a:pPr>
            <a:r>
              <a:rPr lang="en-US" sz="2000" dirty="0"/>
              <a:t>Numbers and sequences appear random, but they are in fact reproducible</a:t>
            </a:r>
          </a:p>
          <a:p>
            <a:pPr marL="800100" lvl="1" indent="-342900">
              <a:buFont typeface="Courier New" charset="0"/>
              <a:buChar char="o"/>
            </a:pPr>
            <a:r>
              <a:rPr lang="en-US" sz="2000" dirty="0"/>
              <a:t>Good for algorithm development and debugging</a:t>
            </a:r>
          </a:p>
          <a:p>
            <a:pPr marL="800100" lvl="1" indent="-342900">
              <a:buFont typeface="Courier New" charset="0"/>
              <a:buChar char="o"/>
            </a:pPr>
            <a:endParaRPr lang="en-US" sz="2400" dirty="0"/>
          </a:p>
          <a:p>
            <a:pPr marL="342900" indent="-342900">
              <a:buFont typeface="Arial" charset="0"/>
              <a:buChar char="•"/>
            </a:pPr>
            <a:r>
              <a:rPr lang="en-US" sz="2400" dirty="0"/>
              <a:t>How truly random are the pseudo-random numbers? </a:t>
            </a:r>
          </a:p>
          <a:p>
            <a:pPr marL="285750" indent="-285750">
              <a:buFont typeface="Arial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24934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81000" y="-182940"/>
            <a:ext cx="7772400" cy="1143000"/>
          </a:xfrm>
          <a:prstGeom prst="rect">
            <a:avLst/>
          </a:prstGeom>
        </p:spPr>
        <p:txBody>
          <a:bodyPr bIns="91440" anchor="b" anchorCtr="0">
            <a:normAutofit fontScale="85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  <a:p>
            <a:r>
              <a:rPr lang="en-US" dirty="0"/>
              <a:t>Example: Linear congruential generator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32966" y="1441227"/>
                <a:ext cx="3755452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𝑜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𝑠𝑒𝑒𝑑</m:t>
                      </m:r>
                      <m:r>
                        <a:rPr lang="en-US" sz="2400" b="0" i="0" smtClean="0">
                          <a:latin typeface="Cambria Math" charset="0"/>
                        </a:rPr>
                        <m:t> </m:t>
                      </m:r>
                    </m:oMath>
                  </m:oMathPara>
                </a14:m>
                <a:endParaRPr lang="en-US" sz="2400" b="0" i="0" dirty="0">
                  <a:latin typeface="Cambria Math" charset="0"/>
                </a:endParaRPr>
              </a:p>
              <a:p>
                <a:endParaRPr lang="en-US" sz="2400" b="0" i="0" dirty="0">
                  <a:latin typeface="Cambria Math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+1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ctrlPr>
                            <a:rPr lang="mr-I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charset="0"/>
                                </a:rPr>
                                <m:t>𝑎</m:t>
                              </m:r>
                              <m:r>
                                <a:rPr lang="en-US" sz="2400" i="1">
                                  <a:latin typeface="Cambria Math" charset="0"/>
                                </a:rPr>
                                <m:t> </m:t>
                              </m:r>
                              <m:r>
                                <a:rPr lang="en-US" sz="2400" i="1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400" i="1">
                              <a:latin typeface="Cambria Math" charset="0"/>
                            </a:rPr>
                            <m:t>+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𝑐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 </m:t>
                          </m:r>
                        </m:e>
                      </m:d>
                      <m:r>
                        <a:rPr lang="en-US" sz="2400" b="0" i="1" smtClean="0">
                          <a:latin typeface="Cambria Math" charset="0"/>
                        </a:rPr>
                        <m:t> (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𝑚𝑜𝑑</m:t>
                      </m:r>
                      <m:r>
                        <a:rPr lang="en-US" sz="2400" b="0" i="1" smtClean="0">
                          <a:latin typeface="Cambria Math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𝑀</m:t>
                      </m:r>
                      <m:r>
                        <a:rPr lang="en-US" sz="24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966" y="1441227"/>
                <a:ext cx="3755452" cy="1107996"/>
              </a:xfrm>
              <a:prstGeom prst="rect">
                <a:avLst/>
              </a:prstGeom>
              <a:blipFill rotWithShape="0">
                <a:blip r:embed="rId3"/>
                <a:stretch>
                  <a:fillRect l="-1948" t="-46154" r="-1136" b="-56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321823" y="1399650"/>
                <a:ext cx="1870512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charset="0"/>
                        </a:rPr>
                        <m:t>𝑎</m:t>
                      </m:r>
                      <m:r>
                        <a:rPr lang="en-US" sz="2400" b="0" i="1" smtClean="0">
                          <a:latin typeface="Cambria Math" charset="0"/>
                        </a:rPr>
                        <m:t>: 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𝑚𝑢𝑙𝑡𝑖𝑝𝑙𝑖𝑒𝑟</m:t>
                      </m:r>
                    </m:oMath>
                  </m:oMathPara>
                </a14:m>
                <a:endParaRPr lang="en-US" sz="2400" b="0" i="0" dirty="0">
                  <a:latin typeface="Cambria Math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𝑐</m:t>
                      </m:r>
                      <m:r>
                        <a:rPr lang="en-US" sz="2400" b="0" i="1" smtClean="0">
                          <a:latin typeface="Cambria Math" charset="0"/>
                        </a:rPr>
                        <m:t>: 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𝑖𝑛𝑐𝑟𝑒𝑚𝑒𝑛𝑡</m:t>
                      </m:r>
                    </m:oMath>
                  </m:oMathPara>
                </a14:m>
                <a:endParaRPr lang="en-US" sz="2400" b="0" i="0" dirty="0">
                  <a:latin typeface="Cambria Math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𝑀</m:t>
                      </m:r>
                      <m:r>
                        <a:rPr lang="en-US" sz="2400" b="0" i="1" smtClean="0">
                          <a:latin typeface="Cambria Math" charset="0"/>
                        </a:rPr>
                        <m:t>: 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𝑚𝑜𝑑𝑢𝑙𝑢𝑠</m:t>
                      </m:r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1823" y="1399650"/>
                <a:ext cx="1870512" cy="1107996"/>
              </a:xfrm>
              <a:prstGeom prst="rect">
                <a:avLst/>
              </a:prstGeom>
              <a:blipFill rotWithShape="0">
                <a:blip r:embed="rId4"/>
                <a:stretch>
                  <a:fillRect l="-5537" t="-46409" r="-2932" b="-56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3077515" y="6172200"/>
            <a:ext cx="2379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Demo “Random numbers”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40252" y="2887075"/>
            <a:ext cx="813995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/>
              <a:t>If we keep generating numbers using this algorithm, will we eventually get the same number again? Can we define a period?</a:t>
            </a:r>
          </a:p>
        </p:txBody>
      </p:sp>
    </p:spTree>
    <p:extLst>
      <p:ext uri="{BB962C8B-B14F-4D97-AF65-F5344CB8AC3E}">
        <p14:creationId xmlns:p14="http://schemas.microsoft.com/office/powerpoint/2010/main" val="1640617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7772400" cy="1143000"/>
          </a:xfrm>
        </p:spPr>
        <p:txBody>
          <a:bodyPr/>
          <a:lstStyle/>
          <a:p>
            <a:r>
              <a:rPr lang="en-US" dirty="0"/>
              <a:t>Good random number generator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30936" y="1676400"/>
            <a:ext cx="29718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800" dirty="0"/>
              <a:t>Random pattern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/>
              <a:t>Long period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/>
              <a:t>Efficiency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/>
              <a:t>Repeatability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/>
              <a:t>Portability</a:t>
            </a:r>
          </a:p>
        </p:txBody>
      </p:sp>
    </p:spTree>
    <p:extLst>
      <p:ext uri="{BB962C8B-B14F-4D97-AF65-F5344CB8AC3E}">
        <p14:creationId xmlns:p14="http://schemas.microsoft.com/office/powerpoint/2010/main" val="623296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7254978-DC24-7149-A90A-A5D49130D2E2}"/>
              </a:ext>
            </a:extLst>
          </p:cNvPr>
          <p:cNvSpPr txBox="1">
            <a:spLocks/>
          </p:cNvSpPr>
          <p:nvPr/>
        </p:nvSpPr>
        <p:spPr>
          <a:xfrm>
            <a:off x="362857" y="-152400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Random variables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020A4FA-D9AD-6941-90D4-4664F08B294E}"/>
              </a:ext>
            </a:extLst>
          </p:cNvPr>
          <p:cNvSpPr/>
          <p:nvPr/>
        </p:nvSpPr>
        <p:spPr>
          <a:xfrm>
            <a:off x="381000" y="1143000"/>
            <a:ext cx="8534400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/>
              <a:t>We can think of a random variable X as a function that maps the outcome of unpredictable (random) processes to numerical quantities.</a:t>
            </a:r>
          </a:p>
          <a:p>
            <a:endParaRPr lang="en-US" sz="2600" dirty="0"/>
          </a:p>
          <a:p>
            <a:r>
              <a:rPr lang="en-US" sz="2600" b="1" dirty="0"/>
              <a:t>Examples: 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600" dirty="0"/>
              <a:t>How much rain are we getting tomorrow?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600" dirty="0"/>
              <a:t>Will my buttered bread land face-down?</a:t>
            </a:r>
          </a:p>
          <a:p>
            <a:pPr marL="285750" indent="-285750">
              <a:buFont typeface="Arial" charset="0"/>
              <a:buChar char="•"/>
            </a:pPr>
            <a:endParaRPr lang="en-US" sz="2600" dirty="0"/>
          </a:p>
          <a:p>
            <a:r>
              <a:rPr lang="en-US" sz="2600" dirty="0"/>
              <a:t>We don’t have an exact number to represent these random processes, but we can get something that represents the </a:t>
            </a:r>
            <a:r>
              <a:rPr lang="en-US" sz="2600" b="1" dirty="0"/>
              <a:t>average</a:t>
            </a:r>
            <a:r>
              <a:rPr lang="en-US" sz="2600" dirty="0"/>
              <a:t> case.</a:t>
            </a:r>
          </a:p>
          <a:p>
            <a:endParaRPr lang="en-US" sz="2600" dirty="0"/>
          </a:p>
          <a:p>
            <a:r>
              <a:rPr lang="en-US" sz="2600" dirty="0"/>
              <a:t>To do that, we need to know how likely each individual value of X is.</a:t>
            </a:r>
          </a:p>
          <a:p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530224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7254978-DC24-7149-A90A-A5D49130D2E2}"/>
              </a:ext>
            </a:extLst>
          </p:cNvPr>
          <p:cNvSpPr txBox="1">
            <a:spLocks/>
          </p:cNvSpPr>
          <p:nvPr/>
        </p:nvSpPr>
        <p:spPr>
          <a:xfrm>
            <a:off x="362857" y="-152400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Discrete random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020A4FA-D9AD-6941-90D4-4664F08B294E}"/>
                  </a:ext>
                </a:extLst>
              </p:cNvPr>
              <p:cNvSpPr/>
              <p:nvPr/>
            </p:nvSpPr>
            <p:spPr>
              <a:xfrm>
                <a:off x="384628" y="1295400"/>
                <a:ext cx="7924799" cy="28944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600" dirty="0"/>
                  <a:t>Each random value X takes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600" dirty="0"/>
                  <a:t> with probability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600" dirty="0"/>
              </a:p>
              <a:p>
                <a:endParaRPr lang="en-US" sz="2600" dirty="0"/>
              </a:p>
              <a:p>
                <a:r>
                  <a:rPr lang="en-US" sz="2600" dirty="0"/>
                  <a:t> for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600" dirty="0"/>
                  <a:t> and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600" b="0" i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600" b="0" dirty="0"/>
              </a:p>
              <a:p>
                <a:endParaRPr lang="en-US" sz="2600" dirty="0"/>
              </a:p>
              <a:p>
                <a:r>
                  <a:rPr lang="en-US" sz="2600" b="1" dirty="0"/>
                  <a:t>Example:</a:t>
                </a:r>
              </a:p>
              <a:p>
                <a:endParaRPr lang="en-US" sz="2600" b="1" dirty="0"/>
              </a:p>
              <a:p>
                <a:endParaRPr lang="en-US" sz="2600" b="1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020A4FA-D9AD-6941-90D4-4664F08B29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628" y="1295400"/>
                <a:ext cx="7924799" cy="2894447"/>
              </a:xfrm>
              <a:prstGeom prst="rect">
                <a:avLst/>
              </a:prstGeom>
              <a:blipFill>
                <a:blip r:embed="rId2"/>
                <a:stretch>
                  <a:fillRect l="-1280" t="-13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B7D88EE0-1D46-D340-A1DA-B0CB3C75C5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3777097"/>
            <a:ext cx="2057400" cy="209447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3728EBA0-3150-BF46-A669-917C645508A8}"/>
                  </a:ext>
                </a:extLst>
              </p:cNvPr>
              <p:cNvSpPr/>
              <p:nvPr/>
            </p:nvSpPr>
            <p:spPr>
              <a:xfrm>
                <a:off x="3048000" y="3977946"/>
                <a:ext cx="5943600" cy="169277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600" dirty="0"/>
                  <a:t>random variable X: value that appears on top of the dice after each roll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600" dirty="0"/>
                  <a:t>X can assume the values 1,2,3,…,6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600" dirty="0"/>
                  <a:t>Each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600" dirty="0"/>
                  <a:t> has probability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600" b="0" i="0" smtClean="0">
                        <a:latin typeface="Cambria Math" panose="02040503050406030204" pitchFamily="18" charset="0"/>
                      </a:rPr>
                      <m:t>=1/6</m:t>
                    </m:r>
                  </m:oMath>
                </a14:m>
                <a:r>
                  <a:rPr lang="en-US" sz="2600" dirty="0"/>
                  <a:t>  </a:t>
                </a: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3728EBA0-3150-BF46-A669-917C645508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3977946"/>
                <a:ext cx="5943600" cy="1692771"/>
              </a:xfrm>
              <a:prstGeom prst="rect">
                <a:avLst/>
              </a:prstGeom>
              <a:blipFill>
                <a:blip r:embed="rId4"/>
                <a:stretch>
                  <a:fillRect l="-1709" t="-3704" b="-8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7260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3CBDA48-6F0F-A746-8424-326030F5ABBA}"/>
              </a:ext>
            </a:extLst>
          </p:cNvPr>
          <p:cNvSpPr txBox="1">
            <a:spLocks/>
          </p:cNvSpPr>
          <p:nvPr/>
        </p:nvSpPr>
        <p:spPr>
          <a:xfrm>
            <a:off x="304800" y="-152400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Coin toss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8742940-F1AB-E647-96B8-426F04C929B5}"/>
                  </a:ext>
                </a:extLst>
              </p:cNvPr>
              <p:cNvSpPr/>
              <p:nvPr/>
            </p:nvSpPr>
            <p:spPr>
              <a:xfrm>
                <a:off x="399142" y="1143000"/>
                <a:ext cx="8668657" cy="563359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Random variable X: result of a toss can be heads or tails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X =1: toss is heads</a:t>
                </a:r>
              </a:p>
              <a:p>
                <a:r>
                  <a:rPr lang="en-US" sz="2400" dirty="0"/>
                  <a:t>X = 0: toss is tail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For each individual toss,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is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400" dirty="0"/>
                  <a:t> or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400" dirty="0"/>
                  <a:t> and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has probability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0.5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The </a:t>
                </a:r>
                <a:r>
                  <a:rPr lang="en-US" sz="2400" b="1" dirty="0"/>
                  <a:t>expected value </a:t>
                </a:r>
                <a:r>
                  <a:rPr lang="en-US" sz="2400" dirty="0"/>
                  <a:t>of a discrete random variable is defined as:</a:t>
                </a:r>
              </a:p>
              <a:p>
                <a:endParaRPr lang="en-US" sz="2400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So for a coin toss: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1∗0.5+0∗0.5=0.5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8742940-F1AB-E647-96B8-426F04C929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142" y="1143000"/>
                <a:ext cx="8668657" cy="5633593"/>
              </a:xfrm>
              <a:prstGeom prst="rect">
                <a:avLst/>
              </a:prstGeom>
              <a:blipFill>
                <a:blip r:embed="rId2"/>
                <a:stretch>
                  <a:fillRect l="-877" t="-8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4250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3CBDA48-6F0F-A746-8424-326030F5ABBA}"/>
              </a:ext>
            </a:extLst>
          </p:cNvPr>
          <p:cNvSpPr txBox="1">
            <a:spLocks/>
          </p:cNvSpPr>
          <p:nvPr/>
        </p:nvSpPr>
        <p:spPr>
          <a:xfrm>
            <a:off x="304800" y="-152400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Coin toss example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742940-F1AB-E647-96B8-426F04C929B5}"/>
              </a:ext>
            </a:extLst>
          </p:cNvPr>
          <p:cNvSpPr/>
          <p:nvPr/>
        </p:nvSpPr>
        <p:spPr>
          <a:xfrm>
            <a:off x="333829" y="1295400"/>
            <a:ext cx="8363858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Let’s toss a “fair” coin 1000 times, and record the number of times we get heads. </a:t>
            </a:r>
          </a:p>
          <a:p>
            <a:endParaRPr lang="en-US" sz="2400" dirty="0"/>
          </a:p>
          <a:p>
            <a:r>
              <a:rPr lang="en-US" sz="2400" dirty="0"/>
              <a:t>The recorded number would likely land close to the expected value 0.5.</a:t>
            </a:r>
          </a:p>
          <a:p>
            <a:endParaRPr lang="en-US" sz="2400" dirty="0"/>
          </a:p>
          <a:p>
            <a:r>
              <a:rPr lang="en-US" sz="2400" dirty="0"/>
              <a:t>If we run this 1000 coin toss experiment N times (let’s say N = 100), the results will look like a normal distribution, with the majority of the results close to 0.5.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005798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20189</TotalTime>
  <Words>1536</Words>
  <Application>Microsoft Macintosh PowerPoint</Application>
  <PresentationFormat>On-screen Show (4:3)</PresentationFormat>
  <Paragraphs>205</Paragraphs>
  <Slides>17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Calibri</vt:lpstr>
      <vt:lpstr>Cambria Math</vt:lpstr>
      <vt:lpstr>Courier New</vt:lpstr>
      <vt:lpstr>Franklin Gothic Book</vt:lpstr>
      <vt:lpstr>Mangal</vt:lpstr>
      <vt:lpstr>Perpetua</vt:lpstr>
      <vt:lpstr>Wingdings 2</vt:lpstr>
      <vt:lpstr>Equity</vt:lpstr>
      <vt:lpstr>Random numbers and Monte Carlo methods</vt:lpstr>
      <vt:lpstr>Randomness</vt:lpstr>
      <vt:lpstr>PowerPoint Presentation</vt:lpstr>
      <vt:lpstr>PowerPoint Presentation</vt:lpstr>
      <vt:lpstr>Good random number generator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Introductory Solid Mechanics TAM 251</dc:title>
  <dc:creator>Mariana Silva Sohn</dc:creator>
  <cp:lastModifiedBy>Sohn, Mariana Silva</cp:lastModifiedBy>
  <cp:revision>285</cp:revision>
  <cp:lastPrinted>2014-08-24T21:59:06Z</cp:lastPrinted>
  <dcterms:created xsi:type="dcterms:W3CDTF">2012-07-21T17:56:31Z</dcterms:created>
  <dcterms:modified xsi:type="dcterms:W3CDTF">2019-09-24T02:46:12Z</dcterms:modified>
</cp:coreProperties>
</file>