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6"/>
  </p:notesMasterIdLst>
  <p:handoutMasterIdLst>
    <p:handoutMasterId r:id="rId37"/>
  </p:handoutMasterIdLst>
  <p:sldIdLst>
    <p:sldId id="361" r:id="rId2"/>
    <p:sldId id="387" r:id="rId3"/>
    <p:sldId id="402" r:id="rId4"/>
    <p:sldId id="403" r:id="rId5"/>
    <p:sldId id="404" r:id="rId6"/>
    <p:sldId id="406" r:id="rId7"/>
    <p:sldId id="410" r:id="rId8"/>
    <p:sldId id="429" r:id="rId9"/>
    <p:sldId id="480" r:id="rId10"/>
    <p:sldId id="411" r:id="rId11"/>
    <p:sldId id="478" r:id="rId12"/>
    <p:sldId id="415" r:id="rId13"/>
    <p:sldId id="479" r:id="rId14"/>
    <p:sldId id="418" r:id="rId15"/>
    <p:sldId id="442" r:id="rId16"/>
    <p:sldId id="481" r:id="rId17"/>
    <p:sldId id="482" r:id="rId18"/>
    <p:sldId id="483" r:id="rId19"/>
    <p:sldId id="486" r:id="rId20"/>
    <p:sldId id="485" r:id="rId21"/>
    <p:sldId id="443" r:id="rId22"/>
    <p:sldId id="487" r:id="rId23"/>
    <p:sldId id="432" r:id="rId24"/>
    <p:sldId id="425" r:id="rId25"/>
    <p:sldId id="428" r:id="rId26"/>
    <p:sldId id="446" r:id="rId27"/>
    <p:sldId id="489" r:id="rId28"/>
    <p:sldId id="438" r:id="rId29"/>
    <p:sldId id="447" r:id="rId30"/>
    <p:sldId id="490" r:id="rId31"/>
    <p:sldId id="445" r:id="rId32"/>
    <p:sldId id="448" r:id="rId33"/>
    <p:sldId id="449" r:id="rId34"/>
    <p:sldId id="450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EDC"/>
    <a:srgbClr val="FF6900"/>
    <a:srgbClr val="F4CEC9"/>
    <a:srgbClr val="007434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 autoAdjust="0"/>
    <p:restoredTop sz="90476" autoAdjust="0"/>
  </p:normalViewPr>
  <p:slideViewPr>
    <p:cSldViewPr>
      <p:cViewPr varScale="1">
        <p:scale>
          <a:sx n="115" d="100"/>
          <a:sy n="115" d="100"/>
        </p:scale>
        <p:origin x="26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15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</a:t>
            </a:r>
            <a:r>
              <a:rPr lang="en-US" baseline="0" dirty="0"/>
              <a:t> transform in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explain this well during lecture. It</a:t>
            </a:r>
            <a:r>
              <a:rPr lang="en-US" baseline="0" dirty="0"/>
              <a:t> seems that students struggle to understand how the solve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1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2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9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20.png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13" Type="http://schemas.openxmlformats.org/officeDocument/2006/relationships/image" Target="../media/image47.png"/><Relationship Id="rId3" Type="http://schemas.openxmlformats.org/officeDocument/2006/relationships/image" Target="../media/image770.png"/><Relationship Id="rId7" Type="http://schemas.openxmlformats.org/officeDocument/2006/relationships/image" Target="../media/image810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0.png"/><Relationship Id="rId11" Type="http://schemas.openxmlformats.org/officeDocument/2006/relationships/image" Target="../media/image45.png"/><Relationship Id="rId5" Type="http://schemas.openxmlformats.org/officeDocument/2006/relationships/image" Target="../media/image790.png"/><Relationship Id="rId10" Type="http://schemas.openxmlformats.org/officeDocument/2006/relationships/image" Target="../media/image840.png"/><Relationship Id="rId4" Type="http://schemas.openxmlformats.org/officeDocument/2006/relationships/image" Target="../media/image780.png"/><Relationship Id="rId9" Type="http://schemas.openxmlformats.org/officeDocument/2006/relationships/image" Target="../media/image830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88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12" Type="http://schemas.openxmlformats.org/officeDocument/2006/relationships/image" Target="../media/image30.tiff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0.png"/><Relationship Id="rId11" Type="http://schemas.openxmlformats.org/officeDocument/2006/relationships/image" Target="../media/image86.png"/><Relationship Id="rId5" Type="http://schemas.openxmlformats.org/officeDocument/2006/relationships/image" Target="../media/image800.png"/><Relationship Id="rId10" Type="http://schemas.openxmlformats.org/officeDocument/2006/relationships/image" Target="../media/image85.png"/><Relationship Id="rId4" Type="http://schemas.openxmlformats.org/officeDocument/2006/relationships/image" Target="../media/image790.png"/><Relationship Id="rId9" Type="http://schemas.openxmlformats.org/officeDocument/2006/relationships/image" Target="../media/image8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image" Target="../media/image91.png"/><Relationship Id="rId4" Type="http://schemas.openxmlformats.org/officeDocument/2006/relationships/image" Target="../media/image960.png"/><Relationship Id="rId9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6.png"/><Relationship Id="rId4" Type="http://schemas.openxmlformats.org/officeDocument/2006/relationships/image" Target="../media/image310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Relationship Id="rId5" Type="http://schemas.openxmlformats.org/officeDocument/2006/relationships/image" Target="../media/image49.png"/><Relationship Id="rId4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0.png"/><Relationship Id="rId13" Type="http://schemas.openxmlformats.org/officeDocument/2006/relationships/image" Target="../media/image125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123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8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4.png"/><Relationship Id="rId4" Type="http://schemas.openxmlformats.org/officeDocument/2006/relationships/image" Target="../media/image960.png"/><Relationship Id="rId9" Type="http://schemas.openxmlformats.org/officeDocument/2006/relationships/image" Target="../media/image12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00.png"/><Relationship Id="rId7" Type="http://schemas.openxmlformats.org/officeDocument/2006/relationships/image" Target="../media/image390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png"/><Relationship Id="rId5" Type="http://schemas.openxmlformats.org/officeDocument/2006/relationships/image" Target="../media/image3700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Solving Linear System of Equations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313294" y="1062422"/>
            <a:ext cx="4977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/>
              <a:t>Forward-substitution for lower-triangular systems: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19400" y="3158462"/>
                <a:ext cx="4671663" cy="80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=2,3,…,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58462"/>
                <a:ext cx="4671663" cy="8039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62000" y="3342390"/>
                <a:ext cx="1576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342390"/>
                <a:ext cx="157645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09800" y="1652400"/>
                <a:ext cx="4642040" cy="1316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652400"/>
                <a:ext cx="4642040" cy="1316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Triangular Matrices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5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5600" y="128910"/>
            <a:ext cx="848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solving triangular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13000" y="1210270"/>
                <a:ext cx="5854488" cy="767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−1,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−2,…,1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0" y="1210270"/>
                <a:ext cx="5854488" cy="7679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600" y="1394198"/>
                <a:ext cx="1655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394198"/>
                <a:ext cx="165526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600" y="2132040"/>
                <a:ext cx="322152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divisions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subtractions/additions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132040"/>
                <a:ext cx="3221523" cy="923330"/>
              </a:xfrm>
              <a:prstGeom prst="rect">
                <a:avLst/>
              </a:prstGeom>
              <a:blipFill>
                <a:blip r:embed="rId4"/>
                <a:stretch>
                  <a:fillRect t="-2740" r="-392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733800" y="2447222"/>
            <a:ext cx="914400" cy="29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98822" y="2378260"/>
                <a:ext cx="39276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22" y="2378260"/>
                <a:ext cx="3927678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2019" t="-7042" r="-311" b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5600" y="4867870"/>
                <a:ext cx="322152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divisions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subtractions/additions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867870"/>
                <a:ext cx="3221523" cy="923330"/>
              </a:xfrm>
              <a:prstGeom prst="rect">
                <a:avLst/>
              </a:prstGeom>
              <a:blipFill rotWithShape="0">
                <a:blip r:embed="rId6"/>
                <a:stretch>
                  <a:fillRect t="-3311" r="-1134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3733800" y="5183052"/>
            <a:ext cx="914400" cy="29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98822" y="5114090"/>
                <a:ext cx="39276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22" y="5114090"/>
                <a:ext cx="3927678" cy="430887"/>
              </a:xfrm>
              <a:prstGeom prst="rect">
                <a:avLst/>
              </a:prstGeom>
              <a:blipFill rotWithShape="0">
                <a:blip r:embed="rId7"/>
                <a:stretch>
                  <a:fillRect l="-2019" t="-7042" r="-311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13000" y="3837064"/>
                <a:ext cx="4671663" cy="80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=2,3,…,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0" y="3837064"/>
                <a:ext cx="4671663" cy="8039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5600" y="4020992"/>
                <a:ext cx="1576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020992"/>
                <a:ext cx="157645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74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System of Equations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401" y="1153206"/>
                <a:ext cx="84074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How do we solve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/>
                  <a:t> is a non-triangular matrix?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 can perform LU factorization: given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800" dirty="0"/>
                  <a:t> matrix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/>
                  <a:t>, obtain lower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en-US" sz="2800" dirty="0"/>
                  <a:t> and upper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such that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where we set the diagonal entries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en-US" sz="2800" dirty="0"/>
                  <a:t> to be equal to 1.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1" y="1153206"/>
                <a:ext cx="8407400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523" t="-137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200" y="3403283"/>
                <a:ext cx="152375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𝑳𝑼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403283"/>
                <a:ext cx="152375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6767" y="5046201"/>
                <a:ext cx="8728608" cy="128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7" y="5046201"/>
                <a:ext cx="8728608" cy="12870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66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667" y="1066800"/>
                <a:ext cx="8728608" cy="128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7" y="1066800"/>
                <a:ext cx="8728608" cy="12870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87208" y="3093924"/>
                <a:ext cx="181389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𝑳𝑼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08" y="3093924"/>
                <a:ext cx="1813895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22299" y="4474945"/>
                <a:ext cx="154779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4474945"/>
                <a:ext cx="154779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2436195" y="4613444"/>
            <a:ext cx="106900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57600" y="4536499"/>
                <a:ext cx="485684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Forward-substitution with complexity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536499"/>
                <a:ext cx="4856842" cy="430887"/>
              </a:xfrm>
              <a:prstGeom prst="rect">
                <a:avLst/>
              </a:prstGeom>
              <a:blipFill>
                <a:blip r:embed="rId6"/>
                <a:stretch>
                  <a:fillRect l="-1832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2299" y="5389602"/>
                <a:ext cx="160710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99" y="5389602"/>
                <a:ext cx="1607107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09795" y="4182557"/>
                <a:ext cx="132196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Solve for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795" y="4182557"/>
                <a:ext cx="1321965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5991" t="-8451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2418203" y="5545779"/>
            <a:ext cx="106900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39608" y="5468834"/>
                <a:ext cx="499271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/>
                  <a:t>Backward-substitution </a:t>
                </a:r>
                <a:r>
                  <a:rPr lang="en-US" sz="2200" dirty="0"/>
                  <a:t>with complexity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608" y="5468834"/>
                <a:ext cx="4992713" cy="430887"/>
              </a:xfrm>
              <a:prstGeom prst="rect">
                <a:avLst/>
              </a:prstGeom>
              <a:blipFill>
                <a:blip r:embed="rId9"/>
                <a:stretch>
                  <a:fillRect l="-1523" t="-57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91803" y="5114892"/>
                <a:ext cx="129952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Solve 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803" y="5114892"/>
                <a:ext cx="1299523" cy="430887"/>
              </a:xfrm>
              <a:prstGeom prst="rect">
                <a:avLst/>
              </a:prstGeom>
              <a:blipFill rotWithShape="0">
                <a:blip r:embed="rId10"/>
                <a:stretch>
                  <a:fillRect l="-6103" t="-91549" b="-10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56767" y="2610390"/>
            <a:ext cx="7446654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Assuming the LU factorization is know, we can solve the general system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By solving two triangular systems: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But what is the cost of the LU factorization? Is it beneficial?</a:t>
            </a:r>
          </a:p>
        </p:txBody>
      </p:sp>
    </p:spTree>
    <p:extLst>
      <p:ext uri="{BB962C8B-B14F-4D97-AF65-F5344CB8AC3E}">
        <p14:creationId xmlns:p14="http://schemas.microsoft.com/office/powerpoint/2010/main" val="416946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2x2 LU Factorization (simple example)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51703" y="1294221"/>
                <a:ext cx="5678594" cy="6269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03" y="1294221"/>
                <a:ext cx="5678594" cy="626967"/>
              </a:xfrm>
              <a:prstGeom prst="rect">
                <a:avLst/>
              </a:prstGeom>
              <a:blipFill>
                <a:blip r:embed="rId3"/>
                <a:stretch>
                  <a:fillRect t="-2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1000" y="2695323"/>
                <a:ext cx="5715000" cy="740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6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695323"/>
                <a:ext cx="5715000" cy="740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57200" y="2666726"/>
            <a:ext cx="1524000" cy="39689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19400" y="2619123"/>
            <a:ext cx="2743200" cy="4445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38800" y="2847723"/>
            <a:ext cx="91440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82600" y="3115470"/>
            <a:ext cx="736600" cy="3968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43350" y="3076323"/>
            <a:ext cx="1924050" cy="44859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128410" y="4618435"/>
                <a:ext cx="24038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0" y="4618435"/>
                <a:ext cx="2403800" cy="461665"/>
              </a:xfrm>
              <a:prstGeom prst="rect">
                <a:avLst/>
              </a:prstGeom>
              <a:blipFill>
                <a:blip r:embed="rId5"/>
                <a:stretch>
                  <a:fillRect l="-368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2302477" y="3621728"/>
            <a:ext cx="626077" cy="945433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495800" y="4601559"/>
                <a:ext cx="3084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400" i="1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601559"/>
                <a:ext cx="3084434" cy="461665"/>
              </a:xfrm>
              <a:prstGeom prst="rect">
                <a:avLst/>
              </a:prstGeom>
              <a:blipFill>
                <a:blip r:embed="rId6"/>
                <a:stretch>
                  <a:fillRect l="-2869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686050" y="3090971"/>
            <a:ext cx="1104900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55572" y="3609723"/>
            <a:ext cx="530828" cy="9918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23492" y="5903634"/>
                <a:ext cx="8058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Seems quite simple! Can we generalize this for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92" y="5903634"/>
                <a:ext cx="805815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1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860F3-BB19-0046-9265-CD563C08F985}"/>
                  </a:ext>
                </a:extLst>
              </p:cNvPr>
              <p:cNvSpPr/>
              <p:nvPr/>
            </p:nvSpPr>
            <p:spPr>
              <a:xfrm>
                <a:off x="6592901" y="2616890"/>
                <a:ext cx="21887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64860F3-BB19-0046-9265-CD563C08F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01" y="2616890"/>
                <a:ext cx="2188741" cy="461665"/>
              </a:xfrm>
              <a:prstGeom prst="rect">
                <a:avLst/>
              </a:prstGeom>
              <a:blipFill>
                <a:blip r:embed="rId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3" grpId="0" animBg="1"/>
      <p:bldP spid="24" grpId="0" animBg="1"/>
      <p:bldP spid="25" grpId="0"/>
      <p:bldP spid="28" grpId="0"/>
      <p:bldP spid="29" grpId="0" animBg="1"/>
      <p:bldP spid="3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81000"/>
            <a:ext cx="877043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8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rot="5400000">
            <a:off x="786117" y="2268870"/>
            <a:ext cx="1104900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28720" y="1969467"/>
            <a:ext cx="1814896" cy="10240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2018" y="1482212"/>
            <a:ext cx="473098" cy="4445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32132" y="1469512"/>
            <a:ext cx="1811483" cy="431646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906901" y="1156048"/>
            <a:ext cx="267626" cy="275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9" idx="0"/>
          </p:cNvCxnSpPr>
          <p:nvPr/>
        </p:nvCxnSpPr>
        <p:spPr>
          <a:xfrm flipH="1">
            <a:off x="705816" y="2421582"/>
            <a:ext cx="368678" cy="431604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34377" y="2901577"/>
            <a:ext cx="430410" cy="3468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09889" y="1170446"/>
            <a:ext cx="430410" cy="421641"/>
          </a:xfrm>
          <a:prstGeom prst="straightConnector1">
            <a:avLst/>
          </a:prstGeom>
          <a:ln w="38100">
            <a:solidFill>
              <a:srgbClr val="FF6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scalar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: row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−1))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column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: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  <a:blipFill rotWithShape="0">
                <a:blip r:embed="rId8"/>
                <a:stretch>
                  <a:fillRect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059233" y="4766605"/>
            <a:ext cx="722322" cy="587205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5685716" y="4755376"/>
            <a:ext cx="207794" cy="4137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5666" y="3924293"/>
            <a:ext cx="2438400" cy="34290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138883" y="3384337"/>
            <a:ext cx="915183" cy="5557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First row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400" dirty="0"/>
                  <a:t> is the first row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  <a:blipFill rotWithShape="0">
                <a:blip r:embed="rId10"/>
                <a:stretch>
                  <a:fillRect l="-4000" t="-5147" r="-100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5400000">
            <a:off x="3768884" y="3988266"/>
            <a:ext cx="423776" cy="981645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170036" y="5113126"/>
                <a:ext cx="1868397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36" y="5113126"/>
                <a:ext cx="1868397" cy="6596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4549046" y="4302543"/>
            <a:ext cx="20541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5206491" y="5908692"/>
                <a:ext cx="32456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491" y="5908692"/>
                <a:ext cx="3245632" cy="430887"/>
              </a:xfrm>
              <a:prstGeom prst="rect">
                <a:avLst/>
              </a:prstGeom>
              <a:blipFill>
                <a:blip r:embed="rId12"/>
                <a:stretch>
                  <a:fillRect l="-1946" t="-571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5441564" y="6360045"/>
            <a:ext cx="29902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Need another factorization!</a:t>
            </a:r>
          </a:p>
        </p:txBody>
      </p:sp>
      <p:sp>
        <p:nvSpPr>
          <p:cNvPr id="78" name="Left Brace 77"/>
          <p:cNvSpPr/>
          <p:nvPr/>
        </p:nvSpPr>
        <p:spPr>
          <a:xfrm rot="5400000">
            <a:off x="7425735" y="4998978"/>
            <a:ext cx="330046" cy="1681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57817" y="5338988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Known!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2)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</m:t>
                    </m:r>
                  </m:oMath>
                </a14:m>
                <a:r>
                  <a:rPr lang="en-US" sz="2400" dirty="0"/>
                  <a:t> is the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b="1" dirty="0"/>
                  <a:t>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  <a:blipFill>
                <a:blip r:embed="rId13"/>
                <a:stretch>
                  <a:fillRect l="-2692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728720" y="3972155"/>
            <a:ext cx="1205658" cy="32357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1812806" y="4251207"/>
            <a:ext cx="312907" cy="48108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42335" y="4295517"/>
            <a:ext cx="7694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D8773-7214-0645-A599-072C33C2376E}"/>
              </a:ext>
            </a:extLst>
          </p:cNvPr>
          <p:cNvSpPr/>
          <p:nvPr/>
        </p:nvSpPr>
        <p:spPr>
          <a:xfrm>
            <a:off x="3747241" y="1625813"/>
            <a:ext cx="5168159" cy="1275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7A24CC-4255-B645-B06E-E9AE4DF69A2B}"/>
                  </a:ext>
                </a:extLst>
              </p:cNvPr>
              <p:cNvSpPr/>
              <p:nvPr/>
            </p:nvSpPr>
            <p:spPr>
              <a:xfrm>
                <a:off x="3976546" y="5184553"/>
                <a:ext cx="302762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  <m:r>
                          <a:rPr lang="en-US" sz="2200" b="1" i="1">
                            <a:latin typeface="Cambria Math" charset="0"/>
                          </a:rPr>
                          <m:t>+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𝑳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𝑼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7A24CC-4255-B645-B06E-E9AE4DF69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546" y="5184553"/>
                <a:ext cx="3027624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4" grpId="0"/>
      <p:bldP spid="6" grpId="0"/>
      <p:bldP spid="9" grpId="0"/>
      <p:bldP spid="10" grpId="0"/>
      <p:bldP spid="41" grpId="0"/>
      <p:bldP spid="56" grpId="0" animBg="1"/>
      <p:bldP spid="58" grpId="0"/>
      <p:bldP spid="64" grpId="0" animBg="1"/>
      <p:bldP spid="66" grpId="0"/>
      <p:bldP spid="67" grpId="0" animBg="1"/>
      <p:bldP spid="69" grpId="0"/>
      <p:bldP spid="73" grpId="0"/>
      <p:bldP spid="78" grpId="0" animBg="1"/>
      <p:bldP spid="80" grpId="0"/>
      <p:bldP spid="84" grpId="0"/>
      <p:bldP spid="39" grpId="0" animBg="1"/>
      <p:bldP spid="45" grpId="0" animBg="1"/>
      <p:bldP spid="46" grpId="0" animBg="1"/>
      <p:bldP spid="2" grpId="0" animBg="1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rot="5400000">
            <a:off x="786117" y="2268870"/>
            <a:ext cx="1104900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28720" y="1969467"/>
            <a:ext cx="1814896" cy="10240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2018" y="1482212"/>
            <a:ext cx="473098" cy="4445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32132" y="1469512"/>
            <a:ext cx="1811483" cy="431646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906901" y="1156048"/>
            <a:ext cx="267626" cy="275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9" idx="0"/>
          </p:cNvCxnSpPr>
          <p:nvPr/>
        </p:nvCxnSpPr>
        <p:spPr>
          <a:xfrm flipH="1">
            <a:off x="705816" y="2421582"/>
            <a:ext cx="368678" cy="431604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34377" y="2901577"/>
            <a:ext cx="430410" cy="3468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09889" y="1170446"/>
            <a:ext cx="430410" cy="421641"/>
          </a:xfrm>
          <a:prstGeom prst="straightConnector1">
            <a:avLst/>
          </a:prstGeom>
          <a:ln w="38100">
            <a:solidFill>
              <a:srgbClr val="FF6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scalar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: row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−1))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column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: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  <a:blipFill rotWithShape="0">
                <a:blip r:embed="rId7"/>
                <a:stretch>
                  <a:fillRect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059233" y="4766605"/>
            <a:ext cx="722322" cy="587205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85716" y="4755376"/>
            <a:ext cx="207794" cy="8795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5666" y="3924293"/>
            <a:ext cx="2438400" cy="34290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138883" y="3384337"/>
            <a:ext cx="915183" cy="5557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First row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400" dirty="0"/>
                  <a:t> is the first row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4000" t="-5147" r="-100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5400000">
            <a:off x="3768884" y="3988266"/>
            <a:ext cx="423776" cy="981645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07407" y="5108727"/>
                <a:ext cx="2105641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07" y="5108727"/>
                <a:ext cx="2105641" cy="659668"/>
              </a:xfrm>
              <a:prstGeom prst="rect">
                <a:avLst/>
              </a:prstGeom>
              <a:blipFill rotWithShape="0">
                <a:blip r:embed="rId10"/>
                <a:stretch>
                  <a:fillRect l="-4638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4549046" y="4302543"/>
            <a:ext cx="20541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549046" y="5666010"/>
                <a:ext cx="387041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charset="0"/>
                              </a:rPr>
                              <m:t>𝑴</m:t>
                            </m:r>
                            <m:r>
                              <a:rPr lang="en-US" sz="2200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46" y="5666010"/>
                <a:ext cx="3870419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2047"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8738" y="3300668"/>
            <a:ext cx="635885" cy="6387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4327" y="6127996"/>
            <a:ext cx="590781" cy="59341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030153" y="6161389"/>
            <a:ext cx="29902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Need </a:t>
            </a:r>
            <a:r>
              <a:rPr lang="en-US" sz="2200"/>
              <a:t>another factorization!</a:t>
            </a:r>
            <a:endParaRPr lang="en-US" sz="2200" dirty="0"/>
          </a:p>
        </p:txBody>
      </p:sp>
      <p:sp>
        <p:nvSpPr>
          <p:cNvPr id="78" name="Left Brace 77"/>
          <p:cNvSpPr/>
          <p:nvPr/>
        </p:nvSpPr>
        <p:spPr>
          <a:xfrm rot="5400000">
            <a:off x="7425735" y="4786824"/>
            <a:ext cx="330046" cy="1681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61121" y="5169144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Known!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</m:t>
                    </m:r>
                  </m:oMath>
                </a14:m>
                <a:r>
                  <a:rPr lang="en-US" sz="2400" dirty="0"/>
                  <a:t> is the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b="1" dirty="0"/>
                  <a:t>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2768" t="-5147" r="-405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728720" y="3972155"/>
            <a:ext cx="1205658" cy="32357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1812806" y="4251207"/>
            <a:ext cx="312907" cy="48108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42335" y="4295517"/>
            <a:ext cx="7694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30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066800"/>
                <a:ext cx="231640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2316403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FB4EDC-F9AC-5E48-941C-54CB8726740B}"/>
                  </a:ext>
                </a:extLst>
              </p:cNvPr>
              <p:cNvSpPr/>
              <p:nvPr/>
            </p:nvSpPr>
            <p:spPr>
              <a:xfrm>
                <a:off x="3352800" y="300550"/>
                <a:ext cx="4627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First row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400" dirty="0"/>
                  <a:t> is the first row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2FB4EDC-F9AC-5E48-941C-54CB87267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00550"/>
                <a:ext cx="4627266" cy="461665"/>
              </a:xfrm>
              <a:prstGeom prst="rect">
                <a:avLst/>
              </a:prstGeom>
              <a:blipFill>
                <a:blip r:embed="rId3"/>
                <a:stretch>
                  <a:fillRect l="-2198" t="-13889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300ABC-6443-AB48-86D7-11F296169C77}"/>
                  </a:ext>
                </a:extLst>
              </p:cNvPr>
              <p:cNvSpPr/>
              <p:nvPr/>
            </p:nvSpPr>
            <p:spPr>
              <a:xfrm>
                <a:off x="3352800" y="777603"/>
                <a:ext cx="77278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2)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</m:t>
                    </m:r>
                  </m:oMath>
                </a14:m>
                <a:r>
                  <a:rPr lang="en-US" sz="2400" dirty="0"/>
                  <a:t> is the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b="1" dirty="0"/>
                  <a:t>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300ABC-6443-AB48-86D7-11F296169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777603"/>
                <a:ext cx="7727804" cy="461665"/>
              </a:xfrm>
              <a:prstGeom prst="rect">
                <a:avLst/>
              </a:prstGeom>
              <a:blipFill>
                <a:blip r:embed="rId4"/>
                <a:stretch>
                  <a:fillRect l="-1316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4206D9-A520-FB49-A81B-EE5246454E54}"/>
                  </a:ext>
                </a:extLst>
              </p:cNvPr>
              <p:cNvSpPr/>
              <p:nvPr/>
            </p:nvSpPr>
            <p:spPr>
              <a:xfrm>
                <a:off x="3357562" y="1279574"/>
                <a:ext cx="32456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64206D9-A520-FB49-A81B-EE5246454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62" y="1279574"/>
                <a:ext cx="3245632" cy="430887"/>
              </a:xfrm>
              <a:prstGeom prst="rect">
                <a:avLst/>
              </a:prstGeom>
              <a:blipFill>
                <a:blip r:embed="rId5"/>
                <a:stretch>
                  <a:fillRect l="-2344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63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066800"/>
                <a:ext cx="231640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2316403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51622" y="1066800"/>
                <a:ext cx="226831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22" y="1066800"/>
                <a:ext cx="2268313" cy="1070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1066800"/>
                <a:ext cx="242380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066800"/>
                <a:ext cx="2423805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2362200"/>
                <a:ext cx="2797304" cy="109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62200"/>
                <a:ext cx="2797304" cy="10970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9138" y="2362200"/>
                <a:ext cx="2656240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38" y="2362200"/>
                <a:ext cx="2656240" cy="1070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05214" y="2362200"/>
                <a:ext cx="2619371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14" y="2362200"/>
                <a:ext cx="2619371" cy="10768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3774176"/>
                <a:ext cx="3092257" cy="1070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74176"/>
                <a:ext cx="3092257" cy="107048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9138" y="3774176"/>
                <a:ext cx="2656240" cy="1097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38" y="3774176"/>
                <a:ext cx="2656240" cy="10971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33170" y="3767764"/>
                <a:ext cx="2907912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170" y="3767764"/>
                <a:ext cx="2907912" cy="10768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355725" y="5376240"/>
                <a:ext cx="2798908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25" y="5376240"/>
                <a:ext cx="2798908" cy="1070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17450" y="5398114"/>
                <a:ext cx="2907912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450" y="5398114"/>
                <a:ext cx="2907912" cy="10768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 rot="5400000">
            <a:off x="3554910" y="1533925"/>
            <a:ext cx="889077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990599"/>
            <a:ext cx="1066800" cy="335335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3265" y="2677103"/>
            <a:ext cx="1596135" cy="78219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4741564" y="2927162"/>
            <a:ext cx="591168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5479" y="2677103"/>
            <a:ext cx="777855" cy="223011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71786" y="4322412"/>
            <a:ext cx="1352413" cy="6137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377567" y="4505890"/>
            <a:ext cx="347520" cy="479744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7880" y="4348981"/>
            <a:ext cx="472035" cy="223021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7427" y="5414761"/>
                <a:ext cx="3042564" cy="1070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7" y="5414761"/>
                <a:ext cx="3042564" cy="107054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510880" y="6248400"/>
            <a:ext cx="676207" cy="26333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365085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“Undo” button for Linear Operations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219200"/>
                <a:ext cx="826083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2"/>
                  </a:buClr>
                  <a:buSzPct val="100000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Matrix-vector multiplication: given the data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operator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find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</a:p>
              <a:p>
                <a:pPr marL="334963" indent="-334963">
                  <a:buClr>
                    <a:schemeClr val="accent2"/>
                  </a:buClr>
                  <a:buSzPct val="100000"/>
                  <a:buFont typeface="Arial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  <a:buSzPct val="100000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not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How can we “undo” the transformation?</a:t>
                </a:r>
              </a:p>
              <a:p>
                <a:pPr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260836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107" t="-12399" r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2800" y="2438400"/>
            <a:ext cx="2834221" cy="1112172"/>
            <a:chOff x="4309749" y="4842778"/>
            <a:chExt cx="2834221" cy="1112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309749" y="5193268"/>
                  <a:ext cx="52450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49" y="5193268"/>
                  <a:ext cx="524503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Arrow 6"/>
            <p:cNvSpPr/>
            <p:nvPr/>
          </p:nvSpPr>
          <p:spPr>
            <a:xfrm>
              <a:off x="4834252" y="5410200"/>
              <a:ext cx="1718948" cy="22860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611453" y="5185509"/>
                  <a:ext cx="53251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453" y="5185509"/>
                  <a:ext cx="532517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30434" y="4842778"/>
                  <a:ext cx="5581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434" y="4842778"/>
                  <a:ext cx="558165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4937511" y="5585618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31791" y="4817260"/>
                <a:ext cx="972767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91" y="4817260"/>
                <a:ext cx="972767" cy="595932"/>
              </a:xfrm>
              <a:prstGeom prst="rect">
                <a:avLst/>
              </a:prstGeom>
              <a:blipFill>
                <a:blip r:embed="rId7"/>
                <a:stretch>
                  <a:fillRect l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7A4D6F7-F434-5942-9409-AE88694B3EA4}"/>
              </a:ext>
            </a:extLst>
          </p:cNvPr>
          <p:cNvGrpSpPr/>
          <p:nvPr/>
        </p:nvGrpSpPr>
        <p:grpSpPr>
          <a:xfrm>
            <a:off x="914400" y="5159991"/>
            <a:ext cx="2838228" cy="1177309"/>
            <a:chOff x="914400" y="5159991"/>
            <a:chExt cx="2838228" cy="1177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14400" y="5167750"/>
                  <a:ext cx="53251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167750"/>
                  <a:ext cx="53251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1905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Arrow 14"/>
            <p:cNvSpPr/>
            <p:nvPr/>
          </p:nvSpPr>
          <p:spPr>
            <a:xfrm>
              <a:off x="1442910" y="5384682"/>
              <a:ext cx="1718948" cy="22860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220111" y="5159991"/>
                  <a:ext cx="53251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111" y="5159991"/>
                  <a:ext cx="532517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2038864" y="5752525"/>
                  <a:ext cx="46038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864" y="5752525"/>
                  <a:ext cx="460382" cy="584775"/>
                </a:xfrm>
                <a:prstGeom prst="rect">
                  <a:avLst/>
                </a:prstGeom>
                <a:blipFill>
                  <a:blip r:embed="rId10"/>
                  <a:stretch>
                    <a:fillRect l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77751" y="5270326"/>
                <a:ext cx="2744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:r>
                  <a:rPr 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270326"/>
                <a:ext cx="274434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333" t="-109333" b="-1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DD81F7B8-09DB-784C-9F8B-B396D1D18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Algorithm: LU Factorization of matrix A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61AB0-41B4-FF4C-8F3D-5321239C4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76"/>
          <a:stretch/>
        </p:blipFill>
        <p:spPr>
          <a:xfrm>
            <a:off x="762000" y="1143000"/>
            <a:ext cx="768594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0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15240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14976"/>
          <a:stretch/>
        </p:blipFill>
        <p:spPr>
          <a:xfrm>
            <a:off x="233362" y="925060"/>
            <a:ext cx="5718048" cy="2721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22074" y="506343"/>
                <a:ext cx="190475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74" y="506343"/>
                <a:ext cx="1904752" cy="7645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22074" y="1357935"/>
                <a:ext cx="282192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is-I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74" y="1357935"/>
                <a:ext cx="2821926" cy="7645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312158" y="137011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Side note:</a:t>
            </a:r>
          </a:p>
        </p:txBody>
      </p:sp>
    </p:spTree>
    <p:extLst>
      <p:ext uri="{BB962C8B-B14F-4D97-AF65-F5344CB8AC3E}">
        <p14:creationId xmlns:p14="http://schemas.microsoft.com/office/powerpoint/2010/main" val="169169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15240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600" y="4043861"/>
                <a:ext cx="6902787" cy="12335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Number of divisions: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+…+1=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Number of multiplications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…+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Number of subtractions: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…+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−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mr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043861"/>
                <a:ext cx="6902787" cy="1233543"/>
              </a:xfrm>
              <a:prstGeom prst="rect">
                <a:avLst/>
              </a:prstGeom>
              <a:blipFill rotWithShape="0">
                <a:blip r:embed="rId3"/>
                <a:stretch>
                  <a:fillRect l="-795" t="-1970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>
            <a:off x="2279398" y="5393368"/>
            <a:ext cx="457198" cy="291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34822" y="5768095"/>
                <a:ext cx="39276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2" y="5768095"/>
                <a:ext cx="3927678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2019" t="-7042" r="-311" b="-30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b="14976"/>
          <a:stretch/>
        </p:blipFill>
        <p:spPr>
          <a:xfrm>
            <a:off x="381000" y="1091516"/>
            <a:ext cx="5718048" cy="2721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22074" y="506343"/>
                <a:ext cx="190475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74" y="506343"/>
                <a:ext cx="1904752" cy="7645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22074" y="1357935"/>
                <a:ext cx="282192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is-I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74" y="1357935"/>
                <a:ext cx="2821926" cy="7645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312158" y="137011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Side note: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1000" y="6400977"/>
            <a:ext cx="4785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 “Complexity of Mat-Mat multiplication and LU”</a:t>
            </a:r>
          </a:p>
        </p:txBody>
      </p:sp>
    </p:spTree>
    <p:extLst>
      <p:ext uri="{BB962C8B-B14F-4D97-AF65-F5344CB8AC3E}">
        <p14:creationId xmlns:p14="http://schemas.microsoft.com/office/powerpoint/2010/main" val="3039359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Solving linear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1000" y="1143000"/>
                <a:ext cx="8077200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In general, we can solve a linear system of equations following the steps:</a:t>
                </a:r>
              </a:p>
              <a:p>
                <a:endParaRPr lang="en-US" sz="22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200" dirty="0"/>
                  <a:t>Factorize the matrix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𝑳𝑼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)</m:t>
                    </m:r>
                    <m:r>
                      <a:rPr lang="en-US" sz="2400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R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)</m:t>
                    </m:r>
                    <m:r>
                      <a:rPr lang="en-US" sz="240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endParaRPr lang="en-US" sz="22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2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)</m:t>
                    </m:r>
                    <m:r>
                      <a:rPr lang="en-US" sz="240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arenR"/>
                </a:pPr>
                <a:endParaRPr lang="en-US" sz="2400" dirty="0"/>
              </a:p>
              <a:p>
                <a:r>
                  <a:rPr lang="en-US" sz="2400" dirty="0"/>
                  <a:t>But why should we decouple the factorization from the actual solve?</a:t>
                </a:r>
              </a:p>
              <a:p>
                <a:r>
                  <a:rPr lang="en-US" sz="2400" dirty="0"/>
                  <a:t>(Remember from Linear Algebra, Gaussian Elimination does not decouple these two steps</a:t>
                </a:r>
                <a:r>
                  <a:rPr lang="mr-IN" sz="2400" dirty="0"/>
                  <a:t>…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077200" cy="4062651"/>
              </a:xfrm>
              <a:prstGeom prst="rect">
                <a:avLst/>
              </a:prstGeom>
              <a:blipFill rotWithShape="0">
                <a:blip r:embed="rId2"/>
                <a:stretch>
                  <a:fillRect l="-1208" t="-1051" b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40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381000" y="152400"/>
            <a:ext cx="8458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 Optimization of automotive control arm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01" y="4145853"/>
                <a:ext cx="9220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Find the distribution of material inside the design space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charset="0"/>
                      </a:rPr>
                      <m:t>(</m:t>
                    </m:r>
                    <m:r>
                      <a:rPr lang="en-US" sz="2000" b="1" i="1">
                        <a:latin typeface="Cambria Math" charset="0"/>
                      </a:rPr>
                      <m:t>𝒅</m:t>
                    </m:r>
                    <m:r>
                      <a:rPr lang="en-US" sz="2000" b="0" i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/>
                  <a:t> that maximizes the stiffness, i.e.,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charset="0"/>
                          </a:rPr>
                          <m:t>min</m:t>
                        </m:r>
                      </m:fName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p>
                            <m:r>
                              <a:rPr lang="en-US" sz="2000" i="1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000" b="1" i="1">
                            <a:latin typeface="Cambria Math" charset="0"/>
                          </a:rPr>
                          <m:t>𝑭</m:t>
                        </m:r>
                      </m:e>
                    </m:func>
                  </m:oMath>
                </a14:m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𝑲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</a:rPr>
                          <m:t>𝒅</m:t>
                        </m:r>
                      </m:e>
                    </m:d>
                    <m:r>
                      <a:rPr lang="en-US" sz="2000" b="1" i="1">
                        <a:latin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</a:rPr>
                      <m:t>𝑼</m:t>
                    </m:r>
                    <m:r>
                      <a:rPr lang="en-US" sz="2000" b="1" i="1">
                        <a:latin typeface="Cambria Math" charset="0"/>
                      </a:rPr>
                      <m:t>=</m:t>
                    </m:r>
                    <m:r>
                      <a:rPr lang="en-US" sz="2000" b="1" i="1">
                        <a:latin typeface="Cambria Math" charset="0"/>
                      </a:rPr>
                      <m:t>𝑭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charset="0"/>
                      </a:rPr>
                      <m:t> (</m:t>
                    </m:r>
                    <m:r>
                      <a:rPr lang="en-US" sz="2000" b="1" i="1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000" dirty="0"/>
                  <a:t>: displacement vector,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𝑭</m:t>
                    </m:r>
                  </m:oMath>
                </a14:m>
                <a:r>
                  <a:rPr lang="en-US" sz="2000" dirty="0"/>
                  <a:t>: load vector,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𝑲</m:t>
                    </m:r>
                  </m:oMath>
                </a14:m>
                <a:r>
                  <a:rPr lang="en-US" sz="2000" dirty="0"/>
                  <a:t>: stiffness matrix)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" y="4145853"/>
                <a:ext cx="9220200" cy="1015663"/>
              </a:xfrm>
              <a:prstGeom prst="rect">
                <a:avLst/>
              </a:prstGeom>
              <a:blipFill rotWithShape="0">
                <a:blip r:embed="rId2"/>
                <a:stretch>
                  <a:fillRect l="-728" t="-1796" b="-47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9101" y="5291474"/>
                <a:ext cx="86868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Solve the linear system of equations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𝑲</m:t>
                      </m:r>
                      <m:r>
                        <a:rPr lang="en-US" sz="2000" b="1" i="1" smtClean="0">
                          <a:latin typeface="Cambria Math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𝑭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for the load vector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</a:rPr>
                      <m:t>𝑭</m:t>
                    </m:r>
                  </m:oMath>
                </a14:m>
                <a:r>
                  <a:rPr lang="en-US" sz="2000" dirty="0"/>
                  <a:t>. What if we have many different loading conditions (pothole, hitting a curb, breaking, </a:t>
                </a:r>
                <a:r>
                  <a:rPr lang="en-US" sz="2000" dirty="0" err="1"/>
                  <a:t>etc</a:t>
                </a:r>
                <a:r>
                  <a:rPr lang="en-US" sz="2000" dirty="0"/>
                  <a:t>)? </a:t>
                </a:r>
              </a:p>
              <a:p>
                <a:pPr algn="ctr"/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01" y="5291474"/>
                <a:ext cx="8686800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772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31" y="907796"/>
            <a:ext cx="3931115" cy="32380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4" y="1415961"/>
            <a:ext cx="4717318" cy="2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Iclicker</a:t>
            </a: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143000"/>
                <a:ext cx="8307888" cy="563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Let’s assume that when solving the system of equations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𝑲</m:t>
                    </m:r>
                    <m:r>
                      <a:rPr lang="en-US" sz="2000" b="1" i="1">
                        <a:latin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</a:rPr>
                      <m:t>𝑼</m:t>
                    </m:r>
                    <m:r>
                      <a:rPr lang="en-US" sz="2000" b="1" i="1">
                        <a:latin typeface="Cambria Math" charset="0"/>
                      </a:rPr>
                      <m:t>=</m:t>
                    </m:r>
                    <m:r>
                      <a:rPr lang="en-US" sz="2000" b="1" i="1">
                        <a:latin typeface="Cambria Math" charset="0"/>
                      </a:rPr>
                      <m:t>𝑭</m:t>
                    </m:r>
                  </m:oMath>
                </a14:m>
                <a:r>
                  <a:rPr lang="en-US" sz="2000" dirty="0"/>
                  <a:t>, we observe the following:</a:t>
                </a:r>
              </a:p>
              <a:p>
                <a:endParaRPr lang="en-US" sz="20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/>
                  <a:t>When the stiffness matrix has dimensions (100,100), computing the LU factorization takes about 1 second and each solve (forward + backward substitution) takes about 0.01 seconds.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Estimate the total time it will take to find the displacement response corresponding to 10 different load vectors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𝑭</m:t>
                    </m:r>
                    <m:r>
                      <a:rPr lang="en-US" sz="20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when the stiffness matrix has dimensions (1000,1000)?</a:t>
                </a:r>
              </a:p>
              <a:p>
                <a:endParaRPr lang="en-US" sz="2000" dirty="0"/>
              </a:p>
              <a:p>
                <a:endParaRPr lang="en-US" sz="20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~10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307888" cy="5635838"/>
              </a:xfrm>
              <a:prstGeom prst="rect">
                <a:avLst/>
              </a:prstGeom>
              <a:blipFill rotWithShape="0">
                <a:blip r:embed="rId2"/>
                <a:stretch>
                  <a:fillRect l="-808" t="-7359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15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can go wrong with the previous algorithm?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2242" y="5115437"/>
            <a:ext cx="7538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If division by zero occurs, LU factorization fails.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What can we do to get something like an LU factorization?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70C74-09DC-D446-8553-010499D47D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976"/>
          <a:stretch/>
        </p:blipFill>
        <p:spPr>
          <a:xfrm>
            <a:off x="1447800" y="1676400"/>
            <a:ext cx="6062207" cy="28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can go wrong with the previous algorithm?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465" y="2035121"/>
                <a:ext cx="231640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5" y="2035121"/>
                <a:ext cx="2316403" cy="1070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66087" y="2035121"/>
                <a:ext cx="226831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087" y="2035121"/>
                <a:ext cx="2268313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38665" y="2035121"/>
                <a:ext cx="242380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65" y="2035121"/>
                <a:ext cx="2423805" cy="1070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01677" y="3659539"/>
                <a:ext cx="3721724" cy="107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677" y="3659539"/>
                <a:ext cx="3721724" cy="1076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5400000">
            <a:off x="3769375" y="2502246"/>
            <a:ext cx="889077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1065" y="1958920"/>
            <a:ext cx="1066800" cy="335335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0866" y="3788870"/>
                <a:ext cx="2552750" cy="818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6" y="3788870"/>
                <a:ext cx="2552750" cy="8181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567541" y="2323544"/>
            <a:ext cx="1344327" cy="78219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05665" y="3944484"/>
            <a:ext cx="1553593" cy="9611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2242" y="5115437"/>
            <a:ext cx="7538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next update for the lower triangular matrix will result in a division by zero! LU factorization fails.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What can we do to get something like an LU factorization?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5209" y="962774"/>
            <a:ext cx="148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 “Little c”</a:t>
            </a:r>
          </a:p>
        </p:txBody>
      </p:sp>
    </p:spTree>
    <p:extLst>
      <p:ext uri="{BB962C8B-B14F-4D97-AF65-F5344CB8AC3E}">
        <p14:creationId xmlns:p14="http://schemas.microsoft.com/office/powerpoint/2010/main" val="392718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Pivoting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1219200"/>
            <a:ext cx="7538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rows if there is a zero entry in the diagonal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Even better idea: Find the largest entry (by absolute value) and swap it to the top row.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The entry we divide by is called the pivot.</a:t>
            </a:r>
          </a:p>
          <a:p>
            <a:endParaRPr lang="en-US" sz="2400" dirty="0"/>
          </a:p>
          <a:p>
            <a:r>
              <a:rPr lang="en-US" sz="2400" dirty="0"/>
              <a:t>Swapping rows to get a bigger pivot is called (partial) pivoting.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14166" y="48393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66" y="4839397"/>
                <a:ext cx="5204181" cy="582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1908309" y="5543892"/>
            <a:ext cx="849433" cy="553210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1751856" y="5089407"/>
            <a:ext cx="312907" cy="48108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7742" y="5849605"/>
            <a:ext cx="39318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Find the largest entry (in magnitude)</a:t>
            </a:r>
          </a:p>
        </p:txBody>
      </p:sp>
    </p:spTree>
    <p:extLst>
      <p:ext uri="{BB962C8B-B14F-4D97-AF65-F5344CB8AC3E}">
        <p14:creationId xmlns:p14="http://schemas.microsoft.com/office/powerpoint/2010/main" val="234608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 with Partial Pivoting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42AAD-491A-574C-8862-10366015AE54}"/>
              </a:ext>
            </a:extLst>
          </p:cNvPr>
          <p:cNvSpPr txBox="1"/>
          <p:nvPr/>
        </p:nvSpPr>
        <p:spPr>
          <a:xfrm>
            <a:off x="838200" y="12192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 factorization with partial pivoting can be completed for any matrix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Suppose you are at stage </a:t>
            </a:r>
            <a:r>
              <a:rPr lang="en-US" i="1" dirty="0"/>
              <a:t>k</a:t>
            </a:r>
            <a:r>
              <a:rPr lang="en-US" dirty="0"/>
              <a:t> and there is no non-zero entry on or below the diagonal in column </a:t>
            </a:r>
            <a:r>
              <a:rPr lang="en-US" i="1" dirty="0"/>
              <a:t>k</a:t>
            </a:r>
            <a:r>
              <a:rPr lang="en-US" dirty="0"/>
              <a:t>. At this point, there is nothing else you can do, so the algorithm leaves a zero in the diagonal entry of </a:t>
            </a:r>
            <a:r>
              <a:rPr lang="en-US" i="1" dirty="0"/>
              <a:t>U</a:t>
            </a:r>
            <a:r>
              <a:rPr lang="en-US" dirty="0"/>
              <a:t>. Note that the matrix </a:t>
            </a:r>
            <a:r>
              <a:rPr lang="en-US" i="1" dirty="0"/>
              <a:t>U</a:t>
            </a:r>
            <a:r>
              <a:rPr lang="en-US" dirty="0"/>
              <a:t> is singular, and so is the matrix A. Subsequent backward substitutions using </a:t>
            </a:r>
            <a:r>
              <a:rPr lang="en-US" i="1" dirty="0"/>
              <a:t>U</a:t>
            </a:r>
            <a:r>
              <a:rPr lang="en-US" dirty="0"/>
              <a:t> will fail, but the LU factorization itself is still completed.</a:t>
            </a:r>
          </a:p>
        </p:txBody>
      </p:sp>
    </p:spTree>
    <p:extLst>
      <p:ext uri="{BB962C8B-B14F-4D97-AF65-F5344CB8AC3E}">
        <p14:creationId xmlns:p14="http://schemas.microsoft.com/office/powerpoint/2010/main" val="62415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6" y="269661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Image Blurring 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8" y="1143000"/>
            <a:ext cx="4810534" cy="2041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666" y="3657600"/>
                <a:ext cx="793473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Image is stored as a 2D array of real numbers between 0 and 1 </a:t>
                </a:r>
              </a:p>
              <a:p>
                <a:pPr lvl="1"/>
                <a:r>
                  <a:rPr lang="en-US" sz="2400" dirty="0"/>
                  <a:t>(0 represents a white pixel, 1 represents a black pixel)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charset="0"/>
                      </a:rPr>
                      <m:t>𝒙</m:t>
                    </m:r>
                    <m:r>
                      <a:rPr lang="en-US" sz="2400" b="1" i="1" dirty="0" err="1">
                        <a:latin typeface="Cambria Math" charset="0"/>
                      </a:rPr>
                      <m:t>𝒎𝒂𝒕</m:t>
                    </m:r>
                    <m:r>
                      <a:rPr lang="en-US" sz="2400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has 40 rows of pixels and 100 columns of pixels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Flatten the 2D array as a 1D array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contains the 1D data with dimension 4000,</a:t>
                </a:r>
                <a:endParaRPr lang="en-US" sz="2400" b="1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Apply blurring operation to data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2400" dirty="0"/>
                  <a:t>i.e.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is the blur operator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is the blurred image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6" y="3657600"/>
                <a:ext cx="7934733" cy="3046988"/>
              </a:xfrm>
              <a:prstGeom prst="rect">
                <a:avLst/>
              </a:prstGeom>
              <a:blipFill>
                <a:blip r:embed="rId3"/>
                <a:stretch>
                  <a:fillRect l="-1280" t="-208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54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 with Partial Pivoting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97717" y="1902197"/>
                <a:ext cx="8212883" cy="4515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en-US" sz="2200" dirty="0"/>
                  <a:t> is a permutation matrix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Then solve two triangular systems:</a:t>
                </a:r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/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/>
              </a:p>
              <a:p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17" y="1902197"/>
                <a:ext cx="8212883" cy="4515788"/>
              </a:xfrm>
              <a:prstGeom prst="rect">
                <a:avLst/>
              </a:prstGeom>
              <a:blipFill>
                <a:blip r:embed="rId3"/>
                <a:stretch>
                  <a:fillRect l="-926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31054" y="1167870"/>
                <a:ext cx="1797864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𝑳𝑼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54" y="1167870"/>
                <a:ext cx="1797864" cy="553998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85477" y="3886200"/>
                <a:ext cx="2038763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7" y="3886200"/>
                <a:ext cx="2038763" cy="564770"/>
              </a:xfrm>
              <a:prstGeom prst="rect">
                <a:avLst/>
              </a:prstGeom>
              <a:blipFill>
                <a:blip r:embed="rId5"/>
                <a:stretch>
                  <a:fillRect l="-185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085477" y="4800857"/>
                <a:ext cx="160710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7" y="4800857"/>
                <a:ext cx="1607107" cy="553998"/>
              </a:xfrm>
              <a:prstGeom prst="rect">
                <a:avLst/>
              </a:prstGeom>
              <a:blipFill>
                <a:blip r:embed="rId6"/>
                <a:stretch>
                  <a:fillRect l="-2344"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124200" y="3944750"/>
                <a:ext cx="1498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(Solve for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B0F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944750"/>
                <a:ext cx="1498295" cy="430887"/>
              </a:xfrm>
              <a:prstGeom prst="rect">
                <a:avLst/>
              </a:prstGeom>
              <a:blipFill>
                <a:blip r:embed="rId7"/>
                <a:stretch>
                  <a:fillRect l="-5085" t="-8571" r="-42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2946039" y="4887279"/>
                <a:ext cx="146142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(Solve 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39" y="4887279"/>
                <a:ext cx="1461426" cy="430887"/>
              </a:xfrm>
              <a:prstGeom prst="rect">
                <a:avLst/>
              </a:prstGeom>
              <a:blipFill>
                <a:blip r:embed="rId8"/>
                <a:stretch>
                  <a:fillRect l="-4274" t="-8571" r="-256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381000" y="2547583"/>
                <a:ext cx="6555128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𝑳𝑼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is-IS" sz="3000" b="1" i="1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𝑳𝑼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30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47583"/>
                <a:ext cx="6555128" cy="564770"/>
              </a:xfrm>
              <a:prstGeom prst="rect">
                <a:avLst/>
              </a:prstGeom>
              <a:blipFill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6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139" y="1088456"/>
                <a:ext cx="2821157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9" y="1088456"/>
                <a:ext cx="2821157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51622" y="1066800"/>
                <a:ext cx="226831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622" y="1066800"/>
                <a:ext cx="2268313" cy="1070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1066800"/>
                <a:ext cx="242380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066800"/>
                <a:ext cx="2423805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" y="2362200"/>
                <a:ext cx="2797304" cy="109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362200"/>
                <a:ext cx="2797304" cy="10970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09138" y="2362200"/>
                <a:ext cx="2656240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138" y="2362200"/>
                <a:ext cx="2656240" cy="10706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05214" y="2362200"/>
                <a:ext cx="2619371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14" y="2362200"/>
                <a:ext cx="2619371" cy="10768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" y="3774176"/>
                <a:ext cx="3042564" cy="109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74176"/>
                <a:ext cx="3042564" cy="10970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 rot="5400000">
            <a:off x="3554910" y="1533925"/>
            <a:ext cx="889077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86600" y="990599"/>
            <a:ext cx="1066800" cy="335335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3265" y="2677103"/>
            <a:ext cx="1596135" cy="78219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4741564" y="2927162"/>
            <a:ext cx="591168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5479" y="2677103"/>
            <a:ext cx="777855" cy="223011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71786" y="4322412"/>
            <a:ext cx="1352413" cy="6137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9436" y="5224569"/>
                <a:ext cx="3042564" cy="109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36" y="5224569"/>
                <a:ext cx="3042564" cy="109709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140555" y="5245018"/>
                <a:ext cx="2994474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555" y="5245018"/>
                <a:ext cx="2994474" cy="107689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748822" y="5772805"/>
            <a:ext cx="1352413" cy="6137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384916" y="5799374"/>
            <a:ext cx="566161" cy="302423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94837" y="3757963"/>
                <a:ext cx="2656240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37" y="3757963"/>
                <a:ext cx="2656240" cy="107061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90913" y="3757963"/>
                <a:ext cx="2619371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13" y="3757963"/>
                <a:ext cx="2619371" cy="107689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 rot="5400000">
            <a:off x="4627263" y="4322925"/>
            <a:ext cx="591168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961178" y="4072866"/>
            <a:ext cx="777855" cy="223011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271803" y="5234356"/>
                <a:ext cx="3010504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03" y="5234356"/>
                <a:ext cx="3010504" cy="107689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 rot="5400000">
            <a:off x="5196630" y="5980075"/>
            <a:ext cx="229652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91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173567" y="170321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“Pivoting example”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1000" y="1066800"/>
                <a:ext cx="225228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2252283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15100" y="3968684"/>
                <a:ext cx="226831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100" y="3968684"/>
                <a:ext cx="2268313" cy="1070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7678" y="3968684"/>
                <a:ext cx="2566472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8" y="3968684"/>
                <a:ext cx="2566472" cy="1076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28600" y="2514600"/>
                <a:ext cx="6858000" cy="1076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charset="0"/>
                          </a:rPr>
                          <m:t>𝑨</m:t>
                        </m:r>
                      </m:e>
                    </m:acc>
                    <m:r>
                      <a:rPr lang="en-US" sz="2000" b="1" i="1" smtClean="0">
                        <a:latin typeface="Cambria Math" charset="0"/>
                      </a:rPr>
                      <m:t>=</m:t>
                    </m:r>
                    <m:r>
                      <a:rPr lang="en-US" sz="2000" b="1" i="1" smtClean="0">
                        <a:latin typeface="Cambria Math" charset="0"/>
                      </a:rPr>
                      <m:t>𝑷𝑨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mr-I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14600"/>
                <a:ext cx="6858000" cy="1076898"/>
              </a:xfrm>
              <a:prstGeom prst="rect">
                <a:avLst/>
              </a:prstGeom>
              <a:blipFill rotWithShape="0">
                <a:blip r:embed="rId5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239" y="5483170"/>
                <a:ext cx="4557530" cy="1067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−1.5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−1.5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−0.75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−1.25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−1.25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9" y="5483170"/>
                <a:ext cx="4557530" cy="10672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58474" y="4088717"/>
                <a:ext cx="3217740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4.5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1.75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1.25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5.25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6.75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3.75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74" y="4088717"/>
                <a:ext cx="3217740" cy="8305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 rot="5400000">
            <a:off x="559394" y="1381698"/>
            <a:ext cx="1183107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9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173567" y="170321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“Pivoting example”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48000" y="3183004"/>
                <a:ext cx="2621872" cy="86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183004"/>
                <a:ext cx="2621872" cy="8616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3323" y="3172685"/>
                <a:ext cx="2586606" cy="86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−0.428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−0.285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3" y="3172685"/>
                <a:ext cx="2586606" cy="8616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1789" y="2076806"/>
                <a:ext cx="9128614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charset="0"/>
                          </a:rPr>
                          <m:t>𝑨</m:t>
                        </m:r>
                      </m:e>
                    </m:acc>
                    <m:r>
                      <a:rPr lang="en-US" sz="1600" b="1" i="1" smtClean="0">
                        <a:latin typeface="Cambria Math" charset="0"/>
                      </a:rPr>
                      <m:t>=</m:t>
                    </m:r>
                    <m:r>
                      <a:rPr lang="en-US" sz="1600" b="1" i="1" smtClean="0">
                        <a:latin typeface="Cambria Math" charset="0"/>
                      </a:rPr>
                      <m:t>𝑷</m:t>
                    </m:r>
                    <m:acc>
                      <m:accPr>
                        <m:chr m:val="̅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charset="0"/>
                          </a:rPr>
                          <m:t>𝑨</m:t>
                        </m:r>
                      </m:e>
                    </m:acc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mr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1.75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2.25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4.25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−0.75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−0.5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−1.25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−1.25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−1.5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charset="0"/>
                                      </a:rPr>
                                      <m:t>−1.5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mr-IN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1.75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2.25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4.25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−0.75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−1.25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−1.25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−1.5</m:t>
                                    </m:r>
                                  </m:e>
                                  <m:e>
                                    <m:r>
                                      <a:rPr lang="en-US" sz="1600" i="1">
                                        <a:latin typeface="Cambria Math" charset="0"/>
                                      </a:rPr>
                                      <m:t>−1.5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89" y="2076806"/>
                <a:ext cx="9128614" cy="866648"/>
              </a:xfrm>
              <a:prstGeom prst="rect">
                <a:avLst/>
              </a:prstGeom>
              <a:blipFill rotWithShape="0">
                <a:blip r:embed="rId4"/>
                <a:stretch>
                  <a:fillRect l="-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3567" y="950101"/>
                <a:ext cx="4471545" cy="95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−1.5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−1.5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−1.25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−1.25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7" y="950101"/>
                <a:ext cx="4471545" cy="95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91200" y="3352029"/>
                <a:ext cx="3001656" cy="5029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0.963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−1.819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−0.6412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charset="0"/>
                                  </a:rPr>
                                  <m:t>−1.2112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352029"/>
                <a:ext cx="3001656" cy="502958"/>
              </a:xfrm>
              <a:prstGeom prst="rect">
                <a:avLst/>
              </a:prstGeom>
              <a:blipFill rotWithShape="0"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5795" y="4284200"/>
                <a:ext cx="4926798" cy="95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−0.287</m:t>
                                      </m:r>
                                    </m:e>
                                    <m:e>
                                      <m:r>
                                        <a:rPr lang="en-US" sz="16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.569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0.8587</m:t>
                                      </m:r>
                                    </m:e>
                                    <m:e>
                                      <m:r>
                                        <a:rPr lang="en-US" sz="160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0.2887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5" y="4284200"/>
                <a:ext cx="4926798" cy="9589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 rot="5400000">
            <a:off x="2338796" y="1233901"/>
            <a:ext cx="712013" cy="638661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rot="5400000">
            <a:off x="5754524" y="2268117"/>
            <a:ext cx="712013" cy="638661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3169156" y="4668353"/>
            <a:ext cx="621706" cy="812381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65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173567" y="170321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“Pivoting example”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97780" y="3183000"/>
                <a:ext cx="2929648" cy="86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−0.86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−0.29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80" y="3183000"/>
                <a:ext cx="2929648" cy="8616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3323" y="3172685"/>
                <a:ext cx="2969724" cy="86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−0.285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0.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−0.428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0.334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3" y="3172685"/>
                <a:ext cx="2969724" cy="8616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33867" y="2076354"/>
                <a:ext cx="9128614" cy="8778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 smtClean="0">
                          <a:latin typeface="Cambria Math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charset="0"/>
                        </a:rPr>
                        <m:t>𝑷</m:t>
                      </m:r>
                      <m:acc>
                        <m:accPr>
                          <m:chr m:val="̅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−0.287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0.569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−0.8587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−0.2887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−0.8587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0.2887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−0.287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0.569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67" y="2076354"/>
                <a:ext cx="9128614" cy="8778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3567" y="888595"/>
                <a:ext cx="4926798" cy="958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𝑨</m:t>
                          </m:r>
                        </m:e>
                      </m:acc>
                      <m:r>
                        <a:rPr lang="en-US" sz="1600" b="1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−0.75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−0.287</m:t>
                                      </m:r>
                                    </m:e>
                                    <m:e>
                                      <m:r>
                                        <a:rPr lang="en-US" sz="16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.569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0.8587</m:t>
                                      </m:r>
                                    </m:e>
                                    <m:e>
                                      <m:r>
                                        <a:rPr lang="en-US" sz="160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0.2887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67" y="888595"/>
                <a:ext cx="4926798" cy="958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 rot="5400000">
            <a:off x="3258035" y="1201641"/>
            <a:ext cx="479491" cy="812381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5400000">
            <a:off x="7169109" y="2274734"/>
            <a:ext cx="444579" cy="91440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38302" y="4429915"/>
                <a:ext cx="2929648" cy="86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1.75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9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2.25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4.25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−0.86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−0.29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0.67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302" y="4429915"/>
                <a:ext cx="2929648" cy="8616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3845" y="4419600"/>
                <a:ext cx="2969724" cy="86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−0.285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0.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−0.428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0.334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45" y="4419600"/>
                <a:ext cx="2969724" cy="8616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 rot="5400000">
            <a:off x="2253786" y="3662957"/>
            <a:ext cx="347470" cy="631358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5875606" y="3355906"/>
            <a:ext cx="212188" cy="68580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5499708"/>
                <a:ext cx="2205797" cy="1055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charset="0"/>
                        </a:rPr>
                        <m:t>𝑷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99708"/>
                <a:ext cx="2205797" cy="105599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73567" y="4273423"/>
            <a:ext cx="6379633" cy="2282280"/>
          </a:xfrm>
          <a:prstGeom prst="rect">
            <a:avLst/>
          </a:prstGeom>
          <a:noFill/>
          <a:ln w="381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Blur operator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7" y="1088363"/>
            <a:ext cx="5044906" cy="2140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37844" y="5203701"/>
                <a:ext cx="1838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4" y="5203701"/>
                <a:ext cx="1838965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73374" y="3823901"/>
            <a:ext cx="99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"original” image (4000,)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80" y="3823901"/>
            <a:ext cx="99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blurred image (4000,)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3962400"/>
            <a:ext cx="137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Blur operator (4000,4000)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57327" y="4608731"/>
            <a:ext cx="201808" cy="65478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73374" y="4754615"/>
            <a:ext cx="418266" cy="6012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6880" y="4754615"/>
            <a:ext cx="333283" cy="6012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685800"/>
            <a:ext cx="2667000" cy="22178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356" y="4343400"/>
            <a:ext cx="4783821" cy="209730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3201231">
            <a:off x="4701841" y="3489203"/>
            <a:ext cx="1457998" cy="35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293823">
            <a:off x="5029571" y="3279356"/>
            <a:ext cx="131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Blur operator</a:t>
            </a:r>
            <a:endParaRPr lang="en-US" sz="1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86790" y="828190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0" y="828190"/>
                <a:ext cx="4315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519631" y="405473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31" y="4054732"/>
                <a:ext cx="4379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80321" y="3523608"/>
                <a:ext cx="4347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21" y="3523608"/>
                <a:ext cx="43473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”Undo” Blur to recover original image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7" y="1026894"/>
            <a:ext cx="4783821" cy="209730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5400000">
            <a:off x="3398410" y="3667445"/>
            <a:ext cx="1315391" cy="35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98557" y="3187051"/>
                <a:ext cx="136584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:r>
                  <a:rPr 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57" y="3187051"/>
                <a:ext cx="1365849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9137" b="-1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0" y="4648200"/>
            <a:ext cx="4850142" cy="209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15000" y="2263721"/>
                <a:ext cx="3429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we know the blur operator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data set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does not have any noise (“clean data” 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63721"/>
                <a:ext cx="3429000" cy="2308324"/>
              </a:xfrm>
              <a:prstGeom prst="rect">
                <a:avLst/>
              </a:prstGeom>
              <a:blipFill>
                <a:blip r:embed="rId5"/>
                <a:stretch>
                  <a:fillRect l="-2583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3357" y="4333790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57" y="4333790"/>
                <a:ext cx="4315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733840" y="69959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840" y="699596"/>
                <a:ext cx="4379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4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”Undo” Blur to recover original image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 flipV="1">
            <a:off x="1978554" y="3205225"/>
            <a:ext cx="694505" cy="53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358051" y="3266599"/>
                <a:ext cx="27588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:r>
                  <a:rPr 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51" y="3266599"/>
                <a:ext cx="275884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49" t="-107895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6259" y="950416"/>
                <a:ext cx="277909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59" y="950416"/>
                <a:ext cx="2779094" cy="375552"/>
              </a:xfrm>
              <a:prstGeom prst="rect">
                <a:avLst/>
              </a:prstGeom>
              <a:blipFill rotWithShape="0">
                <a:blip r:embed="rId3"/>
                <a:stretch>
                  <a:fillRect t="-98387" b="-1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7" y="1325969"/>
            <a:ext cx="4200933" cy="186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67" y="3935172"/>
            <a:ext cx="4268525" cy="1830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947" y="1325968"/>
            <a:ext cx="4142644" cy="1847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947" y="3935171"/>
            <a:ext cx="4087120" cy="18178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6091" y="5894621"/>
            <a:ext cx="8666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 much noise can we add and still be able to recover meaningful information from the original image? At which point this inverse transformation fails? </a:t>
            </a:r>
          </a:p>
          <a:p>
            <a:pPr algn="ctr"/>
            <a:r>
              <a:rPr lang="en-US" dirty="0"/>
              <a:t>We will talk about sensitivity of the “undo” operation later.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38800" y="950416"/>
                <a:ext cx="2681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950416"/>
                <a:ext cx="268137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1667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 flipV="1">
            <a:off x="6484016" y="3241266"/>
            <a:ext cx="694505" cy="53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System of Equations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667" y="1956733"/>
            <a:ext cx="677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start with an “easier” system of equations</a:t>
            </a:r>
            <a:r>
              <a:rPr lang="mr-IN" sz="2800" dirty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9400" y="1153206"/>
                <a:ext cx="50132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How do we actually solve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153206"/>
                <a:ext cx="501323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555" t="-16279" r="-1460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18666" y="2785660"/>
            <a:ext cx="7035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Let’s consider triangular matrices (lower and upper):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05000" y="3563787"/>
                <a:ext cx="4642040" cy="1316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63787"/>
                <a:ext cx="4642040" cy="1316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05000" y="5234341"/>
                <a:ext cx="4668073" cy="12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 </m:t>
                                      </m:r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34341"/>
                <a:ext cx="4668073" cy="12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6767" y="1752600"/>
                <a:ext cx="322062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7" y="1752600"/>
                <a:ext cx="3220625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86967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 Forward-substitution for lower triangular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214" y="3124324"/>
                <a:ext cx="1966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4" y="3124324"/>
                <a:ext cx="19663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1667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9514" y="3581400"/>
                <a:ext cx="383848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2−3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4" y="3581400"/>
                <a:ext cx="3838487" cy="610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167" y="4280978"/>
                <a:ext cx="475309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6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6−1+1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7" y="4280978"/>
                <a:ext cx="4753096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2167" y="5069198"/>
                <a:ext cx="6145400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4−1+1.5−4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7" y="5069198"/>
                <a:ext cx="6145400" cy="6165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05600" y="5339355"/>
                <a:ext cx="2060629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339355"/>
                <a:ext cx="2060629" cy="11629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Triangular Matrices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7652" y="1050029"/>
                <a:ext cx="4668073" cy="12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 </m:t>
                                      </m:r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52" y="1050029"/>
                <a:ext cx="4668073" cy="12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89907" y="3008787"/>
                <a:ext cx="61313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07" y="3008787"/>
                <a:ext cx="6131333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45463" y="3505536"/>
            <a:ext cx="35310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/>
              <a:t>Hence we can write the solution as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5463" y="3891668"/>
                <a:ext cx="1445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3" y="3891668"/>
                <a:ext cx="144546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98361" b="-1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18667" y="2513858"/>
                <a:ext cx="851893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:r>
                  <a:rPr lang="en-US" sz="2000" dirty="0"/>
                  <a:t>Recall that we can also write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/>
                  <a:t>as a linear combination of the columns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7" y="2513858"/>
                <a:ext cx="8518933" cy="430887"/>
              </a:xfrm>
              <a:prstGeom prst="rect">
                <a:avLst/>
              </a:prstGeom>
              <a:blipFill rotWithShape="0">
                <a:blip r:embed="rId5"/>
                <a:stretch>
                  <a:fillRect l="-787" t="-87324" b="-1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-294201" y="4342658"/>
                <a:ext cx="9099548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is-I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−1,</m:t>
                          </m:r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201" y="4342658"/>
                <a:ext cx="9099548" cy="381515"/>
              </a:xfrm>
              <a:prstGeom prst="rect">
                <a:avLst/>
              </a:prstGeom>
              <a:blipFill rotWithShape="0">
                <a:blip r:embed="rId6"/>
                <a:stretch>
                  <a:fillRect t="-90476" b="-1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294201" y="4821336"/>
                <a:ext cx="90995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:,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4201" y="4821336"/>
                <a:ext cx="9099548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145463" y="5323714"/>
            <a:ext cx="6444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sz="2000" dirty="0"/>
              <a:t>Or in general (backward-substitution for upper triangular systems):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43200" y="5770316"/>
                <a:ext cx="5854488" cy="767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−1,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−2,…,1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770316"/>
                <a:ext cx="5854488" cy="76796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85800" y="5954244"/>
                <a:ext cx="1655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954244"/>
                <a:ext cx="1655261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988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58135</TotalTime>
  <Words>1953</Words>
  <Application>Microsoft Macintosh PowerPoint</Application>
  <PresentationFormat>On-screen Show (4:3)</PresentationFormat>
  <Paragraphs>331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Solving Linear System of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887</cp:revision>
  <cp:lastPrinted>2020-02-26T01:19:51Z</cp:lastPrinted>
  <dcterms:created xsi:type="dcterms:W3CDTF">2012-07-21T17:56:31Z</dcterms:created>
  <dcterms:modified xsi:type="dcterms:W3CDTF">2020-09-30T15:46:54Z</dcterms:modified>
</cp:coreProperties>
</file>