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5"/>
  </p:notesMasterIdLst>
  <p:handoutMasterIdLst>
    <p:handoutMasterId r:id="rId16"/>
  </p:handoutMasterIdLst>
  <p:sldIdLst>
    <p:sldId id="393" r:id="rId2"/>
    <p:sldId id="363" r:id="rId3"/>
    <p:sldId id="364" r:id="rId4"/>
    <p:sldId id="385" r:id="rId5"/>
    <p:sldId id="405" r:id="rId6"/>
    <p:sldId id="458" r:id="rId7"/>
    <p:sldId id="386" r:id="rId8"/>
    <p:sldId id="464" r:id="rId9"/>
    <p:sldId id="396" r:id="rId10"/>
    <p:sldId id="459" r:id="rId11"/>
    <p:sldId id="465" r:id="rId12"/>
    <p:sldId id="395" r:id="rId13"/>
    <p:sldId id="44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2EDC"/>
    <a:srgbClr val="007434"/>
    <a:srgbClr val="9EBFD4"/>
    <a:srgbClr val="F4CE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76118" autoAdjust="0"/>
  </p:normalViewPr>
  <p:slideViewPr>
    <p:cSldViewPr>
      <p:cViewPr varScale="1">
        <p:scale>
          <a:sx n="72" d="100"/>
          <a:sy n="72" d="100"/>
        </p:scale>
        <p:origin x="200" y="7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68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2" y="0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/>
          <a:lstStyle>
            <a:lvl1pPr algn="r">
              <a:defRPr sz="1200"/>
            </a:lvl1pPr>
          </a:lstStyle>
          <a:p>
            <a:fld id="{C7A310A2-6535-4417-8FA8-AA0E3BD8E381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2" y="9119173"/>
            <a:ext cx="3170583" cy="480388"/>
          </a:xfrm>
          <a:prstGeom prst="rect">
            <a:avLst/>
          </a:prstGeom>
        </p:spPr>
        <p:txBody>
          <a:bodyPr vert="horz" lIns="94851" tIns="47425" rIns="94851" bIns="47425" rtlCol="0" anchor="b"/>
          <a:lstStyle>
            <a:lvl1pPr algn="r">
              <a:defRPr sz="1200"/>
            </a:lvl1pPr>
          </a:lstStyle>
          <a:p>
            <a:fld id="{F8B6821C-F382-4246-80AA-F937D9CF34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A968B9A5-E803-4C2D-B955-F74BDA24F802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A82CFD2B-B1E9-4286-B907-F22A15B9E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5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89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9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0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1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8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07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5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07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2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62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2CFD2B-B1E9-4286-B907-F22A15B9E5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7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11B3707-FD6F-4357-B18B-37D39DF1D0B5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C533F9BD-4BB6-45C5-982F-C95F1BFD32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00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Truncation errors: using Taylor series to approximate functions</a:t>
            </a:r>
          </a:p>
        </p:txBody>
      </p:sp>
    </p:spTree>
    <p:extLst>
      <p:ext uri="{BB962C8B-B14F-4D97-AF65-F5344CB8AC3E}">
        <p14:creationId xmlns:p14="http://schemas.microsoft.com/office/powerpoint/2010/main" val="77417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157" y="-143800"/>
            <a:ext cx="7772400" cy="1143000"/>
          </a:xfrm>
        </p:spPr>
        <p:txBody>
          <a:bodyPr/>
          <a:lstStyle/>
          <a:p>
            <a:r>
              <a:rPr lang="en-US" dirty="0"/>
              <a:t>Graphical representation:</a:t>
            </a:r>
          </a:p>
        </p:txBody>
      </p:sp>
    </p:spTree>
    <p:extLst>
      <p:ext uri="{BB962C8B-B14F-4D97-AF65-F5344CB8AC3E}">
        <p14:creationId xmlns:p14="http://schemas.microsoft.com/office/powerpoint/2010/main" val="272938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can we use the known asymptotic behavior of the error?</a:t>
            </a:r>
          </a:p>
        </p:txBody>
      </p:sp>
    </p:spTree>
    <p:extLst>
      <p:ext uri="{BB962C8B-B14F-4D97-AF65-F5344CB8AC3E}">
        <p14:creationId xmlns:p14="http://schemas.microsoft.com/office/powerpoint/2010/main" val="2993916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" y="-182552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Making error predictions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70" y="960448"/>
            <a:ext cx="7469659" cy="188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818" y="-312641"/>
            <a:ext cx="8489143" cy="1143000"/>
          </a:xfrm>
        </p:spPr>
        <p:txBody>
          <a:bodyPr>
            <a:normAutofit/>
          </a:bodyPr>
          <a:lstStyle/>
          <a:p>
            <a:r>
              <a:rPr lang="en-US" sz="3000" dirty="0"/>
              <a:t>Using Taylor approximations to obtain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81000" y="957078"/>
                <a:ext cx="8565343" cy="13261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Let’s say a function has the following Taylor series expansion about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b="0" i="0" smtClean="0">
                        <a:latin typeface="Cambria Math" charset="0"/>
                      </a:rPr>
                      <m:t>=2</m:t>
                    </m:r>
                  </m:oMath>
                </a14:m>
                <a:r>
                  <a:rPr lang="en-US" sz="2200" dirty="0"/>
                  <a:t>. </a:t>
                </a:r>
              </a:p>
              <a:p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15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−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charset="0"/>
                            </a:rPr>
                            <m:t>25</m:t>
                          </m:r>
                        </m:num>
                        <m:den>
                          <m:r>
                            <a:rPr lang="en-US" i="1">
                              <a:latin typeface="Cambria Math" charset="0"/>
                            </a:rPr>
                            <m:t>32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charset="0"/>
                            </a:rPr>
                            <m:t>8</m:t>
                          </m:r>
                        </m:sup>
                      </m:sSup>
                      <m:r>
                        <a:rPr lang="en-US" b="0" i="0" smtClean="0">
                          <a:latin typeface="Cambria Math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charset="0"/>
                        </a:rPr>
                        <m:t>O</m:t>
                      </m:r>
                      <m:r>
                        <a:rPr lang="en-US" b="0" i="0" smtClean="0">
                          <a:latin typeface="Cambria Math" charset="0"/>
                        </a:rPr>
                        <m:t>((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−2)</m:t>
                          </m:r>
                        </m:e>
                        <m:sup>
                          <m:r>
                            <a:rPr lang="en-US" b="0" i="1" smtClean="0">
                              <a:latin typeface="Cambria Math" charset="0"/>
                            </a:rPr>
                            <m:t>9</m:t>
                          </m:r>
                        </m:sup>
                      </m:sSup>
                      <m:r>
                        <a:rPr lang="en-US" b="0" i="1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57078"/>
                <a:ext cx="8565343" cy="1326197"/>
              </a:xfrm>
              <a:prstGeom prst="rect">
                <a:avLst/>
              </a:prstGeom>
              <a:blipFill>
                <a:blip r:embed="rId3"/>
                <a:stretch>
                  <a:fillRect l="-1037" t="-2830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191000"/>
            <a:ext cx="3849761" cy="2447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255000" y="5943600"/>
                <a:ext cx="6913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5000" y="5943600"/>
                <a:ext cx="6913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689090" y="4094202"/>
                <a:ext cx="6549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090" y="4094202"/>
                <a:ext cx="65498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997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58550" y="1179102"/>
                <a:ext cx="8305800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Let’s say we want to approximate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𝑓</m:t>
                    </m:r>
                    <m:r>
                      <a:rPr lang="en-US" sz="2400" b="0" i="1" smtClean="0">
                        <a:latin typeface="Cambria Math" charset="0"/>
                      </a:rPr>
                      <m:t>(</m:t>
                    </m:r>
                    <m:r>
                      <a:rPr lang="en-US" sz="2400" b="0" i="1" smtClean="0">
                        <a:latin typeface="Cambria Math" charset="0"/>
                      </a:rPr>
                      <m:t>𝑥</m:t>
                    </m:r>
                    <m:r>
                      <a:rPr lang="en-US" sz="24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400" dirty="0"/>
                  <a:t> with a polynomial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simplicity, assume we know the function value and its derivatives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400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(we will later generalize this for any point). Hence, 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50" y="1179102"/>
                <a:ext cx="8305800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101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0450" y="445209"/>
            <a:ext cx="8305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Approximating functions </a:t>
            </a:r>
            <a:r>
              <a:rPr lang="en-US" sz="2800" b="1"/>
              <a:t>using polynomials: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6800" y="1933658"/>
                <a:ext cx="674851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+⋯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1933658"/>
                <a:ext cx="6748514" cy="400110"/>
              </a:xfrm>
              <a:prstGeom prst="rect">
                <a:avLst/>
              </a:prstGeom>
              <a:blipFill>
                <a:blip r:embed="rId4"/>
                <a:stretch>
                  <a:fillRect l="-1318" t="-909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450" y="3651091"/>
                <a:ext cx="60321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2 </m:t>
                          </m:r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+3 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4</m:t>
                      </m:r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⋯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0" y="3651091"/>
                <a:ext cx="6032100" cy="369332"/>
              </a:xfrm>
              <a:prstGeom prst="rect">
                <a:avLst/>
              </a:prstGeom>
              <a:blipFill>
                <a:blip r:embed="rId6"/>
                <a:stretch>
                  <a:fillRect l="-630" t="-9677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5248" y="4166708"/>
                <a:ext cx="6094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2 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3 </m:t>
                          </m:r>
                        </m:sub>
                      </m:sSub>
                      <m:r>
                        <a:rPr lang="en-US" sz="240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3)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8" y="4166708"/>
                <a:ext cx="6094104" cy="369332"/>
              </a:xfrm>
              <a:prstGeom prst="rect">
                <a:avLst/>
              </a:prstGeom>
              <a:blipFill>
                <a:blip r:embed="rId8"/>
                <a:stretch>
                  <a:fillRect l="-1250" t="-1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580DC-5CB3-BB4C-8DCF-9E069E9229BD}"/>
                  </a:ext>
                </a:extLst>
              </p:cNvPr>
              <p:cNvSpPr txBox="1"/>
              <p:nvPr/>
            </p:nvSpPr>
            <p:spPr>
              <a:xfrm>
                <a:off x="159263" y="4717047"/>
                <a:ext cx="54107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3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3 </m:t>
                          </m:r>
                        </m:sub>
                      </m:sSub>
                      <m:r>
                        <a:rPr lang="en-US" sz="24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2)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C580DC-5CB3-BB4C-8DCF-9E069E92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63" y="4717047"/>
                <a:ext cx="5410712" cy="369332"/>
              </a:xfrm>
              <a:prstGeom prst="rect">
                <a:avLst/>
              </a:prstGeom>
              <a:blipFill>
                <a:blip r:embed="rId12"/>
                <a:stretch>
                  <a:fillRect t="-3226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5193B4-C79E-EA4A-92BF-16B0102D3C89}"/>
                  </a:ext>
                </a:extLst>
              </p:cNvPr>
              <p:cNvSpPr txBox="1"/>
              <p:nvPr/>
            </p:nvSpPr>
            <p:spPr>
              <a:xfrm>
                <a:off x="185248" y="5267386"/>
                <a:ext cx="3425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𝑣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(4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3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charset="0"/>
                            </a:rPr>
                            <m:t>2)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  <m:r>
                            <a:rPr lang="en-US" sz="24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5193B4-C79E-EA4A-92BF-16B0102D3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48" y="5267386"/>
                <a:ext cx="3425040" cy="369332"/>
              </a:xfrm>
              <a:prstGeom prst="rect">
                <a:avLst/>
              </a:prstGeom>
              <a:blipFill>
                <a:blip r:embed="rId13"/>
                <a:stretch>
                  <a:fillRect l="-2593" t="-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546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"/>
            <a:ext cx="7772400" cy="1143000"/>
          </a:xfrm>
        </p:spPr>
        <p:txBody>
          <a:bodyPr/>
          <a:lstStyle/>
          <a:p>
            <a:r>
              <a:rPr lang="en-US" dirty="0"/>
              <a:t>Taylor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3466" y="1319172"/>
                <a:ext cx="8323333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Taylor Series approximation about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400" i="1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66" y="1319172"/>
                <a:ext cx="8323333" cy="492443"/>
              </a:xfrm>
              <a:prstGeom prst="rect">
                <a:avLst/>
              </a:prstGeom>
              <a:blipFill rotWithShape="0">
                <a:blip r:embed="rId4"/>
                <a:stretch>
                  <a:fillRect l="-1319" t="-9877" b="-32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6644" y="2948044"/>
                <a:ext cx="2152769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is-I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44" y="2948044"/>
                <a:ext cx="2152769" cy="1007327"/>
              </a:xfrm>
              <a:prstGeom prst="rect">
                <a:avLst/>
              </a:prstGeom>
              <a:blipFill>
                <a:blip r:embed="rId5"/>
                <a:stretch>
                  <a:fillRect l="-5263" t="-121250" r="-2339" b="-18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6FF52-8605-BD49-A843-CA7964D494EA}"/>
                  </a:ext>
                </a:extLst>
              </p:cNvPr>
              <p:cNvSpPr txBox="1"/>
              <p:nvPr/>
            </p:nvSpPr>
            <p:spPr>
              <a:xfrm>
                <a:off x="396644" y="2177585"/>
                <a:ext cx="6748514" cy="400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b>
                      </m:sSub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𝑎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b>
                      </m:sSub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  <m:t>4</m:t>
                          </m:r>
                        </m:sup>
                      </m:sSup>
                      <m:r>
                        <a:rPr lang="en-US" sz="26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+⋯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46FF52-8605-BD49-A843-CA7964D49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44" y="2177585"/>
                <a:ext cx="6748514" cy="400110"/>
              </a:xfrm>
              <a:prstGeom prst="rect">
                <a:avLst/>
              </a:prstGeom>
              <a:blipFill>
                <a:blip r:embed="rId6"/>
                <a:stretch>
                  <a:fillRect l="-1126" t="-909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785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400"/>
            <a:ext cx="7772400" cy="1143000"/>
          </a:xfrm>
        </p:spPr>
        <p:txBody>
          <a:bodyPr/>
          <a:lstStyle/>
          <a:p>
            <a:r>
              <a:rPr lang="en-US" dirty="0"/>
              <a:t>Taylor Series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20467" y="2390158"/>
                <a:ext cx="9027728" cy="665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(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𝑥</m:t>
                      </m:r>
                      <m:r>
                        <a:rPr lang="en-US" sz="2200" i="1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sz="2200" i="1">
                              <a:latin typeface="Cambria Math" charset="0"/>
                            </a:rPr>
                            <m:t>𝑜</m:t>
                          </m:r>
                        </m:sub>
                      </m:sSub>
                      <m:r>
                        <a:rPr lang="en-US" sz="2200" b="0" i="1" smtClean="0">
                          <a:latin typeface="Cambria Math" charset="0"/>
                        </a:rPr>
                        <m:t>)</m:t>
                      </m:r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2!</m:t>
                          </m:r>
                        </m:den>
                      </m:f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f>
                        <m:fPr>
                          <m:ctrlPr>
                            <a:rPr lang="mr-IN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  <m:r>
                                <a:rPr lang="en-US" sz="22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  <m:r>
                                <a:rPr lang="en-US" sz="22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𝑥</m:t>
                          </m:r>
                          <m:r>
                            <a:rPr lang="en-US" sz="22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+⋯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" y="2390158"/>
                <a:ext cx="9027728" cy="665182"/>
              </a:xfrm>
              <a:prstGeom prst="rect">
                <a:avLst/>
              </a:prstGeom>
              <a:blipFill>
                <a:blip r:embed="rId3"/>
                <a:stretch>
                  <a:fillRect l="-562" t="-1852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63466" y="1319172"/>
                <a:ext cx="8323333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In a more general form, the Taylor Series approximation about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600" i="1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/>
                  <a:t> is given by: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66" y="1319172"/>
                <a:ext cx="8323333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1319" t="-5442" r="-1758" b="-17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0467" y="3433482"/>
                <a:ext cx="3834383" cy="1007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sub>
                        <m:sup>
                          <m:r>
                            <a:rPr lang="is-IS" sz="24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mr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s-I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mr-IN" sz="2400" b="0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" y="3433482"/>
                <a:ext cx="3834383" cy="10073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01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07818" y="228600"/>
            <a:ext cx="7772400" cy="1143000"/>
          </a:xfrm>
          <a:prstGeom prst="rect">
            <a:avLst/>
          </a:prstGeom>
        </p:spPr>
        <p:txBody>
          <a:bodyPr bIns="91440" anchor="b" anchorCtr="0">
            <a:normAutofit fontScale="925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Use Taylor to approximate functions at given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07818" y="1600200"/>
                <a:ext cx="8323333" cy="2920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Assume a finite Taylor series approximation that converges everywhere for a given function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charset="0"/>
                      </a:rPr>
                      <m:t>𝑓</m:t>
                    </m:r>
                    <m:r>
                      <a:rPr lang="en-US" sz="2600" b="0" i="1" smtClean="0">
                        <a:latin typeface="Cambria Math" charset="0"/>
                      </a:rPr>
                      <m:t>(</m:t>
                    </m:r>
                    <m:r>
                      <a:rPr lang="en-US" sz="2600" b="0" i="1" smtClean="0">
                        <a:latin typeface="Cambria Math" charset="0"/>
                      </a:rPr>
                      <m:t>𝑥</m:t>
                    </m:r>
                    <m:r>
                      <a:rPr lang="en-US" sz="26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600" dirty="0"/>
                  <a:t> and you are given the following information: </a:t>
                </a:r>
              </a:p>
              <a:p>
                <a:endParaRPr lang="en-US" sz="2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600" b="0" i="0" smtClean="0">
                          <a:latin typeface="Cambria Math" charset="0"/>
                        </a:rPr>
                        <m:t>=2;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′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(1)</m:t>
                      </m:r>
                      <m:r>
                        <a:rPr lang="en-US" sz="2600" b="0" i="0" smtClean="0">
                          <a:latin typeface="Cambria Math" charset="0"/>
                        </a:rPr>
                        <m:t>=−3;</m:t>
                      </m:r>
                      <m:sSup>
                        <m:sSup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r>
                            <a:rPr lang="en-US" sz="2600" b="0" i="1" smtClean="0">
                              <a:latin typeface="Cambria Math" charset="0"/>
                            </a:rPr>
                            <m:t>′′</m:t>
                          </m:r>
                        </m:sup>
                      </m:sSup>
                      <m:r>
                        <a:rPr lang="en-US" sz="2600" b="0" i="1" smtClean="0">
                          <a:latin typeface="Cambria Math" charset="0"/>
                        </a:rPr>
                        <m:t>(1)=4;</m:t>
                      </m:r>
                      <m:r>
                        <a:rPr lang="en-US" sz="2600" i="1" smtClean="0">
                          <a:latin typeface="Cambria Math" charset="0"/>
                        </a:rPr>
                        <m:t> </m:t>
                      </m:r>
                      <m:sSup>
                        <m:sSup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i="1">
                              <a:latin typeface="Cambria Math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0" i="1" smtClean="0">
                                  <a:latin typeface="Cambria Math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charset="0"/>
                            </a:rPr>
                            <m:t>1</m:t>
                          </m:r>
                        </m:e>
                      </m:d>
                      <m:r>
                        <a:rPr lang="en-US" sz="2600" b="0" i="1" smtClean="0">
                          <a:latin typeface="Cambria Math" charset="0"/>
                        </a:rPr>
                        <m:t>=0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∀ 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≥3</m:t>
                      </m:r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Evaluate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charset="0"/>
                          </a:rPr>
                          <m:t>4</m:t>
                        </m:r>
                      </m:e>
                    </m:d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1600200"/>
                <a:ext cx="8323333" cy="2920158"/>
              </a:xfrm>
              <a:prstGeom prst="rect">
                <a:avLst/>
              </a:prstGeom>
              <a:blipFill>
                <a:blip r:embed="rId3"/>
                <a:stretch>
                  <a:fillRect l="-1218" t="-1732" b="-4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946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88E4B1-A126-EC4F-9410-59547B7B9E5E}"/>
              </a:ext>
            </a:extLst>
          </p:cNvPr>
          <p:cNvSpPr txBox="1">
            <a:spLocks/>
          </p:cNvSpPr>
          <p:nvPr/>
        </p:nvSpPr>
        <p:spPr>
          <a:xfrm>
            <a:off x="207818" y="-228600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C6764A-2989-D64D-B8DF-01FDA7EA9A1B}"/>
                  </a:ext>
                </a:extLst>
              </p:cNvPr>
              <p:cNvSpPr/>
              <p:nvPr/>
            </p:nvSpPr>
            <p:spPr>
              <a:xfrm>
                <a:off x="207818" y="935182"/>
                <a:ext cx="8323333" cy="2136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Given the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(20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−10)</m:t>
                          </m:r>
                        </m:den>
                      </m:f>
                    </m:oMath>
                  </m:oMathPara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Write the Taylor approximation of degree 2 about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6C6764A-2989-D64D-B8DF-01FDA7EA9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935182"/>
                <a:ext cx="8323333" cy="2136226"/>
              </a:xfrm>
              <a:prstGeom prst="rect">
                <a:avLst/>
              </a:prstGeom>
              <a:blipFill>
                <a:blip r:embed="rId2"/>
                <a:stretch>
                  <a:fillRect l="-1218" t="-2367" b="-5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5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14" y="-76200"/>
            <a:ext cx="7772400" cy="1143000"/>
          </a:xfrm>
        </p:spPr>
        <p:txBody>
          <a:bodyPr/>
          <a:lstStyle/>
          <a:p>
            <a:r>
              <a:rPr lang="en-US" dirty="0"/>
              <a:t>Taylor Series – what is the error?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0214" y="1219200"/>
                <a:ext cx="8475734" cy="1692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600" dirty="0"/>
                  <a:t>We cannot sum infinite number of terms, and therefore we have to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truncate</a:t>
                </a:r>
                <a:r>
                  <a:rPr lang="en-US" sz="2600" dirty="0"/>
                  <a:t>. 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How 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big is the error </a:t>
                </a:r>
                <a:r>
                  <a:rPr lang="en-US" sz="2600" dirty="0"/>
                  <a:t>caused by truncation? Let’s write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200" i="1">
                        <a:latin typeface="Cambria Math" charset="0"/>
                        <a:ea typeface="Cambria Math" charset="0"/>
                        <a:cs typeface="Cambria Math" charset="0"/>
                      </a:rPr>
                      <m:t>h</m:t>
                    </m:r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14" y="1219200"/>
                <a:ext cx="8475734" cy="1692771"/>
              </a:xfrm>
              <a:prstGeom prst="rect">
                <a:avLst/>
              </a:prstGeom>
              <a:blipFill>
                <a:blip r:embed="rId3"/>
                <a:stretch>
                  <a:fillRect l="-1198" t="-3759" b="-8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73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55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7157" y="-143800"/>
            <a:ext cx="7772400" cy="1143000"/>
          </a:xfrm>
        </p:spPr>
        <p:txBody>
          <a:bodyPr/>
          <a:lstStyle/>
          <a:p>
            <a:r>
              <a:rPr lang="en-US" dirty="0"/>
              <a:t>Taylor series with 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3466" y="2310651"/>
                <a:ext cx="232076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charset="0"/>
                        </a:rPr>
                        <m:t>𝑅</m:t>
                      </m:r>
                      <m:r>
                        <a:rPr lang="en-US" sz="2000" i="1">
                          <a:latin typeface="Cambria Math" charset="0"/>
                        </a:rPr>
                        <m:t>(</m:t>
                      </m:r>
                      <m:r>
                        <a:rPr lang="en-US" sz="2000" i="1">
                          <a:latin typeface="Cambria Math" charset="0"/>
                        </a:rPr>
                        <m:t>𝑥</m:t>
                      </m:r>
                      <m:r>
                        <a:rPr lang="en-US" sz="2000" i="1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66" y="2310651"/>
                <a:ext cx="2320764" cy="307777"/>
              </a:xfrm>
              <a:prstGeom prst="rect">
                <a:avLst/>
              </a:prstGeom>
              <a:blipFill>
                <a:blip r:embed="rId3"/>
                <a:stretch>
                  <a:fillRect l="-3279" r="-3279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63466" y="1143000"/>
                <a:ext cx="8323333" cy="1215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sz="2400" dirty="0"/>
                  <a:t> be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charset="0"/>
                      </a:rPr>
                      <m:t>(</m:t>
                    </m:r>
                    <m:r>
                      <a:rPr lang="en-US" sz="2200" i="1" dirty="0" smtClean="0">
                        <a:latin typeface="Cambria Math" charset="0"/>
                      </a:rPr>
                      <m:t>𝑛</m:t>
                    </m:r>
                    <m:r>
                      <a:rPr lang="en-US" sz="2200" i="1" dirty="0" smtClean="0">
                        <a:latin typeface="Cambria Math" charset="0"/>
                      </a:rPr>
                      <m:t>+1)</m:t>
                    </m:r>
                  </m:oMath>
                </a14:m>
                <a:r>
                  <a:rPr lang="en-US" sz="2200" dirty="0"/>
                  <a:t>-</a:t>
                </a:r>
                <a:r>
                  <a:rPr lang="en-US" sz="2400" dirty="0"/>
                  <a:t>times differentiable on the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,</m:t>
                    </m:r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charset="0"/>
                          </a:rPr>
                          <m:t>𝑓</m:t>
                        </m:r>
                      </m:e>
                      <m:sup>
                        <m:r>
                          <a:rPr lang="en-US" sz="2200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200" dirty="0"/>
                  <a:t> </a:t>
                </a:r>
                <a:r>
                  <a:rPr lang="en-US" sz="2400" dirty="0"/>
                  <a:t>continuous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charset="0"/>
                          </a:rPr>
                          <m:t>[</m:t>
                        </m:r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200" i="1">
                        <a:latin typeface="Cambria Math" charset="0"/>
                      </a:rPr>
                      <m:t>,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sz="2200" dirty="0"/>
                  <a:t>,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charset="0"/>
                      </a:rPr>
                      <m:t>h</m:t>
                    </m:r>
                    <m:r>
                      <a:rPr lang="en-US" sz="2200" b="0" i="0" smtClean="0">
                        <a:latin typeface="Cambria Math" charset="0"/>
                      </a:rPr>
                      <m:t>=</m:t>
                    </m:r>
                    <m:r>
                      <a:rPr lang="en-US" sz="2200" i="1">
                        <a:latin typeface="Cambria Math" charset="0"/>
                      </a:rPr>
                      <m:t>𝑥</m:t>
                    </m:r>
                    <m:r>
                      <a:rPr lang="en-US" sz="2200" b="0" i="0" smtClean="0">
                        <a:latin typeface="Cambria Math" charset="0"/>
                      </a:rPr>
                      <m:t>−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𝑜</m:t>
                        </m:r>
                      </m:sub>
                    </m:sSub>
                  </m:oMath>
                </a14:m>
                <a:endParaRPr lang="en-US" sz="22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66" y="1143000"/>
                <a:ext cx="8323333" cy="1215654"/>
              </a:xfrm>
              <a:prstGeom prst="rect">
                <a:avLst/>
              </a:prstGeom>
              <a:blipFill rotWithShape="0">
                <a:blip r:embed="rId4"/>
                <a:stretch>
                  <a:fillRect l="-1172" t="-3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17157" y="2996694"/>
                <a:ext cx="832333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Then there exists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𝜉</m:t>
                        </m:r>
                        <m:r>
                          <a:rPr lang="en-US" sz="220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∈(</m:t>
                        </m:r>
                        <m:r>
                          <a:rPr lang="en-US" sz="2200" i="1">
                            <a:latin typeface="Cambria Math" charset="0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 charset="0"/>
                          </a:rPr>
                          <m:t>𝑜</m:t>
                        </m:r>
                      </m:sub>
                    </m:sSub>
                    <m:r>
                      <a:rPr lang="en-US" sz="2200" b="0" i="1" smtClean="0">
                        <a:latin typeface="Cambria Math" charset="0"/>
                      </a:rPr>
                      <m:t>,</m:t>
                    </m:r>
                    <m:r>
                      <a:rPr lang="en-US" sz="2200" b="0" i="1" smtClean="0">
                        <a:latin typeface="Cambria Math" charset="0"/>
                      </a:rPr>
                      <m:t>𝑥</m:t>
                    </m:r>
                    <m:r>
                      <a:rPr lang="en-US" sz="2200" b="0" i="1" smtClean="0">
                        <a:latin typeface="Cambria Math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400" dirty="0"/>
                  <a:t>so that 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7" y="2996694"/>
                <a:ext cx="8323333" cy="461665"/>
              </a:xfrm>
              <a:prstGeom prst="rect">
                <a:avLst/>
              </a:prstGeom>
              <a:blipFill>
                <a:blip r:embed="rId5"/>
                <a:stretch>
                  <a:fillRect l="-1067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40720" y="3680205"/>
                <a:ext cx="3292761" cy="6939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mr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s-I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0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+1)!</m:t>
                          </m:r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𝜉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sz="2000" i="1">
                              <a:latin typeface="Cambria Math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20" y="3680205"/>
                <a:ext cx="3292761" cy="693973"/>
              </a:xfrm>
              <a:prstGeom prst="rect">
                <a:avLst/>
              </a:prstGeom>
              <a:blipFill>
                <a:blip r:embed="rId6"/>
                <a:stretch>
                  <a:fillRect l="-1154" b="-1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6A79E2-41EF-344C-BC03-E452C8ADA743}"/>
                  </a:ext>
                </a:extLst>
              </p:cNvPr>
              <p:cNvSpPr/>
              <p:nvPr/>
            </p:nvSpPr>
            <p:spPr>
              <a:xfrm>
                <a:off x="3423871" y="2011873"/>
                <a:ext cx="2789545" cy="8476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charset="0"/>
                            </a:rPr>
                            <m:t>=</m:t>
                          </m:r>
                          <m:r>
                            <a:rPr lang="en-US" i="1">
                              <a:latin typeface="Cambria Math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charset="0"/>
                            </a:rPr>
                            <m:t>+1</m:t>
                          </m:r>
                        </m:sub>
                        <m:sup>
                          <m:r>
                            <a:rPr lang="is-IS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mr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s-I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mr-IN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h</m:t>
                              </m:r>
                              <m:r>
                                <a:rPr lang="en-US" i="1">
                                  <a:latin typeface="Cambria Math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56A79E2-41EF-344C-BC03-E452C8ADA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871" y="2011873"/>
                <a:ext cx="2789545" cy="847668"/>
              </a:xfrm>
              <a:prstGeom prst="rect">
                <a:avLst/>
              </a:prstGeom>
              <a:blipFill>
                <a:blip r:embed="rId7"/>
                <a:stretch>
                  <a:fillRect t="-98529" b="-1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0649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34005</TotalTime>
  <Words>457</Words>
  <Application>Microsoft Macintosh PowerPoint</Application>
  <PresentationFormat>On-screen Show (4:3)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Cambria Math</vt:lpstr>
      <vt:lpstr>Franklin Gothic Book</vt:lpstr>
      <vt:lpstr>Perpetua</vt:lpstr>
      <vt:lpstr>Wingdings 2</vt:lpstr>
      <vt:lpstr>Equity</vt:lpstr>
      <vt:lpstr>Truncation errors: using Taylor series to approximate functions</vt:lpstr>
      <vt:lpstr>PowerPoint Presentation</vt:lpstr>
      <vt:lpstr>Taylor Series</vt:lpstr>
      <vt:lpstr>Taylor Series</vt:lpstr>
      <vt:lpstr>PowerPoint Presentation</vt:lpstr>
      <vt:lpstr>PowerPoint Presentation</vt:lpstr>
      <vt:lpstr>Taylor Series – what is the error?</vt:lpstr>
      <vt:lpstr>PowerPoint Presentation</vt:lpstr>
      <vt:lpstr>Taylor series with remainder</vt:lpstr>
      <vt:lpstr>Graphical representation:</vt:lpstr>
      <vt:lpstr>How can we use the known asymptotic behavior of the error?</vt:lpstr>
      <vt:lpstr>PowerPoint Presentation</vt:lpstr>
      <vt:lpstr>Using Taylor approximations to obtain derivatives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Introductory Solid Mechanics TAM 251</dc:title>
  <dc:creator>Mariana Silva Sohn</dc:creator>
  <cp:lastModifiedBy>Silva, Mariana Teixeira</cp:lastModifiedBy>
  <cp:revision>657</cp:revision>
  <cp:lastPrinted>2014-08-24T21:59:06Z</cp:lastPrinted>
  <dcterms:created xsi:type="dcterms:W3CDTF">2012-07-21T17:56:31Z</dcterms:created>
  <dcterms:modified xsi:type="dcterms:W3CDTF">2020-09-15T00:57:44Z</dcterms:modified>
</cp:coreProperties>
</file>