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3"/>
  </p:notesMasterIdLst>
  <p:handoutMasterIdLst>
    <p:handoutMasterId r:id="rId34"/>
  </p:handoutMasterIdLst>
  <p:sldIdLst>
    <p:sldId id="361" r:id="rId2"/>
    <p:sldId id="387" r:id="rId3"/>
    <p:sldId id="402" r:id="rId4"/>
    <p:sldId id="403" r:id="rId5"/>
    <p:sldId id="404" r:id="rId6"/>
    <p:sldId id="406" r:id="rId7"/>
    <p:sldId id="410" r:id="rId8"/>
    <p:sldId id="429" r:id="rId9"/>
    <p:sldId id="412" r:id="rId10"/>
    <p:sldId id="415" r:id="rId11"/>
    <p:sldId id="416" r:id="rId12"/>
    <p:sldId id="456" r:id="rId13"/>
    <p:sldId id="424" r:id="rId14"/>
    <p:sldId id="458" r:id="rId15"/>
    <p:sldId id="457" r:id="rId16"/>
    <p:sldId id="418" r:id="rId17"/>
    <p:sldId id="488" r:id="rId18"/>
    <p:sldId id="482" r:id="rId19"/>
    <p:sldId id="422" r:id="rId20"/>
    <p:sldId id="483" r:id="rId21"/>
    <p:sldId id="484" r:id="rId22"/>
    <p:sldId id="485" r:id="rId23"/>
    <p:sldId id="486" r:id="rId24"/>
    <p:sldId id="452" r:id="rId25"/>
    <p:sldId id="489" r:id="rId26"/>
    <p:sldId id="443" r:id="rId27"/>
    <p:sldId id="432" r:id="rId28"/>
    <p:sldId id="428" r:id="rId29"/>
    <p:sldId id="455" r:id="rId30"/>
    <p:sldId id="446" r:id="rId31"/>
    <p:sldId id="438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EDC"/>
    <a:srgbClr val="FF6900"/>
    <a:srgbClr val="F4CEC9"/>
    <a:srgbClr val="007434"/>
    <a:srgbClr val="9EBF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40" autoAdjust="0"/>
    <p:restoredTop sz="90454" autoAdjust="0"/>
  </p:normalViewPr>
  <p:slideViewPr>
    <p:cSldViewPr>
      <p:cViewPr varScale="1">
        <p:scale>
          <a:sx n="117" d="100"/>
          <a:sy n="117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7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25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6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Start of Thursday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2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</a:t>
            </a:r>
            <a:r>
              <a:rPr lang="en-US" baseline="0" dirty="0"/>
              <a:t> transform in neural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8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to explain this well during lecture. It</a:t>
            </a:r>
            <a:r>
              <a:rPr lang="en-US" baseline="0" dirty="0"/>
              <a:t> seems that students struggle to understand how the solve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92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B)</a:t>
            </a:r>
          </a:p>
          <a:p>
            <a:r>
              <a:rPr lang="en-US" dirty="0"/>
              <a:t>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29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46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28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8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7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327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9/26/20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2.png"/><Relationship Id="rId11" Type="http://schemas.openxmlformats.org/officeDocument/2006/relationships/image" Target="../media/image51.png"/><Relationship Id="rId5" Type="http://schemas.openxmlformats.org/officeDocument/2006/relationships/image" Target="../media/image71.png"/><Relationship Id="rId10" Type="http://schemas.openxmlformats.org/officeDocument/2006/relationships/image" Target="../media/image50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0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88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12" Type="http://schemas.openxmlformats.org/officeDocument/2006/relationships/image" Target="../media/image27.tiff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0.png"/><Relationship Id="rId11" Type="http://schemas.openxmlformats.org/officeDocument/2006/relationships/image" Target="../media/image86.png"/><Relationship Id="rId5" Type="http://schemas.openxmlformats.org/officeDocument/2006/relationships/image" Target="../media/image800.png"/><Relationship Id="rId10" Type="http://schemas.openxmlformats.org/officeDocument/2006/relationships/image" Target="../media/image85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6.png"/><Relationship Id="rId7" Type="http://schemas.openxmlformats.org/officeDocument/2006/relationships/image" Target="../media/image6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57.pn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0.png"/><Relationship Id="rId13" Type="http://schemas.openxmlformats.org/officeDocument/2006/relationships/image" Target="../media/image88.png"/><Relationship Id="rId3" Type="http://schemas.openxmlformats.org/officeDocument/2006/relationships/image" Target="../media/image780.png"/><Relationship Id="rId7" Type="http://schemas.openxmlformats.org/officeDocument/2006/relationships/image" Target="../media/image820.png"/><Relationship Id="rId12" Type="http://schemas.openxmlformats.org/officeDocument/2006/relationships/image" Target="../media/image27.tiff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10.png"/><Relationship Id="rId11" Type="http://schemas.openxmlformats.org/officeDocument/2006/relationships/image" Target="../media/image86.png"/><Relationship Id="rId5" Type="http://schemas.openxmlformats.org/officeDocument/2006/relationships/image" Target="../media/image800.png"/><Relationship Id="rId10" Type="http://schemas.openxmlformats.org/officeDocument/2006/relationships/image" Target="../media/image85.png"/><Relationship Id="rId4" Type="http://schemas.openxmlformats.org/officeDocument/2006/relationships/image" Target="../media/image790.png"/><Relationship Id="rId9" Type="http://schemas.openxmlformats.org/officeDocument/2006/relationships/image" Target="../media/image8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7" Type="http://schemas.openxmlformats.org/officeDocument/2006/relationships/image" Target="../media/image11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90.png"/><Relationship Id="rId5" Type="http://schemas.openxmlformats.org/officeDocument/2006/relationships/image" Target="../media/image1080.png"/><Relationship Id="rId4" Type="http://schemas.openxmlformats.org/officeDocument/2006/relationships/image" Target="../media/image10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Solving Linear System of Equations</a:t>
            </a:r>
          </a:p>
        </p:txBody>
      </p:sp>
    </p:spTree>
    <p:extLst>
      <p:ext uri="{BB962C8B-B14F-4D97-AF65-F5344CB8AC3E}">
        <p14:creationId xmlns:p14="http://schemas.microsoft.com/office/powerpoint/2010/main" val="2433198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</a:p>
          <a:p>
            <a:pPr algn="l" eaLnBrk="1" hangingPunct="1">
              <a:spcBef>
                <a:spcPct val="50000"/>
              </a:spcBef>
            </a:pP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401" y="1153206"/>
                <a:ext cx="840740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How do we solve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/>
                  <a:t>when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/>
                  <a:t> is a non-triangular matrix?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We can perform LU factorization: given a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</m:oMath>
                </a14:m>
                <a:r>
                  <a:rPr lang="en-US" sz="2800" dirty="0"/>
                  <a:t> matrix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800" dirty="0"/>
                  <a:t>, obtain lower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en-US" sz="2800" dirty="0"/>
                  <a:t> and upper triangular matrix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such that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we set the diagonal entries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en-US" sz="2800" dirty="0"/>
                  <a:t> to be equal to 1.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1" y="1153206"/>
                <a:ext cx="8407400" cy="3539430"/>
              </a:xfrm>
              <a:prstGeom prst="rect">
                <a:avLst/>
              </a:prstGeom>
              <a:blipFill rotWithShape="0">
                <a:blip r:embed="rId2"/>
                <a:stretch>
                  <a:fillRect l="-1523" t="-137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05200" y="3403283"/>
                <a:ext cx="152375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𝑳𝑼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403283"/>
                <a:ext cx="1523750" cy="5539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6767" y="5046201"/>
                <a:ext cx="8728608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7" y="5046201"/>
                <a:ext cx="8728608" cy="128701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667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667" y="1066800"/>
                <a:ext cx="8728608" cy="1287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0 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i="1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7" y="1066800"/>
                <a:ext cx="8728608" cy="128701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56767" y="2610390"/>
            <a:ext cx="744594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Assuming the LU factorization is know, we can solve the general system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02750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85D122FB-7AB0-7945-9369-12F97C655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 (with pivoting)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FA2CB2-F839-5842-BA50-251F274E32D3}"/>
                  </a:ext>
                </a:extLst>
              </p:cNvPr>
              <p:cNvSpPr/>
              <p:nvPr/>
            </p:nvSpPr>
            <p:spPr>
              <a:xfrm>
                <a:off x="1698157" y="2094498"/>
                <a:ext cx="2083199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3FA2CB2-F839-5842-BA50-251F274E3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157" y="2094498"/>
                <a:ext cx="2083199" cy="553998"/>
              </a:xfrm>
              <a:prstGeom prst="rect">
                <a:avLst/>
              </a:prstGeom>
              <a:blipFill>
                <a:blip r:embed="rId2"/>
                <a:stretch>
                  <a:fillRect l="-1818"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E8E811-4A54-E64D-8BE7-91043291FC62}"/>
                  </a:ext>
                </a:extLst>
              </p:cNvPr>
              <p:cNvSpPr/>
              <p:nvPr/>
            </p:nvSpPr>
            <p:spPr>
              <a:xfrm>
                <a:off x="2973370" y="3607920"/>
                <a:ext cx="2002984" cy="562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p>
                        <m:r>
                          <a:rPr lang="en-US" sz="30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p>
                    </m:sSup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E8E811-4A54-E64D-8BE7-91043291FC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370" y="3607920"/>
                <a:ext cx="2002984" cy="562205"/>
              </a:xfrm>
              <a:prstGeom prst="rect">
                <a:avLst/>
              </a:prstGeom>
              <a:blipFill>
                <a:blip r:embed="rId3"/>
                <a:stretch>
                  <a:fillRect l="-2532"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3497C9B-40B0-AF47-BAA4-62D7237B7DF7}"/>
              </a:ext>
            </a:extLst>
          </p:cNvPr>
          <p:cNvSpPr/>
          <p:nvPr/>
        </p:nvSpPr>
        <p:spPr>
          <a:xfrm>
            <a:off x="409215" y="3657601"/>
            <a:ext cx="23327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Forward-substitution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AAD5AD-B167-FE44-9C1C-FD536DDCF084}"/>
                  </a:ext>
                </a:extLst>
              </p:cNvPr>
              <p:cNvSpPr/>
              <p:nvPr/>
            </p:nvSpPr>
            <p:spPr>
              <a:xfrm>
                <a:off x="2935289" y="4499418"/>
                <a:ext cx="160710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FAAD5AD-B167-FE44-9C1C-FD536DDCF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289" y="4499418"/>
                <a:ext cx="1607107" cy="553998"/>
              </a:xfrm>
              <a:prstGeom prst="rect">
                <a:avLst/>
              </a:prstGeom>
              <a:blipFill>
                <a:blip r:embed="rId4"/>
                <a:stretch>
                  <a:fillRect l="-2362"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6E9245-5713-D549-A6BD-94B61AD2F4B3}"/>
                  </a:ext>
                </a:extLst>
              </p:cNvPr>
              <p:cNvSpPr/>
              <p:nvPr/>
            </p:nvSpPr>
            <p:spPr>
              <a:xfrm>
                <a:off x="5562600" y="3673578"/>
                <a:ext cx="1498295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(Solve for </a:t>
                </a:r>
                <a14:m>
                  <m:oMath xmlns:m="http://schemas.openxmlformats.org/officeDocument/2006/math">
                    <m:r>
                      <a:rPr lang="en-US" sz="22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F6E9245-5713-D549-A6BD-94B61AD2F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673578"/>
                <a:ext cx="1498295" cy="430887"/>
              </a:xfrm>
              <a:prstGeom prst="rect">
                <a:avLst/>
              </a:prstGeom>
              <a:blipFill>
                <a:blip r:embed="rId5"/>
                <a:stretch>
                  <a:fillRect l="-5085" t="-8571" r="-423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597662C-E05C-284E-A03E-DFD6F0AD362A}"/>
              </a:ext>
            </a:extLst>
          </p:cNvPr>
          <p:cNvSpPr/>
          <p:nvPr/>
        </p:nvSpPr>
        <p:spPr>
          <a:xfrm>
            <a:off x="395768" y="4560974"/>
            <a:ext cx="246862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Backward-substitution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F03736-28E9-B747-AD7A-44E78486A8C2}"/>
                  </a:ext>
                </a:extLst>
              </p:cNvPr>
              <p:cNvSpPr/>
              <p:nvPr/>
            </p:nvSpPr>
            <p:spPr>
              <a:xfrm>
                <a:off x="5562600" y="4560974"/>
                <a:ext cx="1461426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(Solve for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F03736-28E9-B747-AD7A-44E78486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560974"/>
                <a:ext cx="1461426" cy="430887"/>
              </a:xfrm>
              <a:prstGeom prst="rect">
                <a:avLst/>
              </a:prstGeom>
              <a:blipFill>
                <a:blip r:embed="rId6"/>
                <a:stretch>
                  <a:fillRect l="-5217" t="-8571" r="-3478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2260A5-3579-F340-B981-DCAD996F1BDD}"/>
                  </a:ext>
                </a:extLst>
              </p:cNvPr>
              <p:cNvSpPr/>
              <p:nvPr/>
            </p:nvSpPr>
            <p:spPr>
              <a:xfrm>
                <a:off x="1689412" y="1279927"/>
                <a:ext cx="210987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𝑷𝑳𝑼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2260A5-3579-F340-B981-DCAD996F1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12" y="1279927"/>
                <a:ext cx="21098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51BF1E8-5EA0-3F45-A3FE-943A90CDF556}"/>
              </a:ext>
            </a:extLst>
          </p:cNvPr>
          <p:cNvSpPr/>
          <p:nvPr/>
        </p:nvSpPr>
        <p:spPr>
          <a:xfrm>
            <a:off x="457200" y="1391016"/>
            <a:ext cx="119635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Factorize: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FA5D4B0-1FAA-B448-B4F8-03BCE29A693A}"/>
              </a:ext>
            </a:extLst>
          </p:cNvPr>
          <p:cNvSpPr/>
          <p:nvPr/>
        </p:nvSpPr>
        <p:spPr>
          <a:xfrm rot="5400000">
            <a:off x="2451096" y="2407922"/>
            <a:ext cx="284229" cy="533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972DE5-CFE5-2E40-A9AA-7A5C63AC0A91}"/>
                  </a:ext>
                </a:extLst>
              </p:cNvPr>
              <p:cNvSpPr/>
              <p:nvPr/>
            </p:nvSpPr>
            <p:spPr>
              <a:xfrm>
                <a:off x="2406300" y="2767122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972DE5-CFE5-2E40-A9AA-7A5C63AC0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300" y="2767122"/>
                <a:ext cx="373820" cy="3693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345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381000" y="152400"/>
            <a:ext cx="78152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0000" y="1512974"/>
                <a:ext cx="2798908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1512974"/>
                <a:ext cx="2798908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1491388"/>
                <a:ext cx="290791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491388"/>
                <a:ext cx="2907912" cy="107689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4800" y="860286"/>
                <a:ext cx="873760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the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factorization is known, yielding: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Determine the solution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that satisfies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, when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60286"/>
                <a:ext cx="8737600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047" t="-21372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350687" y="2231500"/>
                <a:ext cx="1430841" cy="1372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mr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687" y="2231500"/>
                <a:ext cx="1430841" cy="137223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84255" y="4279552"/>
                <a:ext cx="4267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First, solve the lower-triangular system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for the variable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5" y="4279552"/>
                <a:ext cx="4267200" cy="830997"/>
              </a:xfrm>
              <a:prstGeom prst="rect">
                <a:avLst/>
              </a:prstGeom>
              <a:blipFill>
                <a:blip r:embed="rId7"/>
                <a:stretch>
                  <a:fillRect l="-2077" t="-4478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829136" y="3242417"/>
                <a:ext cx="14857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𝑼𝒙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136" y="3242417"/>
                <a:ext cx="1485728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7895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/>
          <p:cNvSpPr/>
          <p:nvPr/>
        </p:nvSpPr>
        <p:spPr>
          <a:xfrm rot="5400000">
            <a:off x="4260748" y="3464917"/>
            <a:ext cx="318762" cy="49441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42624" y="3871505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24" y="3871505"/>
                <a:ext cx="37382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8643" y="4322191"/>
                <a:ext cx="42672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Then, solve the upper-triangular system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for the variable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643" y="4322191"/>
                <a:ext cx="4267200" cy="830997"/>
              </a:xfrm>
              <a:prstGeom prst="rect">
                <a:avLst/>
              </a:prstGeom>
              <a:blipFill>
                <a:blip r:embed="rId10"/>
                <a:stretch>
                  <a:fillRect l="-237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24C4C-F07A-D04D-96D0-3861CB6019D8}"/>
                  </a:ext>
                </a:extLst>
              </p:cNvPr>
              <p:cNvSpPr txBox="1"/>
              <p:nvPr/>
            </p:nvSpPr>
            <p:spPr>
              <a:xfrm>
                <a:off x="437667" y="5476302"/>
                <a:ext cx="3372333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0.5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B24C4C-F07A-D04D-96D0-3861CB601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67" y="5476302"/>
                <a:ext cx="3372333" cy="1076898"/>
              </a:xfrm>
              <a:prstGeom prst="rect">
                <a:avLst/>
              </a:prstGeom>
              <a:blipFill>
                <a:blip r:embed="rId11"/>
                <a:stretch>
                  <a:fillRect t="-2353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03274C-2969-EC48-91DA-40F480BF02ED}"/>
                  </a:ext>
                </a:extLst>
              </p:cNvPr>
              <p:cNvSpPr txBox="1"/>
              <p:nvPr/>
            </p:nvSpPr>
            <p:spPr>
              <a:xfrm>
                <a:off x="4622672" y="5474237"/>
                <a:ext cx="3445174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8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2.5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−1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charset="0"/>
                                      </a:rPr>
                                      <m:t>0.75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0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mr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mr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>
                                        <a:latin typeface="Cambria Math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A03274C-2969-EC48-91DA-40F480BF0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72" y="5474237"/>
                <a:ext cx="3445174" cy="1070614"/>
              </a:xfrm>
              <a:prstGeom prst="rect">
                <a:avLst/>
              </a:prstGeom>
              <a:blipFill>
                <a:blip r:embed="rId12"/>
                <a:stretch>
                  <a:fillRect t="-2353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14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>
            <a:extLst>
              <a:ext uri="{FF2B5EF4-FFF2-40B4-BE49-F238E27FC236}">
                <a16:creationId xmlns:a16="http://schemas.microsoft.com/office/drawing/2014/main" id="{6319A4C6-A03C-4340-8973-41E91FD1C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781526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Methods to solve linear system of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43F18-3A7C-4A47-ABCC-397561FC3D23}"/>
                  </a:ext>
                </a:extLst>
              </p:cNvPr>
              <p:cNvSpPr/>
              <p:nvPr/>
            </p:nvSpPr>
            <p:spPr>
              <a:xfrm>
                <a:off x="3352800" y="1475839"/>
                <a:ext cx="157665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3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5343F18-3A7C-4A47-ABCC-397561FC3D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475839"/>
                <a:ext cx="1576650" cy="553998"/>
              </a:xfrm>
              <a:prstGeom prst="rect">
                <a:avLst/>
              </a:prstGeom>
              <a:blipFill>
                <a:blip r:embed="rId2"/>
                <a:stretch>
                  <a:fillRect l="-2400" t="-227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B37FDA8-B343-8240-846E-7AE2F5EA2453}"/>
              </a:ext>
            </a:extLst>
          </p:cNvPr>
          <p:cNvSpPr txBox="1"/>
          <p:nvPr/>
        </p:nvSpPr>
        <p:spPr>
          <a:xfrm>
            <a:off x="398318" y="2514600"/>
            <a:ext cx="200728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LU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Cholesky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Sparse</a:t>
            </a:r>
          </a:p>
        </p:txBody>
      </p:sp>
    </p:spTree>
    <p:extLst>
      <p:ext uri="{BB962C8B-B14F-4D97-AF65-F5344CB8AC3E}">
        <p14:creationId xmlns:p14="http://schemas.microsoft.com/office/powerpoint/2010/main" val="63624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LU Factorization - Algorithm</a:t>
            </a:r>
          </a:p>
        </p:txBody>
      </p:sp>
    </p:spTree>
    <p:extLst>
      <p:ext uri="{BB962C8B-B14F-4D97-AF65-F5344CB8AC3E}">
        <p14:creationId xmlns:p14="http://schemas.microsoft.com/office/powerpoint/2010/main" val="18755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2x2 LU Factorization (simple example)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9914" y="1143000"/>
                <a:ext cx="4422172" cy="6269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914" y="1143000"/>
                <a:ext cx="4422172" cy="626967"/>
              </a:xfrm>
              <a:prstGeom prst="rect">
                <a:avLst/>
              </a:prstGeom>
              <a:blipFill>
                <a:blip r:embed="rId3"/>
                <a:stretch>
                  <a:fillRect t="-2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C14BF-67F2-BA45-948B-EA3AC4DA5E25}"/>
                  </a:ext>
                </a:extLst>
              </p:cNvPr>
              <p:cNvSpPr txBox="1"/>
              <p:nvPr/>
            </p:nvSpPr>
            <p:spPr>
              <a:xfrm>
                <a:off x="1219200" y="2688156"/>
                <a:ext cx="5715000" cy="7408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600" b="0" i="0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1</m:t>
                                    </m:r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600" b="0" i="1" smtClean="0">
                                    <a:latin typeface="Cambria Math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DC14BF-67F2-BA45-948B-EA3AC4DA5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688156"/>
                <a:ext cx="5715000" cy="740844"/>
              </a:xfrm>
              <a:prstGeom prst="rect">
                <a:avLst/>
              </a:prstGeom>
              <a:blipFill>
                <a:blip r:embed="rId4"/>
                <a:stretch>
                  <a:fillRect t="-166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6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86117" y="2268870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720" y="1969467"/>
            <a:ext cx="1814896" cy="10240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2018" y="1482212"/>
            <a:ext cx="473098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2132" y="1469512"/>
            <a:ext cx="1811483" cy="431646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06901" y="1156048"/>
            <a:ext cx="267626" cy="275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9" idx="0"/>
          </p:cNvCxnSpPr>
          <p:nvPr/>
        </p:nvCxnSpPr>
        <p:spPr>
          <a:xfrm flipH="1">
            <a:off x="705816" y="2421582"/>
            <a:ext cx="368678" cy="431604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34377" y="2901577"/>
            <a:ext cx="430410" cy="3468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9889" y="1170446"/>
            <a:ext cx="430410" cy="421641"/>
          </a:xfrm>
          <a:prstGeom prst="straightConnector1">
            <a:avLst/>
          </a:prstGeom>
          <a:ln w="38100"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scalar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 row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column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: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  <a:blipFill rotWithShape="0">
                <a:blip r:embed="rId7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05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86117" y="2268870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720" y="1969467"/>
            <a:ext cx="1814896" cy="10240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2018" y="1482212"/>
            <a:ext cx="473098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2132" y="1469512"/>
            <a:ext cx="1811483" cy="431646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06901" y="1156048"/>
            <a:ext cx="267626" cy="275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9" idx="0"/>
          </p:cNvCxnSpPr>
          <p:nvPr/>
        </p:nvCxnSpPr>
        <p:spPr>
          <a:xfrm flipH="1">
            <a:off x="705816" y="2421582"/>
            <a:ext cx="368678" cy="431604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34377" y="2901577"/>
            <a:ext cx="430410" cy="3468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9889" y="1170446"/>
            <a:ext cx="430410" cy="421641"/>
          </a:xfrm>
          <a:prstGeom prst="straightConnector1">
            <a:avLst/>
          </a:prstGeom>
          <a:ln w="38100"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scalar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 row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column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: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  <a:blipFill rotWithShape="0">
                <a:blip r:embed="rId7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059233" y="4766605"/>
            <a:ext cx="722322" cy="587205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85716" y="4755376"/>
            <a:ext cx="207794" cy="8795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5666" y="3924293"/>
            <a:ext cx="2438400" cy="34290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138883" y="3384337"/>
            <a:ext cx="915183" cy="5557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000" t="-5147" r="-10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5400000">
            <a:off x="3768884" y="3988266"/>
            <a:ext cx="423776" cy="981645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  <a:blipFill rotWithShape="0">
                <a:blip r:embed="rId10"/>
                <a:stretch>
                  <a:fillRect l="-463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549046" y="4302543"/>
            <a:ext cx="20541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charset="0"/>
                              </a:rPr>
                              <m:t>𝑴</m:t>
                            </m:r>
                            <m:r>
                              <a:rPr lang="en-US" sz="2200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2047"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8738" y="3300668"/>
            <a:ext cx="635885" cy="6387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4327" y="6127996"/>
            <a:ext cx="590781" cy="59341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030153" y="6161389"/>
            <a:ext cx="29902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Need </a:t>
            </a:r>
            <a:r>
              <a:rPr lang="en-US" sz="2200"/>
              <a:t>another factorization!</a:t>
            </a:r>
            <a:endParaRPr lang="en-US" sz="2200" dirty="0"/>
          </a:p>
        </p:txBody>
      </p:sp>
      <p:sp>
        <p:nvSpPr>
          <p:cNvPr id="78" name="Left Brace 77"/>
          <p:cNvSpPr/>
          <p:nvPr/>
        </p:nvSpPr>
        <p:spPr>
          <a:xfrm rot="5400000">
            <a:off x="7425735" y="4786824"/>
            <a:ext cx="330046" cy="1681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61121" y="5169144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Known!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768" t="-5147" r="-405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28720" y="3972155"/>
            <a:ext cx="1205658" cy="32357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1812806" y="42512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42335" y="4295517"/>
            <a:ext cx="7694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5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066800"/>
                <a:ext cx="2316403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74497" y="2672889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4497" y="2672889"/>
                <a:ext cx="2268313" cy="1070614"/>
              </a:xfrm>
              <a:prstGeom prst="rect">
                <a:avLst/>
              </a:prstGeom>
              <a:blipFill>
                <a:blip r:embed="rId3"/>
                <a:stretch>
                  <a:fillRect l="-1667" t="-1176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07497" y="2672889"/>
                <a:ext cx="242380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97" y="2672889"/>
                <a:ext cx="2423805" cy="1070614"/>
              </a:xfrm>
              <a:prstGeom prst="rect">
                <a:avLst/>
              </a:prstGeom>
              <a:blipFill>
                <a:blip r:embed="rId4"/>
                <a:stretch>
                  <a:fillRect l="-2083" t="-2353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 rot="5400000">
            <a:off x="2038207" y="3140014"/>
            <a:ext cx="88907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309475" y="2596688"/>
            <a:ext cx="1066800" cy="335335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6C55CF6-C9BD-AB43-955D-D4D159A54694}"/>
                  </a:ext>
                </a:extLst>
              </p:cNvPr>
              <p:cNvSpPr/>
              <p:nvPr/>
            </p:nvSpPr>
            <p:spPr>
              <a:xfrm>
                <a:off x="2999509" y="857617"/>
                <a:ext cx="462726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6C55CF6-C9BD-AB43-955D-D4D159A54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9" y="857617"/>
                <a:ext cx="4627266" cy="461665"/>
              </a:xfrm>
              <a:prstGeom prst="rect">
                <a:avLst/>
              </a:prstGeom>
              <a:blipFill>
                <a:blip r:embed="rId5"/>
                <a:stretch>
                  <a:fillRect l="-2192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C1C8D0-C204-C841-9144-591AB9F17AD9}"/>
                  </a:ext>
                </a:extLst>
              </p:cNvPr>
              <p:cNvSpPr/>
              <p:nvPr/>
            </p:nvSpPr>
            <p:spPr>
              <a:xfrm>
                <a:off x="2999509" y="1334670"/>
                <a:ext cx="77278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2)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C1C8D0-C204-C841-9144-591AB9F17A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509" y="1334670"/>
                <a:ext cx="7727804" cy="461665"/>
              </a:xfrm>
              <a:prstGeom prst="rect">
                <a:avLst/>
              </a:prstGeom>
              <a:blipFill>
                <a:blip r:embed="rId6"/>
                <a:stretch>
                  <a:fillRect l="-131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44A880E-C60B-DB44-A2DA-8F14A74870EA}"/>
                  </a:ext>
                </a:extLst>
              </p:cNvPr>
              <p:cNvSpPr/>
              <p:nvPr/>
            </p:nvSpPr>
            <p:spPr>
              <a:xfrm>
                <a:off x="3004271" y="1836641"/>
                <a:ext cx="3245632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44A880E-C60B-DB44-A2DA-8F14A7487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271" y="1836641"/>
                <a:ext cx="3245632" cy="430887"/>
              </a:xfrm>
              <a:prstGeom prst="rect">
                <a:avLst/>
              </a:prstGeom>
              <a:blipFill>
                <a:blip r:embed="rId7"/>
                <a:stretch>
                  <a:fillRect l="-2335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73AEBD-36E3-4447-A88D-B4DE052D721E}"/>
                  </a:ext>
                </a:extLst>
              </p:cNvPr>
              <p:cNvSpPr/>
              <p:nvPr/>
            </p:nvSpPr>
            <p:spPr>
              <a:xfrm>
                <a:off x="1437411" y="4136004"/>
                <a:ext cx="5510162" cy="813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C73AEBD-36E3-4447-A88D-B4DE052D7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1" y="4136004"/>
                <a:ext cx="5510162" cy="813043"/>
              </a:xfrm>
              <a:prstGeom prst="rect">
                <a:avLst/>
              </a:prstGeom>
              <a:blipFill>
                <a:blip r:embed="rId8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05AC26-A536-D34C-B4CD-38091963A76F}"/>
                  </a:ext>
                </a:extLst>
              </p:cNvPr>
              <p:cNvSpPr txBox="1"/>
              <p:nvPr/>
            </p:nvSpPr>
            <p:spPr>
              <a:xfrm>
                <a:off x="2697403" y="5342670"/>
                <a:ext cx="279730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05AC26-A536-D34C-B4CD-38091963A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403" y="5342670"/>
                <a:ext cx="2797304" cy="1097095"/>
              </a:xfrm>
              <a:prstGeom prst="rect">
                <a:avLst/>
              </a:prstGeom>
              <a:blipFill>
                <a:blip r:embed="rId9"/>
                <a:stretch>
                  <a:fillRect t="-114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0D38A4A4-3ABC-6C48-B289-235F2B7B983F}"/>
              </a:ext>
            </a:extLst>
          </p:cNvPr>
          <p:cNvSpPr/>
          <p:nvPr/>
        </p:nvSpPr>
        <p:spPr>
          <a:xfrm>
            <a:off x="3768268" y="5657573"/>
            <a:ext cx="1596135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88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18667" y="365085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“Undo” button for Linear Operations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219200"/>
                <a:ext cx="8260836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accent2"/>
                  </a:buClr>
                  <a:buSzPct val="100000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Matrix-vector multiplication: given the data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operator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can find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</a:p>
              <a:p>
                <a:pPr marL="334963" indent="-334963">
                  <a:buClr>
                    <a:schemeClr val="accent2"/>
                  </a:buClr>
                  <a:buSzPct val="100000"/>
                  <a:buFont typeface="Arial" pitchFamily="34" charset="0"/>
                  <a:buChar char="•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>
                    <a:schemeClr val="accent2"/>
                  </a:buClr>
                  <a:buSzPct val="100000"/>
                </a:pPr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What if we know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but not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How can we “undo” the transformation?</a:t>
                </a:r>
              </a:p>
              <a:p>
                <a:pPr>
                  <a:buClr>
                    <a:schemeClr val="accent2"/>
                  </a:buClr>
                  <a:buSzPct val="100000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8260836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107" t="-12399" r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3352800" y="2438400"/>
            <a:ext cx="2834221" cy="1112172"/>
            <a:chOff x="4309749" y="4842778"/>
            <a:chExt cx="2834221" cy="11121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309749" y="5193268"/>
                  <a:ext cx="524503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749" y="5193268"/>
                  <a:ext cx="524503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Arrow 6"/>
            <p:cNvSpPr/>
            <p:nvPr/>
          </p:nvSpPr>
          <p:spPr>
            <a:xfrm>
              <a:off x="4834252" y="5410200"/>
              <a:ext cx="1718948" cy="2286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5430434" y="4842778"/>
                  <a:ext cx="558165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434" y="4842778"/>
                  <a:ext cx="558165" cy="58477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4937511" y="5585618"/>
              <a:ext cx="15440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transformation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14400" y="4817260"/>
            <a:ext cx="2838228" cy="935265"/>
            <a:chOff x="4305742" y="4842778"/>
            <a:chExt cx="2838228" cy="9352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305742" y="5193268"/>
                  <a:ext cx="532518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𝒚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742" y="5193268"/>
                  <a:ext cx="532518" cy="5847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Arrow 14"/>
            <p:cNvSpPr/>
            <p:nvPr/>
          </p:nvSpPr>
          <p:spPr>
            <a:xfrm>
              <a:off x="4834252" y="5410200"/>
              <a:ext cx="1718948" cy="228600"/>
            </a:xfrm>
            <a:prstGeom prst="righ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1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1453" y="5185509"/>
                  <a:ext cx="532517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5223133" y="4842778"/>
                  <a:ext cx="972767" cy="5959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buClr>
                      <a:schemeClr val="accent2"/>
                    </a:buClr>
                    <a:buSzPct val="100000"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sz="3200" b="1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3200" b="1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133" y="4842778"/>
                  <a:ext cx="972767" cy="5959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038864" y="5752525"/>
                <a:ext cx="46038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?</m:t>
                      </m:r>
                    </m:oMath>
                  </m:oMathPara>
                </a14:m>
                <a:endParaRPr 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864" y="5752525"/>
                <a:ext cx="460382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577751" y="5270326"/>
                <a:ext cx="2744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751" y="5270326"/>
                <a:ext cx="2744342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3333" t="-109333" b="-12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97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E7AF1A-901B-B24C-B9BF-403E853C5F09}"/>
                  </a:ext>
                </a:extLst>
              </p:cNvPr>
              <p:cNvSpPr txBox="1"/>
              <p:nvPr/>
            </p:nvSpPr>
            <p:spPr>
              <a:xfrm>
                <a:off x="300735" y="523297"/>
                <a:ext cx="2797304" cy="1097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E7AF1A-901B-B24C-B9BF-403E853C5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35" y="523297"/>
                <a:ext cx="2797304" cy="1097095"/>
              </a:xfrm>
              <a:prstGeom prst="rect">
                <a:avLst/>
              </a:prstGeom>
              <a:blipFill>
                <a:blip r:embed="rId2"/>
                <a:stretch>
                  <a:fillRect t="-2299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F19ACD8-A0A5-694D-AFFA-218329314FF5}"/>
              </a:ext>
            </a:extLst>
          </p:cNvPr>
          <p:cNvSpPr/>
          <p:nvPr/>
        </p:nvSpPr>
        <p:spPr>
          <a:xfrm>
            <a:off x="1371600" y="838200"/>
            <a:ext cx="1596135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BE5C6-B22F-2E43-AA4C-0D4A5400637B}"/>
                  </a:ext>
                </a:extLst>
              </p:cNvPr>
              <p:cNvSpPr txBox="1"/>
              <p:nvPr/>
            </p:nvSpPr>
            <p:spPr>
              <a:xfrm>
                <a:off x="4495800" y="2286000"/>
                <a:ext cx="2656240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BE5C6-B22F-2E43-AA4C-0D4A54006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286000"/>
                <a:ext cx="2656240" cy="1070614"/>
              </a:xfrm>
              <a:prstGeom prst="rect">
                <a:avLst/>
              </a:prstGeom>
              <a:blipFill>
                <a:blip r:embed="rId3"/>
                <a:stretch>
                  <a:fillRect l="-1905" t="-2353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F73CD8-39BD-C743-B5D6-65F3CA9E625E}"/>
                  </a:ext>
                </a:extLst>
              </p:cNvPr>
              <p:cNvSpPr txBox="1"/>
              <p:nvPr/>
            </p:nvSpPr>
            <p:spPr>
              <a:xfrm>
                <a:off x="1691876" y="2286000"/>
                <a:ext cx="2619371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F73CD8-39BD-C743-B5D6-65F3CA9E6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876" y="2286000"/>
                <a:ext cx="2619371" cy="1076898"/>
              </a:xfrm>
              <a:prstGeom prst="rect">
                <a:avLst/>
              </a:prstGeom>
              <a:blipFill>
                <a:blip r:embed="rId4"/>
                <a:stretch>
                  <a:fillRect l="-1932" t="-2353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98DB210-F179-3D43-B7E2-1C9FFC0D8EEA}"/>
              </a:ext>
            </a:extLst>
          </p:cNvPr>
          <p:cNvSpPr/>
          <p:nvPr/>
        </p:nvSpPr>
        <p:spPr>
          <a:xfrm rot="5400000">
            <a:off x="2828226" y="2850962"/>
            <a:ext cx="591168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80320D-C0D0-E241-BFD2-523E309081F6}"/>
              </a:ext>
            </a:extLst>
          </p:cNvPr>
          <p:cNvSpPr/>
          <p:nvPr/>
        </p:nvSpPr>
        <p:spPr>
          <a:xfrm>
            <a:off x="6162141" y="2600903"/>
            <a:ext cx="777855" cy="22301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8844EA-1C2E-6947-A6DC-DF3176AB5E31}"/>
                  </a:ext>
                </a:extLst>
              </p:cNvPr>
              <p:cNvSpPr/>
              <p:nvPr/>
            </p:nvSpPr>
            <p:spPr>
              <a:xfrm>
                <a:off x="1652603" y="3916730"/>
                <a:ext cx="5179431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1.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48844EA-1C2E-6947-A6DC-DF3176AB5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2603" y="3916730"/>
                <a:ext cx="5179431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D62D34-5CBD-0A4F-AD62-7F97C8A9A021}"/>
                  </a:ext>
                </a:extLst>
              </p:cNvPr>
              <p:cNvSpPr txBox="1"/>
              <p:nvPr/>
            </p:nvSpPr>
            <p:spPr>
              <a:xfrm>
                <a:off x="2852625" y="5030459"/>
                <a:ext cx="3092257" cy="107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D62D34-5CBD-0A4F-AD62-7F97C8A9A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625" y="5030459"/>
                <a:ext cx="3092257" cy="1070486"/>
              </a:xfrm>
              <a:prstGeom prst="rect">
                <a:avLst/>
              </a:prstGeom>
              <a:blipFill>
                <a:blip r:embed="rId6"/>
                <a:stretch>
                  <a:fillRect l="-408" t="-1176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7F40C32-936A-EB44-944E-D607B93324AF}"/>
              </a:ext>
            </a:extLst>
          </p:cNvPr>
          <p:cNvSpPr/>
          <p:nvPr/>
        </p:nvSpPr>
        <p:spPr>
          <a:xfrm>
            <a:off x="4472011" y="5578695"/>
            <a:ext cx="1352413" cy="6137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7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9942D2-02F3-6442-9E1C-2327D385E168}"/>
                  </a:ext>
                </a:extLst>
              </p:cNvPr>
              <p:cNvSpPr txBox="1"/>
              <p:nvPr/>
            </p:nvSpPr>
            <p:spPr>
              <a:xfrm>
                <a:off x="457200" y="381000"/>
                <a:ext cx="3092257" cy="1070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9942D2-02F3-6442-9E1C-2327D385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1000"/>
                <a:ext cx="3092257" cy="1070486"/>
              </a:xfrm>
              <a:prstGeom prst="rect">
                <a:avLst/>
              </a:prstGeom>
              <a:blipFill>
                <a:blip r:embed="rId2"/>
                <a:stretch>
                  <a:fillRect l="-820" t="-2353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82A4FA5-B87C-3B42-BACD-ECBD0DFBDF2C}"/>
              </a:ext>
            </a:extLst>
          </p:cNvPr>
          <p:cNvSpPr/>
          <p:nvPr/>
        </p:nvSpPr>
        <p:spPr>
          <a:xfrm>
            <a:off x="2076586" y="929236"/>
            <a:ext cx="1352413" cy="613757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8FFE73-6956-9341-86B8-17FEEAFC9732}"/>
                  </a:ext>
                </a:extLst>
              </p:cNvPr>
              <p:cNvSpPr txBox="1"/>
              <p:nvPr/>
            </p:nvSpPr>
            <p:spPr>
              <a:xfrm>
                <a:off x="4576168" y="2006134"/>
                <a:ext cx="2656240" cy="10971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8FFE73-6956-9341-86B8-17FEEAFC9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68" y="2006134"/>
                <a:ext cx="2656240" cy="1097160"/>
              </a:xfrm>
              <a:prstGeom prst="rect">
                <a:avLst/>
              </a:prstGeom>
              <a:blipFill>
                <a:blip r:embed="rId3"/>
                <a:stretch>
                  <a:fillRect l="-1905" t="-1136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FE2AFE-EA8B-3F40-ACF1-65829C5F9631}"/>
                  </a:ext>
                </a:extLst>
              </p:cNvPr>
              <p:cNvSpPr txBox="1"/>
              <p:nvPr/>
            </p:nvSpPr>
            <p:spPr>
              <a:xfrm>
                <a:off x="1600200" y="1999722"/>
                <a:ext cx="290791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DFE2AFE-EA8B-3F40-ACF1-65829C5F9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999722"/>
                <a:ext cx="2907912" cy="1076898"/>
              </a:xfrm>
              <a:prstGeom prst="rect">
                <a:avLst/>
              </a:prstGeom>
              <a:blipFill>
                <a:blip r:embed="rId4"/>
                <a:stretch>
                  <a:fillRect t="-1163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B4E20463-EC48-3447-849E-23D22351133C}"/>
              </a:ext>
            </a:extLst>
          </p:cNvPr>
          <p:cNvSpPr/>
          <p:nvPr/>
        </p:nvSpPr>
        <p:spPr>
          <a:xfrm rot="5400000">
            <a:off x="3544597" y="2737848"/>
            <a:ext cx="347520" cy="479744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71BD24-B0D7-B540-AB11-777FB80A4EAD}"/>
              </a:ext>
            </a:extLst>
          </p:cNvPr>
          <p:cNvSpPr/>
          <p:nvPr/>
        </p:nvSpPr>
        <p:spPr>
          <a:xfrm>
            <a:off x="6574910" y="2580939"/>
            <a:ext cx="472035" cy="223021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8DDA2C-CD36-6F44-85B1-184440906B5D}"/>
                  </a:ext>
                </a:extLst>
              </p:cNvPr>
              <p:cNvSpPr/>
              <p:nvPr/>
            </p:nvSpPr>
            <p:spPr>
              <a:xfrm>
                <a:off x="1836341" y="3716607"/>
                <a:ext cx="49311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i="1">
                                  <a:latin typeface="Cambria Math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78DDA2C-CD36-6F44-85B1-184440906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341" y="3716607"/>
                <a:ext cx="493115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4CDEF-8BD2-DE48-8B4D-9406B69C3802}"/>
                  </a:ext>
                </a:extLst>
              </p:cNvPr>
              <p:cNvSpPr txBox="1"/>
              <p:nvPr/>
            </p:nvSpPr>
            <p:spPr>
              <a:xfrm>
                <a:off x="4724400" y="4953000"/>
                <a:ext cx="2798908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0.75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74CDEF-8BD2-DE48-8B4D-9406B69C3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953000"/>
                <a:ext cx="2798908" cy="1070614"/>
              </a:xfrm>
              <a:prstGeom prst="rect">
                <a:avLst/>
              </a:prstGeom>
              <a:blipFill>
                <a:blip r:embed="rId6"/>
                <a:stretch>
                  <a:fillRect l="-1810" t="-2353"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8E634-9C09-D84E-AC63-9A5AC2984F1B}"/>
                  </a:ext>
                </a:extLst>
              </p:cNvPr>
              <p:cNvSpPr txBox="1"/>
              <p:nvPr/>
            </p:nvSpPr>
            <p:spPr>
              <a:xfrm>
                <a:off x="1298836" y="4946716"/>
                <a:ext cx="2907912" cy="10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8E634-9C09-D84E-AC63-9A5AC298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836" y="4946716"/>
                <a:ext cx="2907912" cy="1076898"/>
              </a:xfrm>
              <a:prstGeom prst="rect">
                <a:avLst/>
              </a:prstGeom>
              <a:blipFill>
                <a:blip r:embed="rId7"/>
                <a:stretch>
                  <a:fillRect t="-232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97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mr-IN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mr-IN" sz="2200" i="1">
                                        <a:latin typeface="Cambria Math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mr-IN" sz="2200" i="1">
                                        <a:latin typeface="Cambria Math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𝑛𝑛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2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𝒍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mr-IN" sz="22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mr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mr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200" b="1" i="1" smtClean="0">
                                  <a:latin typeface="Cambria Math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 smtClean="0">
                                      <a:latin typeface="Cambria Math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01" y="1590188"/>
                <a:ext cx="7940379" cy="12907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rot="5400000">
            <a:off x="786117" y="2268870"/>
            <a:ext cx="1104900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728720" y="1969467"/>
            <a:ext cx="1814896" cy="1024045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02018" y="1482212"/>
            <a:ext cx="473098" cy="4445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732132" y="1469512"/>
            <a:ext cx="1811483" cy="431646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933282"/>
                <a:ext cx="564001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241" y="933282"/>
                <a:ext cx="578427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𝒂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41" y="2853186"/>
                <a:ext cx="583750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charset="0"/>
                            </a:rPr>
                            <m:t>𝑨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931" y="3135868"/>
                <a:ext cx="59336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 flipH="1" flipV="1">
            <a:off x="906901" y="1156048"/>
            <a:ext cx="267626" cy="2755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endCxn id="9" idx="0"/>
          </p:cNvCxnSpPr>
          <p:nvPr/>
        </p:nvCxnSpPr>
        <p:spPr>
          <a:xfrm flipH="1">
            <a:off x="705816" y="2421582"/>
            <a:ext cx="368678" cy="431604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34377" y="2901577"/>
            <a:ext cx="430410" cy="3468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409889" y="1170446"/>
            <a:ext cx="430410" cy="421641"/>
          </a:xfrm>
          <a:prstGeom prst="straightConnector1">
            <a:avLst/>
          </a:prstGeom>
          <a:ln w="38100">
            <a:solidFill>
              <a:srgbClr val="FF6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:</m:t>
                    </m:r>
                  </m:oMath>
                </a14:m>
                <a:r>
                  <a:rPr lang="en-US" dirty="0"/>
                  <a:t> scalar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/>
                  <a:t>: row vector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−1))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column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×1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  <a:ea typeface="Cambria Math" charset="0"/>
                  <a:cs typeface="Cambria Math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dirty="0"/>
                  <a:t>: matrix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cs typeface="Times New Roman" panose="02020603050405020304" pitchFamily="18" charset="0"/>
                          </a:rPr>
                          <m:t>−1)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−1)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510" y="148485"/>
                <a:ext cx="3117072" cy="1477328"/>
              </a:xfrm>
              <a:prstGeom prst="rect">
                <a:avLst/>
              </a:prstGeom>
              <a:blipFill rotWithShape="0">
                <a:blip r:embed="rId7"/>
                <a:stretch>
                  <a:fillRect t="-1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16" y="4001197"/>
                <a:ext cx="5204181" cy="5826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H="1">
            <a:off x="3059233" y="4766605"/>
            <a:ext cx="722322" cy="587205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685716" y="4755376"/>
            <a:ext cx="207794" cy="8795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615666" y="3924293"/>
            <a:ext cx="2438400" cy="342907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5138883" y="3384337"/>
            <a:ext cx="915183" cy="5557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1) First row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𝑼</m:t>
                    </m:r>
                  </m:oMath>
                </a14:m>
                <a:r>
                  <a:rPr lang="en-US" sz="2400" dirty="0"/>
                  <a:t> is the first row of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734" y="3127204"/>
                <a:ext cx="2438400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4000" t="-5147" r="-1000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 63"/>
          <p:cNvSpPr/>
          <p:nvPr/>
        </p:nvSpPr>
        <p:spPr>
          <a:xfrm rot="5400000">
            <a:off x="3768884" y="3988266"/>
            <a:ext cx="423776" cy="981645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/>
              <p:cNvSpPr/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</a:rPr>
                              <m:t>11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charset="0"/>
                          </a:rPr>
                          <m:t>𝒂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21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Rectangle 6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07" y="5108727"/>
                <a:ext cx="2105641" cy="659668"/>
              </a:xfrm>
              <a:prstGeom prst="rect">
                <a:avLst/>
              </a:prstGeom>
              <a:blipFill rotWithShape="0">
                <a:blip r:embed="rId10"/>
                <a:stretch>
                  <a:fillRect l="-4638" b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/>
          <p:cNvSpPr/>
          <p:nvPr/>
        </p:nvSpPr>
        <p:spPr>
          <a:xfrm>
            <a:off x="4549046" y="4302543"/>
            <a:ext cx="20541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/>
              <p:cNvSpPr/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charset="0"/>
                              </a:rPr>
                              <m:t>𝑴</m:t>
                            </m:r>
                            <m:r>
                              <a:rPr lang="en-US" sz="2200" b="1" i="1" smtClean="0">
                                <a:latin typeface="Cambria Math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>
                                <a:latin typeface="Cambria Math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200" i="1">
                                <a:latin typeface="Cambria Math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200" i="1">
                            <a:latin typeface="Cambria Math" charset="0"/>
                          </a:rPr>
                          <m:t>=</m:t>
                        </m:r>
                        <m:r>
                          <a:rPr lang="en-US" sz="2200" b="1" i="1">
                            <a:latin typeface="Cambria Math" charset="0"/>
                          </a:rPr>
                          <m:t>𝑨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22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𝒍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charset="0"/>
                          </a:rPr>
                          <m:t>𝒖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12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9" name="Rectangle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046" y="5666010"/>
                <a:ext cx="3870419" cy="430887"/>
              </a:xfrm>
              <a:prstGeom prst="rect">
                <a:avLst/>
              </a:prstGeom>
              <a:blipFill rotWithShape="0">
                <a:blip r:embed="rId11"/>
                <a:stretch>
                  <a:fillRect l="-2047"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8738" y="3300668"/>
            <a:ext cx="635885" cy="638724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04327" y="6127996"/>
            <a:ext cx="590781" cy="593419"/>
          </a:xfrm>
          <a:prstGeom prst="rect">
            <a:avLst/>
          </a:prstGeom>
        </p:spPr>
      </p:pic>
      <p:sp>
        <p:nvSpPr>
          <p:cNvPr id="73" name="Rectangle 72"/>
          <p:cNvSpPr/>
          <p:nvPr/>
        </p:nvSpPr>
        <p:spPr>
          <a:xfrm>
            <a:off x="5030153" y="6161389"/>
            <a:ext cx="29902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Need </a:t>
            </a:r>
            <a:r>
              <a:rPr lang="en-US" sz="2200"/>
              <a:t>another factorization!</a:t>
            </a:r>
            <a:endParaRPr lang="en-US" sz="2200" dirty="0"/>
          </a:p>
        </p:txBody>
      </p:sp>
      <p:sp>
        <p:nvSpPr>
          <p:cNvPr id="78" name="Left Brace 77"/>
          <p:cNvSpPr/>
          <p:nvPr/>
        </p:nvSpPr>
        <p:spPr>
          <a:xfrm rot="5400000">
            <a:off x="7425735" y="4786824"/>
            <a:ext cx="330046" cy="168112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7161121" y="5169144"/>
            <a:ext cx="859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Known!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/>
              <p:cNvSpPr/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𝑳</m:t>
                    </m:r>
                  </m:oMath>
                </a14:m>
                <a:r>
                  <a:rPr lang="en-US" sz="2400" dirty="0"/>
                  <a:t> is the first column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𝑨</m:t>
                    </m:r>
                  </m:oMath>
                </a14:m>
                <a:r>
                  <a:rPr lang="en-US" sz="2400" b="1" dirty="0"/>
                  <a:t>/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𝑢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11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96" y="5826082"/>
                <a:ext cx="3299450" cy="830997"/>
              </a:xfrm>
              <a:prstGeom prst="rect">
                <a:avLst/>
              </a:prstGeom>
              <a:blipFill rotWithShape="0">
                <a:blip r:embed="rId13"/>
                <a:stretch>
                  <a:fillRect l="-2768" t="-5147" r="-4059" b="-1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1728720" y="3972155"/>
            <a:ext cx="1205658" cy="323574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1812806" y="42512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2242335" y="4295517"/>
            <a:ext cx="769494" cy="44080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2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of solving linear system of equations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055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5600" y="128910"/>
            <a:ext cx="848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solving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−2,…,1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25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55600" y="128910"/>
            <a:ext cx="8483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solving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−1,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charset="0"/>
                        </a:rPr>
                        <m:t>−2,…,1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0" y="1210270"/>
                <a:ext cx="5854488" cy="767967"/>
              </a:xfrm>
              <a:prstGeom prst="rect">
                <a:avLst/>
              </a:prstGeom>
              <a:blipFill>
                <a:blip r:embed="rId2"/>
                <a:stretch>
                  <a:fillRect t="-62295" b="-45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𝑛𝑛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1394198"/>
                <a:ext cx="1655261" cy="400110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5600" y="2132040"/>
                <a:ext cx="322152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divisions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subtractions/additions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2132040"/>
                <a:ext cx="3221523" cy="923330"/>
              </a:xfrm>
              <a:prstGeom prst="rect">
                <a:avLst/>
              </a:prstGeom>
              <a:blipFill>
                <a:blip r:embed="rId4"/>
                <a:stretch>
                  <a:fillRect t="-2740" r="-784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733800" y="2447222"/>
            <a:ext cx="914400" cy="29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898822" y="2378260"/>
                <a:ext cx="3927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22" y="2378260"/>
                <a:ext cx="3927678" cy="430887"/>
              </a:xfrm>
              <a:prstGeom prst="rect">
                <a:avLst/>
              </a:prstGeom>
              <a:blipFill>
                <a:blip r:embed="rId5"/>
                <a:stretch>
                  <a:fillRect l="-1929" t="-571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55600" y="4867870"/>
                <a:ext cx="322152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divisions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subtractions/additions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/2</m:t>
                    </m:r>
                  </m:oMath>
                </a14:m>
                <a:r>
                  <a:rPr lang="en-US" dirty="0"/>
                  <a:t> multiplications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867870"/>
                <a:ext cx="3221523" cy="923330"/>
              </a:xfrm>
              <a:prstGeom prst="rect">
                <a:avLst/>
              </a:prstGeom>
              <a:blipFill>
                <a:blip r:embed="rId6"/>
                <a:stretch>
                  <a:fillRect t="-1351" r="-784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3733800" y="5183052"/>
            <a:ext cx="914400" cy="292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898822" y="5114090"/>
                <a:ext cx="3927678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/>
                  <a:t>Computational complexity is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𝑂</m:t>
                    </m:r>
                    <m:r>
                      <a:rPr lang="en-US" sz="22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822" y="5114090"/>
                <a:ext cx="3927678" cy="430887"/>
              </a:xfrm>
              <a:prstGeom prst="rect">
                <a:avLst/>
              </a:prstGeom>
              <a:blipFill>
                <a:blip r:embed="rId7"/>
                <a:stretch>
                  <a:fillRect l="-1929" t="-5714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413000" y="3837064"/>
                <a:ext cx="4671663" cy="803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charset="0"/>
                        </a:rPr>
                        <m:t>,        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=2,3,…,</m:t>
                      </m:r>
                      <m:r>
                        <a:rPr lang="en-US" sz="20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0" y="3837064"/>
                <a:ext cx="4671663" cy="803938"/>
              </a:xfrm>
              <a:prstGeom prst="rect">
                <a:avLst/>
              </a:prstGeom>
              <a:blipFill>
                <a:blip r:embed="rId8"/>
                <a:stretch>
                  <a:fillRect t="-53846" b="-4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55600" y="4020992"/>
                <a:ext cx="157645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charset="0"/>
                        </a:rPr>
                        <m:t>/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00" y="4020992"/>
                <a:ext cx="1576457" cy="400110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492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228600" y="15240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Cost of LU factorization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b="14976"/>
          <a:stretch/>
        </p:blipFill>
        <p:spPr>
          <a:xfrm>
            <a:off x="381000" y="1091516"/>
            <a:ext cx="5718048" cy="2721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506343"/>
                <a:ext cx="1904752" cy="7645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s-I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is-I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16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sz="1600" b="0" i="1" smtClean="0">
                          <a:latin typeface="Cambria Math" charset="0"/>
                        </a:rPr>
                        <m:t>𝑚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+1</m:t>
                          </m:r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charset="0"/>
                            </a:rPr>
                            <m:t>𝑚</m:t>
                          </m:r>
                          <m:r>
                            <a:rPr lang="en-US" sz="1600" i="1">
                              <a:latin typeface="Cambria Math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2074" y="1357935"/>
                <a:ext cx="2821926" cy="76450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312158" y="137011"/>
            <a:ext cx="10230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Side note:</a:t>
            </a:r>
          </a:p>
        </p:txBody>
      </p:sp>
    </p:spTree>
    <p:extLst>
      <p:ext uri="{BB962C8B-B14F-4D97-AF65-F5344CB8AC3E}">
        <p14:creationId xmlns:p14="http://schemas.microsoft.com/office/powerpoint/2010/main" val="169169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Solving linear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1000" y="1143000"/>
                <a:ext cx="8077200" cy="4062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In general, we can solve a linear system of equations following the steps:</a:t>
                </a:r>
              </a:p>
              <a:p>
                <a:endParaRPr lang="en-US" sz="22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200" dirty="0"/>
                  <a:t>Factorize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0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𝑳𝑼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 b="0" i="0" smtClean="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AutoNum type="arabicParenR"/>
                </a:pP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arenR"/>
                </a:pPr>
                <a:r>
                  <a:rPr lang="en-US" sz="24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𝑳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:endParaRPr lang="en-US" sz="2200" dirty="0"/>
              </a:p>
              <a:p>
                <a:pPr marL="457200" indent="-457200">
                  <a:buFontTx/>
                  <a:buAutoNum type="arabicParenR"/>
                </a:pPr>
                <a:r>
                  <a:rPr lang="en-US" sz="2200" dirty="0"/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𝑼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dirty="0"/>
                  <a:t>complexity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𝑂</m:t>
                    </m:r>
                    <m:r>
                      <a:rPr lang="en-US" sz="2400" i="1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charset="0"/>
                      </a:rPr>
                      <m:t>)</m:t>
                    </m:r>
                    <m:r>
                      <a:rPr lang="en-US" sz="2400">
                        <a:latin typeface="Cambria Math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>
                  <a:buFontTx/>
                  <a:buAutoNum type="arabicParenR"/>
                </a:pPr>
                <a:endParaRPr lang="en-US" sz="2400" dirty="0"/>
              </a:p>
              <a:p>
                <a:r>
                  <a:rPr lang="en-US" sz="2400" dirty="0"/>
                  <a:t>But why should we decouple the factorization from the actual solve?</a:t>
                </a:r>
              </a:p>
              <a:p>
                <a:r>
                  <a:rPr lang="en-US" sz="2400" dirty="0"/>
                  <a:t>(Remember from Linear Algebra, Gaussian Elimination does not decouple these two steps</a:t>
                </a:r>
                <a:r>
                  <a:rPr lang="mr-IN" sz="2400" dirty="0"/>
                  <a:t>…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077200" cy="4062651"/>
              </a:xfrm>
              <a:prstGeom prst="rect">
                <a:avLst/>
              </a:prstGeom>
              <a:blipFill rotWithShape="0">
                <a:blip r:embed="rId2"/>
                <a:stretch>
                  <a:fillRect l="-1208" t="-1051" b="-2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340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143000"/>
                <a:ext cx="8307888" cy="5635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Let’s assume that when solving the system of equations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charset="0"/>
                      </a:rPr>
                      <m:t>=</m:t>
                    </m:r>
                    <m:r>
                      <a:rPr lang="en-US" sz="2000" b="1" i="1">
                        <a:latin typeface="Cambria Math" charset="0"/>
                      </a:rPr>
                      <m:t>𝑭</m:t>
                    </m:r>
                  </m:oMath>
                </a14:m>
                <a:r>
                  <a:rPr lang="en-US" sz="2000" dirty="0"/>
                  <a:t>, we observe the following:</a:t>
                </a:r>
              </a:p>
              <a:p>
                <a:endParaRPr lang="en-US" sz="2000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000" dirty="0"/>
                  <a:t>When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has dimensions (100,100), computing the LU factorization takes about 1 second and each solve (forward + backward substitution) takes about 0.01 seconds.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Estimate the total time it will take to find the response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𝑼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corresponding to 10 different vectors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𝑭</m:t>
                    </m:r>
                    <m:r>
                      <a:rPr lang="en-US" sz="2000" b="1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000" dirty="0"/>
                  <a:t>when the matrix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charset="0"/>
                      </a:rPr>
                      <m:t>𝑲</m:t>
                    </m:r>
                  </m:oMath>
                </a14:m>
                <a:r>
                  <a:rPr lang="en-US" sz="2000" dirty="0"/>
                  <a:t> has dimensions (1000,1000)?</a:t>
                </a:r>
              </a:p>
              <a:p>
                <a:endParaRPr lang="en-US" sz="2000" dirty="0"/>
              </a:p>
              <a:p>
                <a:endParaRPr lang="en-US" sz="20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𝐴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~10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𝐶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i="1" dirty="0">
                  <a:latin typeface="Cambria Math" charset="0"/>
                  <a:ea typeface="Cambria Math" charset="0"/>
                  <a:cs typeface="Cambria Math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𝐷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𝐸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) ~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5</m:t>
                          </m:r>
                        </m:sup>
                      </m:sSup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0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𝑠𝑒𝑐𝑜𝑛𝑑𝑠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algn="ctr"/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143000"/>
                <a:ext cx="8307888" cy="5635838"/>
              </a:xfrm>
              <a:prstGeom prst="rect">
                <a:avLst/>
              </a:prstGeom>
              <a:blipFill>
                <a:blip r:embed="rId2"/>
                <a:stretch>
                  <a:fillRect l="-763" t="-225" r="-1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152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470025"/>
          </a:xfrm>
        </p:spPr>
        <p:txBody>
          <a:bodyPr>
            <a:normAutofit/>
          </a:bodyPr>
          <a:lstStyle/>
          <a:p>
            <a:r>
              <a:rPr lang="en-US" dirty="0"/>
              <a:t>LU Factorization with pivoting</a:t>
            </a:r>
          </a:p>
        </p:txBody>
      </p:sp>
    </p:spTree>
    <p:extLst>
      <p:ext uri="{BB962C8B-B14F-4D97-AF65-F5344CB8AC3E}">
        <p14:creationId xmlns:p14="http://schemas.microsoft.com/office/powerpoint/2010/main" val="4444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Image Blurring Example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066800"/>
            <a:ext cx="5212916" cy="22118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666" y="3472556"/>
                <a:ext cx="877293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Image is stored as a 2D array of real numbers between 0 and 1 </a:t>
                </a:r>
              </a:p>
              <a:p>
                <a:pPr lvl="1"/>
                <a:r>
                  <a:rPr lang="en-US" sz="2400" dirty="0"/>
                  <a:t>(0 represents a white pixel, 1 represents a black pixel)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charset="0"/>
                      </a:rPr>
                      <m:t>𝒙</m:t>
                    </m:r>
                    <m:r>
                      <a:rPr lang="en-US" sz="2400" b="1" i="1" dirty="0" err="1" smtClean="0">
                        <a:latin typeface="Cambria Math" charset="0"/>
                      </a:rPr>
                      <m:t>𝒎𝒂𝒕</m:t>
                    </m:r>
                    <m:r>
                      <a:rPr lang="en-US" sz="2400" i="1" dirty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has 40 rows of pixels and 100 columns of pixels</a:t>
                </a:r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Flatten the 2D array as a 1D array</a:t>
                </a:r>
              </a:p>
              <a:p>
                <a:pPr marL="342900" indent="-342900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contains the 1D data with dimension 4000,</a:t>
                </a:r>
                <a:endParaRPr lang="en-US" sz="2400" b="1" dirty="0"/>
              </a:p>
              <a:p>
                <a:pPr marL="342900" indent="-342900">
                  <a:buFont typeface="Arial" charset="0"/>
                  <a:buChar char="•"/>
                </a:pPr>
                <a:r>
                  <a:rPr lang="en-US" sz="2400" dirty="0"/>
                  <a:t>Apply blurring operation to data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charset="0"/>
                      </a:rPr>
                      <m:t>𝒙</m:t>
                    </m:r>
                    <m:r>
                      <a:rPr lang="en-US" sz="2400">
                        <a:latin typeface="Cambria Math" charset="0"/>
                      </a:rPr>
                      <m:t>, </m:t>
                    </m:r>
                  </m:oMath>
                </a14:m>
                <a:r>
                  <a:rPr lang="en-US" sz="2400" dirty="0"/>
                  <a:t>i.e.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sz="2400" dirty="0"/>
                  <a:t> is the blur operator 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is the blurred image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66" y="3472556"/>
                <a:ext cx="8772933" cy="3046988"/>
              </a:xfrm>
              <a:prstGeom prst="rect">
                <a:avLst/>
              </a:prstGeom>
              <a:blipFill>
                <a:blip r:embed="rId3"/>
                <a:stretch>
                  <a:fillRect l="-1158" t="-1660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654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can go wrong with the previous algorithm for LU factorization?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465" y="2035121"/>
                <a:ext cx="231640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𝟒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65" y="2035121"/>
                <a:ext cx="2316403" cy="107061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66087" y="2035121"/>
                <a:ext cx="2268313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𝑼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087" y="2035121"/>
                <a:ext cx="2268313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338665" y="2035121"/>
                <a:ext cx="242380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𝑳</m:t>
                      </m:r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0.5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665" y="2035121"/>
                <a:ext cx="2423805" cy="107061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901677" y="3659539"/>
                <a:ext cx="3721724" cy="10767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charset="0"/>
                                        </a:rPr>
                                        <m:t>𝟎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677" y="3659539"/>
                <a:ext cx="3721724" cy="107677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 rot="5400000">
            <a:off x="3769375" y="2502246"/>
            <a:ext cx="889077" cy="473097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301065" y="1958920"/>
            <a:ext cx="1066800" cy="335335"/>
          </a:xfrm>
          <a:prstGeom prst="rect">
            <a:avLst/>
          </a:prstGeom>
          <a:noFill/>
          <a:ln w="25400">
            <a:solidFill>
              <a:srgbClr val="FF6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30866" y="3788870"/>
                <a:ext cx="2552750" cy="8181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𝒍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charset="0"/>
                            </a:rPr>
                            <m:t>𝒖</m:t>
                          </m:r>
                        </m:e>
                        <m:sub>
                          <m:r>
                            <a:rPr lang="en-US" sz="2000" i="1">
                              <a:latin typeface="Cambria Math" charset="0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66" y="3788870"/>
                <a:ext cx="2552750" cy="81810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1567541" y="2323544"/>
            <a:ext cx="1344327" cy="782191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005665" y="3944484"/>
            <a:ext cx="1553593" cy="961189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62242" y="5115437"/>
            <a:ext cx="75384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next update for the lower triangular matrix will result in a division by zero! LU factorization fails.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What can we do to get something like an LU factorization?</a:t>
            </a:r>
          </a:p>
        </p:txBody>
      </p:sp>
    </p:spTree>
    <p:extLst>
      <p:ext uri="{BB962C8B-B14F-4D97-AF65-F5344CB8AC3E}">
        <p14:creationId xmlns:p14="http://schemas.microsoft.com/office/powerpoint/2010/main" val="244391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8"/>
          <p:cNvSpPr txBox="1">
            <a:spLocks noChangeArrowheads="1"/>
          </p:cNvSpPr>
          <p:nvPr/>
        </p:nvSpPr>
        <p:spPr bwMode="auto">
          <a:xfrm>
            <a:off x="381000" y="177440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Pivoting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" y="1219200"/>
            <a:ext cx="75384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Approach: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Swap rows if there is a zero entry in the diagonal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Even better idea: Find the largest entry (by absolute value) and swap it to the top row.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r>
              <a:rPr lang="en-US" sz="2400" dirty="0"/>
              <a:t>The entry we divide by is called the pivot.</a:t>
            </a:r>
          </a:p>
          <a:p>
            <a:endParaRPr lang="en-US" sz="2400" dirty="0"/>
          </a:p>
          <a:p>
            <a:r>
              <a:rPr lang="en-US" sz="2400" dirty="0"/>
              <a:t>Swapping rows to get a bigger pivot is called (partial) pivoting.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14166" y="4839397"/>
                <a:ext cx="5204181" cy="5826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200" i="1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 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1" i="1">
                                            <a:latin typeface="Cambria Math" charset="0"/>
                                          </a:rPr>
                                          <m:t>𝒖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+</m:t>
                                    </m:r>
                                    <m:r>
                                      <a:rPr lang="en-US" sz="2200" b="1" i="1" smtClean="0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1" i="1">
                                        <a:latin typeface="Cambria Math" charset="0"/>
                                      </a:rPr>
                                      <m:t>𝑼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166" y="4839397"/>
                <a:ext cx="5204181" cy="5826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>
            <a:off x="1908309" y="5543892"/>
            <a:ext cx="849433" cy="553210"/>
          </a:xfrm>
          <a:prstGeom prst="straightConnector1">
            <a:avLst/>
          </a:prstGeom>
          <a:ln w="38100">
            <a:solidFill>
              <a:srgbClr val="E52ED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 rot="5400000">
            <a:off x="1751856" y="5089407"/>
            <a:ext cx="312907" cy="481080"/>
          </a:xfrm>
          <a:prstGeom prst="rect">
            <a:avLst/>
          </a:prstGeom>
          <a:noFill/>
          <a:ln w="25400">
            <a:solidFill>
              <a:srgbClr val="E52E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57742" y="5849605"/>
            <a:ext cx="393184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/>
              <a:t>Find the largest entry (in magnitude)</a:t>
            </a:r>
          </a:p>
        </p:txBody>
      </p:sp>
    </p:spTree>
    <p:extLst>
      <p:ext uri="{BB962C8B-B14F-4D97-AF65-F5344CB8AC3E}">
        <p14:creationId xmlns:p14="http://schemas.microsoft.com/office/powerpoint/2010/main" val="234608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Blur operator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67" y="1088363"/>
            <a:ext cx="5044906" cy="2140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137844" y="5203701"/>
                <a:ext cx="18389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6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44" y="5203701"/>
                <a:ext cx="1838965" cy="646331"/>
              </a:xfrm>
              <a:prstGeom prst="rect">
                <a:avLst/>
              </a:prstGeom>
              <a:blipFill>
                <a:blip r:embed="rId4"/>
                <a:stretch>
                  <a:fillRect l="-685" t="-1923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773374" y="3823901"/>
            <a:ext cx="99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"original” image (4000,)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80" y="3823901"/>
            <a:ext cx="990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blurred image (4000,)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71600" y="3962400"/>
            <a:ext cx="1371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Blur operator (4000,4000)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2057327" y="4608731"/>
            <a:ext cx="201808" cy="6547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73374" y="4754615"/>
            <a:ext cx="418266" cy="6012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36880" y="4754615"/>
            <a:ext cx="333283" cy="6012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685800"/>
            <a:ext cx="2667000" cy="221786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5356" y="4343400"/>
            <a:ext cx="4783821" cy="209730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3201231">
            <a:off x="4701841" y="3489203"/>
            <a:ext cx="1457998" cy="35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3293823">
            <a:off x="5029571" y="3279356"/>
            <a:ext cx="1315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Blur operator</a:t>
            </a:r>
            <a:endParaRPr lang="en-US" sz="1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486790" y="828190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90" y="828190"/>
                <a:ext cx="43152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519631" y="405473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631" y="4054732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880321" y="3523608"/>
                <a:ext cx="434734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𝑨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321" y="3523608"/>
                <a:ext cx="434734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48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”Undo” Blur to recover original image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47" y="1026894"/>
            <a:ext cx="4783821" cy="2097306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 rot="5400000">
            <a:off x="3398410" y="3667445"/>
            <a:ext cx="1315391" cy="354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98557" y="3187051"/>
                <a:ext cx="136584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557" y="3187051"/>
                <a:ext cx="1365849" cy="1200329"/>
              </a:xfrm>
              <a:prstGeom prst="rect">
                <a:avLst/>
              </a:prstGeom>
              <a:blipFill>
                <a:blip r:embed="rId3"/>
                <a:stretch>
                  <a:fillRect t="-4211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10" y="4648200"/>
            <a:ext cx="4850142" cy="2092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15000" y="2263721"/>
                <a:ext cx="34290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we know the blur operator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the data set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 does not have any noise (“clean data”  </a:t>
                </a:r>
              </a:p>
              <a:p>
                <a:r>
                  <a:rPr lang="en-US" sz="2400" dirty="0"/>
                  <a:t>What happens if we add some noise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263721"/>
                <a:ext cx="3429000" cy="3046988"/>
              </a:xfrm>
              <a:prstGeom prst="rect">
                <a:avLst/>
              </a:prstGeom>
              <a:blipFill>
                <a:blip r:embed="rId5"/>
                <a:stretch>
                  <a:fillRect l="-2963" t="-1660" b="-3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843357" y="4333790"/>
                <a:ext cx="4315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57" y="4333790"/>
                <a:ext cx="43152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733840" y="69959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840" y="699596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5448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”Undo” Blur to recover original image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8" name="Right Arrow 17"/>
          <p:cNvSpPr/>
          <p:nvPr/>
        </p:nvSpPr>
        <p:spPr>
          <a:xfrm rot="5400000" flipV="1">
            <a:off x="1978554" y="3205225"/>
            <a:ext cx="694505" cy="53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358051" y="3266599"/>
                <a:ext cx="27588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accent2"/>
                  </a:buClr>
                  <a:buSzPct val="100000"/>
                </a:pPr>
                <a:r>
                  <a:rPr lang="en-US" sz="2400" b="1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051" y="3266599"/>
                <a:ext cx="2758847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549" t="-107895" b="-1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36259" y="950416"/>
                <a:ext cx="2779094" cy="3755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259" y="950416"/>
                <a:ext cx="2779094" cy="375552"/>
              </a:xfrm>
              <a:prstGeom prst="rect">
                <a:avLst/>
              </a:prstGeom>
              <a:blipFill rotWithShape="0">
                <a:blip r:embed="rId3"/>
                <a:stretch>
                  <a:fillRect t="-98387" b="-1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7" y="1325969"/>
            <a:ext cx="4200933" cy="18663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67" y="3935172"/>
            <a:ext cx="4268525" cy="1830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947" y="1325968"/>
            <a:ext cx="4142644" cy="18473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947" y="3935171"/>
            <a:ext cx="4087120" cy="181785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6091" y="5894621"/>
            <a:ext cx="8666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How much noise can we add and still be able to recover meaningful information from the original image? At which point this inverse transformation fails? </a:t>
            </a:r>
          </a:p>
          <a:p>
            <a:pPr algn="ctr"/>
            <a:r>
              <a:rPr lang="en-US" dirty="0"/>
              <a:t>We will talk about sensitivity of the “undo” operation later.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38800" y="950416"/>
                <a:ext cx="26813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∗10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cs typeface="Times New Roman" panose="020206030504050203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∈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950416"/>
                <a:ext cx="2681375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01667" b="-1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 rot="5400000" flipV="1">
            <a:off x="6484016" y="3241266"/>
            <a:ext cx="694505" cy="532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9067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Linear System of Equations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8667" y="1956733"/>
            <a:ext cx="67714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We can start with an “easier” system of equations</a:t>
            </a:r>
            <a:r>
              <a:rPr lang="mr-IN" sz="2800" dirty="0"/>
              <a:t>…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79400" y="1153206"/>
                <a:ext cx="501323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How do we actually solve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charset="0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" y="1153206"/>
                <a:ext cx="5013232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2555" t="-16279" r="-1460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218666" y="2785660"/>
            <a:ext cx="7035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Let’s consider triangular matrices (lower and upper):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905000" y="3563787"/>
                <a:ext cx="4642040" cy="1316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563787"/>
                <a:ext cx="4642040" cy="13161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905000" y="5234341"/>
                <a:ext cx="4668073" cy="12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 </m:t>
                                      </m:r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   </m:t>
                                      </m:r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mr-IN" sz="2200" i="1" smtClean="0">
                                          <a:latin typeface="Cambria Math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mr-IN" sz="2200" i="1" smtClean="0">
                                          <a:latin typeface="Cambria Math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𝑏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mr-IN" sz="2200" i="1">
                                          <a:latin typeface="Cambria Math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234341"/>
                <a:ext cx="4668073" cy="12866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21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56767" y="1752600"/>
                <a:ext cx="3220625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000" i="1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7" y="1752600"/>
                <a:ext cx="3220625" cy="107061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 Box 148"/>
          <p:cNvSpPr txBox="1">
            <a:spLocks noChangeArrowheads="1"/>
          </p:cNvSpPr>
          <p:nvPr/>
        </p:nvSpPr>
        <p:spPr bwMode="auto">
          <a:xfrm>
            <a:off x="218667" y="165013"/>
            <a:ext cx="86967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Forward-substitution for lower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1A8F1-E4C4-0041-AA6B-9CBBA6B87FC3}"/>
                  </a:ext>
                </a:extLst>
              </p:cNvPr>
              <p:cNvSpPr/>
              <p:nvPr/>
            </p:nvSpPr>
            <p:spPr>
              <a:xfrm>
                <a:off x="312214" y="3124324"/>
                <a:ext cx="19663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11A8F1-E4C4-0041-AA6B-9CBBA6B87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4" y="3124324"/>
                <a:ext cx="1966372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93BE90-8074-114C-A8C0-2BAEF2AF0689}"/>
                  </a:ext>
                </a:extLst>
              </p:cNvPr>
              <p:cNvSpPr/>
              <p:nvPr/>
            </p:nvSpPr>
            <p:spPr>
              <a:xfrm>
                <a:off x="299514" y="3581400"/>
                <a:ext cx="3838487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3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2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2−3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=−0.5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593BE90-8074-114C-A8C0-2BAEF2AF0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4" y="3581400"/>
                <a:ext cx="3838487" cy="610936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51826D-DCAF-F246-A714-F00A834DA3B9}"/>
                  </a:ext>
                </a:extLst>
              </p:cNvPr>
              <p:cNvSpPr/>
              <p:nvPr/>
            </p:nvSpPr>
            <p:spPr>
              <a:xfrm>
                <a:off x="282167" y="4280978"/>
                <a:ext cx="4753096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+6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6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6−1+1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=1.0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351826D-DCAF-F246-A714-F00A834DA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4280978"/>
                <a:ext cx="4753096" cy="612732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BE897A-03AE-654F-AEF0-ECCB5D6ECEA1}"/>
                  </a:ext>
                </a:extLst>
              </p:cNvPr>
              <p:cNvSpPr/>
              <p:nvPr/>
            </p:nvSpPr>
            <p:spPr>
              <a:xfrm>
                <a:off x="282167" y="5069198"/>
                <a:ext cx="6145400" cy="616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1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+3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+4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+2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b="0" i="1" smtClean="0">
                          <a:latin typeface="Cambria Math" charset="0"/>
                        </a:rPr>
                        <m:t>4</m:t>
                      </m:r>
                      <m:r>
                        <a:rPr lang="is-IS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 </m:t>
                          </m:r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4−1+1.5−4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0BE897A-03AE-654F-AEF0-ECCB5D6EC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67" y="5069198"/>
                <a:ext cx="6145400" cy="616515"/>
              </a:xfrm>
              <a:prstGeom prst="rect">
                <a:avLst/>
              </a:prstGeom>
              <a:blipFill>
                <a:blip r:embed="rId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2F7AD3-CFCF-7841-9EF7-512FBEA28BBC}"/>
                  </a:ext>
                </a:extLst>
              </p:cNvPr>
              <p:cNvSpPr/>
              <p:nvPr/>
            </p:nvSpPr>
            <p:spPr>
              <a:xfrm>
                <a:off x="6705600" y="5339355"/>
                <a:ext cx="2060629" cy="11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−0.5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1.0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b="0" i="1" smtClean="0">
                                          <a:latin typeface="Cambria Math" charset="0"/>
                                        </a:rPr>
                                        <m:t>0.25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52F7AD3-CFCF-7841-9EF7-512FBEA28B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339355"/>
                <a:ext cx="2060629" cy="1162947"/>
              </a:xfrm>
              <a:prstGeom prst="rect">
                <a:avLst/>
              </a:prstGeom>
              <a:blipFill>
                <a:blip r:embed="rId7"/>
                <a:stretch>
                  <a:fillRect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95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8"/>
          <p:cNvSpPr txBox="1">
            <a:spLocks noChangeArrowheads="1"/>
          </p:cNvSpPr>
          <p:nvPr/>
        </p:nvSpPr>
        <p:spPr bwMode="auto">
          <a:xfrm>
            <a:off x="268262" y="152313"/>
            <a:ext cx="8799538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Example: </a:t>
            </a:r>
            <a:r>
              <a:rPr lang="en-US" sz="3600" dirty="0">
                <a:solidFill>
                  <a:schemeClr val="tx2"/>
                </a:solidFill>
              </a:rPr>
              <a:t>Backward-substitution for upper triangular systems</a:t>
            </a:r>
            <a:endParaRPr lang="en-US" sz="3600" b="1" dirty="0">
              <a:solidFill>
                <a:schemeClr val="accent2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1524000"/>
                <a:ext cx="3533724" cy="1184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6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mr-IN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mr-IN" sz="2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mr-I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200" b="0" i="1" smtClean="0">
                                          <a:latin typeface="Cambria Math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200" i="1" smtClean="0">
                                          <a:latin typeface="Cambria Math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524000"/>
                <a:ext cx="3533724" cy="1184491"/>
              </a:xfrm>
              <a:prstGeom prst="rect">
                <a:avLst/>
              </a:prstGeom>
              <a:blipFill>
                <a:blip r:embed="rId2"/>
                <a:stretch>
                  <a:fillRect t="-1064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94447" y="2923592"/>
                <a:ext cx="894091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2923592"/>
                <a:ext cx="894091" cy="610936"/>
              </a:xfrm>
              <a:prstGeom prst="rect">
                <a:avLst/>
              </a:prstGeom>
              <a:blipFill>
                <a:blip r:embed="rId3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4447" y="3741129"/>
                <a:ext cx="1894365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4−2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3741129"/>
                <a:ext cx="1894365" cy="792076"/>
              </a:xfrm>
              <a:prstGeom prst="rect">
                <a:avLst/>
              </a:prstGeom>
              <a:blipFill>
                <a:blip r:embed="rId4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94447" y="4765267"/>
                <a:ext cx="3136693" cy="7902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4−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3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/2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4765267"/>
                <a:ext cx="3136693" cy="790281"/>
              </a:xfrm>
              <a:prstGeom prst="rect">
                <a:avLst/>
              </a:prstGeom>
              <a:blipFill>
                <a:blip r:embed="rId5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94447" y="5791200"/>
                <a:ext cx="3806235" cy="7920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8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charset="0"/>
                                </a:rPr>
                                <m:t>8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4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charset="0"/>
                        </a:rPr>
                        <m:t>=</m:t>
                      </m:r>
                      <m:r>
                        <a:rPr lang="en-US" i="1" smtClean="0">
                          <a:latin typeface="Cambria Math" charset="0"/>
                        </a:rPr>
                        <m:t>−</m:t>
                      </m:r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7" y="5791200"/>
                <a:ext cx="3806235" cy="792076"/>
              </a:xfrm>
              <a:prstGeom prst="rect">
                <a:avLst/>
              </a:prstGeom>
              <a:blipFill>
                <a:blip r:embed="rId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753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59246</TotalTime>
  <Words>1478</Words>
  <Application>Microsoft Macintosh PowerPoint</Application>
  <PresentationFormat>On-screen Show (4:3)</PresentationFormat>
  <Paragraphs>271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Cambria Math</vt:lpstr>
      <vt:lpstr>Franklin Gothic Book</vt:lpstr>
      <vt:lpstr>Perpetua</vt:lpstr>
      <vt:lpstr>Times New Roman</vt:lpstr>
      <vt:lpstr>Wingdings 2</vt:lpstr>
      <vt:lpstr>Equity</vt:lpstr>
      <vt:lpstr>Solving Linear System of Equations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 Factorization -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Cost of solving linear system of equations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 Factorization with pivoting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885</cp:revision>
  <cp:lastPrinted>2014-08-24T21:59:06Z</cp:lastPrinted>
  <dcterms:created xsi:type="dcterms:W3CDTF">2012-07-21T17:56:31Z</dcterms:created>
  <dcterms:modified xsi:type="dcterms:W3CDTF">2020-09-26T22:31:28Z</dcterms:modified>
</cp:coreProperties>
</file>