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5"/>
  </p:notesMasterIdLst>
  <p:handoutMasterIdLst>
    <p:handoutMasterId r:id="rId16"/>
  </p:handoutMasterIdLst>
  <p:sldIdLst>
    <p:sldId id="361" r:id="rId2"/>
    <p:sldId id="475" r:id="rId3"/>
    <p:sldId id="476" r:id="rId4"/>
    <p:sldId id="481" r:id="rId5"/>
    <p:sldId id="485" r:id="rId6"/>
    <p:sldId id="592" r:id="rId7"/>
    <p:sldId id="593" r:id="rId8"/>
    <p:sldId id="525" r:id="rId9"/>
    <p:sldId id="591" r:id="rId10"/>
    <p:sldId id="480" r:id="rId11"/>
    <p:sldId id="477" r:id="rId12"/>
    <p:sldId id="487" r:id="rId13"/>
    <p:sldId id="488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34"/>
    <a:srgbClr val="E52EDC"/>
    <a:srgbClr val="FF6900"/>
    <a:srgbClr val="F4CEC9"/>
    <a:srgbClr val="9EBF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04" autoAdjust="0"/>
    <p:restoredTop sz="69320" autoAdjust="0"/>
  </p:normalViewPr>
  <p:slideViewPr>
    <p:cSldViewPr>
      <p:cViewPr varScale="1">
        <p:scale>
          <a:sx n="86" d="100"/>
          <a:sy n="86" d="100"/>
        </p:scale>
        <p:origin x="347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8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2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C7A310A2-6535-4417-8FA8-AA0E3BD8E381}" type="datetimeFigureOut">
              <a:rPr lang="en-US" smtClean="0"/>
              <a:t>10/2/20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2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F8B6821C-F382-4246-80AA-F937D9CF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7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A968B9A5-E803-4C2D-B955-F74BDA24F802}" type="datetimeFigureOut">
              <a:rPr lang="en-US" smtClean="0"/>
              <a:t>10/2/20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A82CFD2B-B1E9-4286-B907-F22A15B9E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5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27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Algorithmically, that means we will need to approximate. So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far (e.g. for LU and QR), if it had not been for FP error, we would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obtained exact answers. For eigenvalue problems, that is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longer true–we can only hope for an approximate answer.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11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71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03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ADD the slide about defective eigenvalues from Spring 2019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41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Complete this slide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57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327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11B3707-FD6F-4357-B18B-37D39DF1D0B5}" type="datetimeFigureOut">
              <a:rPr lang="en-US" smtClean="0"/>
              <a:t>10/2/20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1470025"/>
          </a:xfrm>
        </p:spPr>
        <p:txBody>
          <a:bodyPr>
            <a:normAutofit/>
          </a:bodyPr>
          <a:lstStyle/>
          <a:p>
            <a:r>
              <a:rPr lang="en-US" dirty="0"/>
              <a:t>Eigenvalues and Eigenvectors</a:t>
            </a:r>
          </a:p>
        </p:txBody>
      </p:sp>
    </p:spTree>
    <p:extLst>
      <p:ext uri="{BB962C8B-B14F-4D97-AF65-F5344CB8AC3E}">
        <p14:creationId xmlns:p14="http://schemas.microsoft.com/office/powerpoint/2010/main" val="2433198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1000" y="381000"/>
                <a:ext cx="8183033" cy="4770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Some things to remember about eigenvalues:</a:t>
                </a:r>
              </a:p>
              <a:p>
                <a:endParaRPr lang="en-US" sz="32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Eigenvalues can have zero value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Eigenvalues can be negative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Eigenvalues can be real or complex numbers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𝑛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en-US" sz="2400" dirty="0"/>
                  <a:t> real matrix can have complex eigenvalues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eigenvalues of 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𝑛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en-US" sz="2400" dirty="0"/>
                  <a:t> matrix are not necessarily unique. In fact, we can define the multiplicity of an eigenvalue.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𝑛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en-US" sz="2400" dirty="0"/>
                  <a:t> matrix has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sz="2400" dirty="0"/>
                  <a:t> linearly independent eigenvectors, then the matrix is diagonalizable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81000"/>
                <a:ext cx="8183033" cy="4770537"/>
              </a:xfrm>
              <a:prstGeom prst="rect">
                <a:avLst/>
              </a:prstGeom>
              <a:blipFill>
                <a:blip r:embed="rId2"/>
                <a:stretch>
                  <a:fillRect l="-1860" t="-1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5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51367" y="250056"/>
            <a:ext cx="8183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 can we get eigenvalues numerically?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1366" y="1143000"/>
                <a:ext cx="8487834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Assume that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sz="2200" dirty="0"/>
                  <a:t> is diagonalizable (i.e., it has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sz="2200" dirty="0"/>
                  <a:t> linearly independent eigenvectors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charset="0"/>
                      </a:rPr>
                      <m:t>𝒖</m:t>
                    </m:r>
                  </m:oMath>
                </a14:m>
                <a:r>
                  <a:rPr lang="en-US" sz="2200" dirty="0"/>
                  <a:t>). We can propose a vector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sz="2200" dirty="0"/>
                  <a:t> which is a linear combination of these eigenvectors: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>
                          <a:latin typeface="Cambria Math" charset="0"/>
                        </a:rPr>
                        <m:t>𝒙</m:t>
                      </m:r>
                      <m:r>
                        <a:rPr lang="en-US" sz="2200" b="1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𝒖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𝒖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+…+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𝒖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6" y="1143000"/>
                <a:ext cx="8487834" cy="1785104"/>
              </a:xfrm>
              <a:prstGeom prst="rect">
                <a:avLst/>
              </a:prstGeom>
              <a:blipFill>
                <a:blip r:embed="rId2"/>
                <a:stretch>
                  <a:fillRect l="-934" t="-2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2731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51367" y="250056"/>
            <a:ext cx="8183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Power Iteration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1367" y="983378"/>
                <a:ext cx="8183034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Our goal is to find an eigenvector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𝒖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of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charset="0"/>
                      </a:rPr>
                      <m:t>𝑨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200" dirty="0"/>
                  <a:t>  We will use an iterative process, where we start with an initial vector, where here we assume that it can be written as a linear combination of the eigenvectors of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200" b="1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𝒖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𝒖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+…+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𝒖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7" y="983378"/>
                <a:ext cx="8183034" cy="2123658"/>
              </a:xfrm>
              <a:prstGeom prst="rect">
                <a:avLst/>
              </a:prstGeom>
              <a:blipFill>
                <a:blip r:embed="rId2"/>
                <a:stretch>
                  <a:fillRect l="-969" t="-1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859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51367" y="250056"/>
            <a:ext cx="8183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Power Iteration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9941" y="1143000"/>
                <a:ext cx="8154460" cy="4385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1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mr-IN" sz="24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mr-I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24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mr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mr-I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24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</m:t>
                    </m:r>
                  </m:oMath>
                </a14:m>
                <a:r>
                  <a:rPr lang="en-US" sz="2400" dirty="0"/>
                  <a:t>, the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𝒖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dominates the others when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</m:oMath>
                </a14:m>
                <a:r>
                  <a:rPr lang="en-US" sz="2400" dirty="0"/>
                  <a:t> is very large.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ea typeface="Cambria Math" charset="0"/>
                    <a:cs typeface="Cambria Math" charset="0"/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|</m:t>
                            </m:r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mr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mr-I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≪1</m:t>
                    </m:r>
                  </m:oMath>
                </a14:m>
                <a:r>
                  <a:rPr lang="en-US" sz="2400" dirty="0"/>
                  <a:t> when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</m:oMath>
                </a14:m>
                <a:r>
                  <a:rPr lang="en-US" sz="2400" dirty="0"/>
                  <a:t> is large 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Hence, as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</m:oMath>
                </a14:m>
                <a:r>
                  <a:rPr lang="en-US" sz="2400" dirty="0"/>
                  <a:t> increases,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converges to a multiple of the first eigenvector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𝒖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i.e.,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41" y="1143000"/>
                <a:ext cx="8154460" cy="4385816"/>
              </a:xfrm>
              <a:prstGeom prst="rect">
                <a:avLst/>
              </a:prstGeom>
              <a:blipFill>
                <a:blip r:embed="rId2"/>
                <a:stretch>
                  <a:fillRect l="-1121" b="-2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86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51367" y="250056"/>
            <a:ext cx="81830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Eigenvalue problem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1366" y="1219200"/>
                <a:ext cx="8640234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sz="2400" dirty="0"/>
                  <a:t> be 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𝑛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en-US" sz="2400" dirty="0"/>
                  <a:t> matrix: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</a:rPr>
                      <m:t>𝒙</m:t>
                    </m:r>
                    <m:r>
                      <a:rPr lang="en-US" sz="24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lang="en-US" sz="24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𝟎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is an </a:t>
                </a:r>
                <a:r>
                  <a:rPr lang="en-US" sz="2400" b="1" u="sng" dirty="0"/>
                  <a:t>eigenvector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  <m:r>
                      <a:rPr lang="en-US" sz="2400" b="1" i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if there exists a scalar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such that</a:t>
                </a:r>
              </a:p>
              <a:p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  <m:r>
                      <a:rPr lang="en-US" sz="2400" b="1" i="1" smtClean="0">
                        <a:latin typeface="Cambria Math" charset="0"/>
                      </a:rPr>
                      <m:t> </m:t>
                    </m:r>
                    <m:r>
                      <a:rPr lang="en-US" sz="2400" b="1" i="1" smtClean="0">
                        <a:latin typeface="Cambria Math" charset="0"/>
                      </a:rPr>
                      <m:t>𝒙</m:t>
                    </m:r>
                    <m:r>
                      <a:rPr lang="en-US" sz="2400" b="1" i="1" smtClean="0">
                        <a:latin typeface="Cambria Math" charset="0"/>
                      </a:rPr>
                      <m:t>=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en-US" sz="24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b="1" i="1" smtClean="0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is called an </a:t>
                </a:r>
                <a:r>
                  <a:rPr lang="en-US" sz="2400" b="1" u="sng" dirty="0"/>
                  <a:t>eigenvalue</a:t>
                </a:r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is an eigenvector,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α</m:t>
                    </m:r>
                    <m:r>
                      <a:rPr lang="en-US" sz="2400" b="1" i="1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is also an eigenvector.  Therefore, we will usually seek for </a:t>
                </a:r>
                <a:r>
                  <a:rPr lang="en-US" sz="2400" b="1" u="sng" dirty="0"/>
                  <a:t>normalized eigenvectors</a:t>
                </a:r>
                <a:r>
                  <a:rPr lang="en-US" sz="2400" dirty="0"/>
                  <a:t>, so that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charset="0"/>
                            </a:rPr>
                            <m:t>𝒙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Note: When using Python, </a:t>
                </a:r>
                <a:r>
                  <a:rPr lang="en-US" sz="2400" dirty="0" err="1"/>
                  <a:t>numpy.linalg.eig</a:t>
                </a:r>
                <a:r>
                  <a:rPr lang="en-US" sz="2400" dirty="0"/>
                  <a:t> will normalize using </a:t>
                </a:r>
                <a:r>
                  <a:rPr lang="en-US" sz="2400" i="1" dirty="0"/>
                  <a:t>p=2</a:t>
                </a:r>
                <a:r>
                  <a:rPr lang="en-US" sz="2400" dirty="0"/>
                  <a:t> norm.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6" y="1219200"/>
                <a:ext cx="8640234" cy="5632311"/>
              </a:xfrm>
              <a:prstGeom prst="rect">
                <a:avLst/>
              </a:prstGeom>
              <a:blipFill>
                <a:blip r:embed="rId2"/>
                <a:stretch>
                  <a:fillRect l="-1028" t="-903" b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00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51367" y="250056"/>
            <a:ext cx="81830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 do we find eigenvalues?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1367" y="1066800"/>
                <a:ext cx="8183034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Linear algebra approach: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  <m:r>
                      <a:rPr lang="en-US" sz="2400" b="1" i="1">
                        <a:latin typeface="Cambria Math" charset="0"/>
                      </a:rPr>
                      <m:t> </m:t>
                    </m:r>
                    <m:r>
                      <a:rPr lang="en-US" sz="2400" b="1" i="1">
                        <a:latin typeface="Cambria Math" charset="0"/>
                      </a:rPr>
                      <m:t>𝒙</m:t>
                    </m:r>
                    <m:r>
                      <a:rPr lang="en-US" sz="2400" b="1" i="1">
                        <a:latin typeface="Cambria Math" charset="0"/>
                      </a:rPr>
                      <m:t>=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en-US" sz="24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b="1" i="1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charset="0"/>
                          </a:rPr>
                          <m:t>𝑨</m:t>
                        </m:r>
                        <m:r>
                          <a:rPr lang="en-US" sz="2400" b="1" i="1" smtClean="0">
                            <a:latin typeface="Cambria Math" charset="0"/>
                          </a:rPr>
                          <m:t> −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24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𝑰</m:t>
                        </m:r>
                      </m:e>
                    </m:d>
                    <m:r>
                      <a:rPr lang="en-US" sz="2400" b="1" i="1">
                        <a:latin typeface="Cambria Math" charset="0"/>
                      </a:rPr>
                      <m:t>𝒙</m:t>
                    </m:r>
                    <m:r>
                      <a:rPr lang="en-US" sz="2400" b="1" i="1" smtClean="0">
                        <a:latin typeface="Cambria Math" charset="0"/>
                      </a:rPr>
                      <m:t>=</m:t>
                    </m:r>
                    <m:r>
                      <a:rPr lang="en-US" sz="2400" b="1" i="1" smtClean="0">
                        <a:latin typeface="Cambria Math" charset="0"/>
                      </a:rPr>
                      <m:t>𝟎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Therefore the matrix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charset="0"/>
                          </a:rPr>
                          <m:t>𝑨</m:t>
                        </m:r>
                        <m:r>
                          <a:rPr lang="en-US" sz="2400" b="1" i="1">
                            <a:latin typeface="Cambria Math" charset="0"/>
                          </a:rPr>
                          <m:t> −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𝑰</m:t>
                        </m:r>
                      </m:e>
                    </m:d>
                  </m:oMath>
                </a14:m>
                <a:r>
                  <a:rPr lang="en-US" sz="2400" dirty="0"/>
                  <a:t> is singular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𝑑𝑒𝑡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charset="0"/>
                          </a:rPr>
                          <m:t>𝑨</m:t>
                        </m:r>
                        <m:r>
                          <a:rPr lang="en-US" sz="2400" b="1" i="1">
                            <a:latin typeface="Cambria Math" charset="0"/>
                          </a:rPr>
                          <m:t> −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𝑰</m:t>
                        </m:r>
                      </m:e>
                    </m:d>
                    <m:r>
                      <a:rPr lang="en-US" sz="24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 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𝑑𝑒𝑡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charset="0"/>
                          </a:rPr>
                          <m:t>𝑨</m:t>
                        </m:r>
                        <m:r>
                          <a:rPr lang="en-US" sz="2400" b="1" i="1">
                            <a:latin typeface="Cambria Math" charset="0"/>
                          </a:rPr>
                          <m:t> −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𝑰</m:t>
                        </m:r>
                      </m:e>
                    </m:d>
                  </m:oMath>
                </a14:m>
                <a:r>
                  <a:rPr lang="en-US" sz="2400" dirty="0"/>
                  <a:t> is the characteristic polynomial of degree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In most cases, there is no analytical formula for the eigenvalues of a matrix (Abel proved in 1824 that there can be no formula for the roots of a polynomial of degree 5 or higher)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/>
                  <a:t>Approximate the eigenvalues numerically</a:t>
                </a:r>
                <a:r>
                  <a:rPr lang="en-US" sz="2400" dirty="0"/>
                  <a:t>!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7" y="1066800"/>
                <a:ext cx="8183034" cy="5632311"/>
              </a:xfrm>
              <a:prstGeom prst="rect">
                <a:avLst/>
              </a:prstGeom>
              <a:blipFill>
                <a:blip r:embed="rId3"/>
                <a:stretch>
                  <a:fillRect l="-1085" t="-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779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51367" y="250056"/>
            <a:ext cx="81830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51367" y="1009535"/>
                <a:ext cx="2077941" cy="8079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charset="0"/>
                        </a:rPr>
                        <m:t>𝑨</m:t>
                      </m:r>
                      <m:r>
                        <a:rPr lang="en-US" sz="2800" b="0" i="0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7" y="1009535"/>
                <a:ext cx="2077941" cy="807978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293E94B-7CA4-0049-91F3-C6E60E140D15}"/>
                  </a:ext>
                </a:extLst>
              </p:cNvPr>
              <p:cNvSpPr/>
              <p:nvPr/>
            </p:nvSpPr>
            <p:spPr>
              <a:xfrm>
                <a:off x="3579527" y="1003732"/>
                <a:ext cx="3874137" cy="8195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mr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293E94B-7CA4-0049-91F3-C6E60E140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527" y="1003732"/>
                <a:ext cx="3874137" cy="819583"/>
              </a:xfrm>
              <a:prstGeom prst="rect">
                <a:avLst/>
              </a:prstGeom>
              <a:blipFill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4928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51367" y="245293"/>
            <a:ext cx="81830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Diagonalizable Matrices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1367" y="1113350"/>
                <a:ext cx="8727545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𝑛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en-US" sz="2400" dirty="0"/>
                  <a:t> matrix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sz="2400" dirty="0"/>
                  <a:t> linearly independent eigenvectors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</a:rPr>
                      <m:t>𝒖</m:t>
                    </m:r>
                    <m:r>
                      <a:rPr lang="en-US" sz="2400" b="1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is said to be </a:t>
                </a:r>
                <a:r>
                  <a:rPr lang="en-US" sz="2400" b="1" dirty="0"/>
                  <a:t>diagonalizable</a:t>
                </a:r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>
                            <a:latin typeface="Cambria Math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>
                            <a:latin typeface="Cambria Math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dirty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dirty="0"/>
                  <a:t>,</a:t>
                </a:r>
              </a:p>
              <a:p>
                <a:r>
                  <a:rPr lang="en-US" sz="2400" dirty="0"/>
                  <a:t>…</a:t>
                </a:r>
              </a:p>
              <a:p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400" dirty="0"/>
                  <a:t>,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7" y="1113350"/>
                <a:ext cx="8727545" cy="3046988"/>
              </a:xfrm>
              <a:prstGeom prst="rect">
                <a:avLst/>
              </a:prstGeom>
              <a:blipFill>
                <a:blip r:embed="rId3"/>
                <a:stretch>
                  <a:fillRect l="-1118" t="-1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11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51367" y="250056"/>
            <a:ext cx="81830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693759" y="240111"/>
                <a:ext cx="2077941" cy="8079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charset="0"/>
                        </a:rPr>
                        <m:t>𝑨</m:t>
                      </m:r>
                      <m:r>
                        <a:rPr lang="en-US" sz="2800" b="0" i="0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759" y="240111"/>
                <a:ext cx="2077941" cy="807978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293E94B-7CA4-0049-91F3-C6E60E140D15}"/>
                  </a:ext>
                </a:extLst>
              </p:cNvPr>
              <p:cNvSpPr/>
              <p:nvPr/>
            </p:nvSpPr>
            <p:spPr>
              <a:xfrm>
                <a:off x="4970783" y="210771"/>
                <a:ext cx="3874137" cy="8195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mr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293E94B-7CA4-0049-91F3-C6E60E140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783" y="210771"/>
                <a:ext cx="3874137" cy="819583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203B46C-AD75-CF47-9A80-9BAD4CF4C97B}"/>
                  </a:ext>
                </a:extLst>
              </p:cNvPr>
              <p:cNvSpPr/>
              <p:nvPr/>
            </p:nvSpPr>
            <p:spPr>
              <a:xfrm>
                <a:off x="309369" y="1305484"/>
                <a:ext cx="6870663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Solution of characteristic polynomial gives: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To get the eigenvectors, we solve: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  <m:r>
                      <a:rPr lang="en-US" sz="2400" b="1" i="1">
                        <a:latin typeface="Cambria Math" charset="0"/>
                      </a:rPr>
                      <m:t> </m:t>
                    </m:r>
                    <m:r>
                      <a:rPr lang="en-US" sz="2400" b="1" i="1">
                        <a:latin typeface="Cambria Math" charset="0"/>
                      </a:rPr>
                      <m:t>𝒙</m:t>
                    </m:r>
                    <m:r>
                      <a:rPr lang="en-US" sz="2400" b="1" i="1">
                        <a:latin typeface="Cambria Math" charset="0"/>
                      </a:rPr>
                      <m:t>=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lang="en-US" sz="24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b="1" i="1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203B46C-AD75-CF47-9A80-9BAD4CF4C9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69" y="1305484"/>
                <a:ext cx="6870663" cy="1200329"/>
              </a:xfrm>
              <a:prstGeom prst="rect">
                <a:avLst/>
              </a:prstGeom>
              <a:blipFill>
                <a:blip r:embed="rId5"/>
                <a:stretch>
                  <a:fillRect l="-1479" t="-4211" b="-1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695A918-67A0-BB47-81D0-A0C48D7500A3}"/>
                  </a:ext>
                </a:extLst>
              </p:cNvPr>
              <p:cNvSpPr/>
              <p:nvPr/>
            </p:nvSpPr>
            <p:spPr>
              <a:xfrm>
                <a:off x="238207" y="2626545"/>
                <a:ext cx="3353290" cy="6274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−(4)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−(4)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mr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mr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mr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mr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695A918-67A0-BB47-81D0-A0C48D7500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07" y="2626545"/>
                <a:ext cx="3353290" cy="627416"/>
              </a:xfrm>
              <a:prstGeom prst="rect">
                <a:avLst/>
              </a:prstGeom>
              <a:blipFill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6A4AB6C-CF4F-C940-AE97-4DF70399EC7A}"/>
                  </a:ext>
                </a:extLst>
              </p:cNvPr>
              <p:cNvSpPr/>
              <p:nvPr/>
            </p:nvSpPr>
            <p:spPr>
              <a:xfrm>
                <a:off x="3942372" y="2682949"/>
                <a:ext cx="1024961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mr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6A4AB6C-CF4F-C940-AE97-4DF70399E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372" y="2682949"/>
                <a:ext cx="1024961" cy="552459"/>
              </a:xfrm>
              <a:prstGeom prst="rect">
                <a:avLst/>
              </a:prstGeom>
              <a:blipFill>
                <a:blip r:embed="rId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FE4D3D6-BE16-6D4E-8F7F-E6DAEE046ABA}"/>
                  </a:ext>
                </a:extLst>
              </p:cNvPr>
              <p:cNvSpPr/>
              <p:nvPr/>
            </p:nvSpPr>
            <p:spPr>
              <a:xfrm>
                <a:off x="194199" y="3443832"/>
                <a:ext cx="3293337" cy="6274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−(0)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−(0)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mr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mr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mr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mr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FE4D3D6-BE16-6D4E-8F7F-E6DAEE046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99" y="3443832"/>
                <a:ext cx="3293337" cy="627416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6A8E846-BF7C-194E-8CE1-B8A8C47C3496}"/>
                  </a:ext>
                </a:extLst>
              </p:cNvPr>
              <p:cNvSpPr/>
              <p:nvPr/>
            </p:nvSpPr>
            <p:spPr>
              <a:xfrm>
                <a:off x="3855809" y="3463159"/>
                <a:ext cx="1198085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mr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6A8E846-BF7C-194E-8CE1-B8A8C47C34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809" y="3463159"/>
                <a:ext cx="1198085" cy="552459"/>
              </a:xfrm>
              <a:prstGeom prst="rect">
                <a:avLst/>
              </a:prstGeom>
              <a:blipFill>
                <a:blip r:embed="rId9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12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51367" y="250056"/>
            <a:ext cx="81830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51366" y="1056305"/>
                <a:ext cx="7421033" cy="48081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eigenvalues of the matrix: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charset="0"/>
                        </a:rPr>
                        <m:t>𝑨</m:t>
                      </m:r>
                      <m:r>
                        <a:rPr lang="en-US" sz="240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Select the </a:t>
                </a:r>
                <a:r>
                  <a:rPr lang="en-US" sz="2400" b="1" dirty="0"/>
                  <a:t>incorrect</a:t>
                </a:r>
                <a:r>
                  <a:rPr lang="en-US" sz="2400" dirty="0"/>
                  <a:t> statement:</a:t>
                </a:r>
              </a:p>
              <a:p>
                <a:endParaRPr lang="en-US" sz="2400" dirty="0"/>
              </a:p>
              <a:p>
                <a:pPr marL="457200" indent="-457200">
                  <a:buAutoNum type="alphaUcParenR"/>
                </a:pPr>
                <a:r>
                  <a:rPr lang="en-US" sz="2400" dirty="0"/>
                  <a:t>Matrix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sz="2400" dirty="0"/>
                  <a:t> is diagonalizable</a:t>
                </a:r>
              </a:p>
              <a:p>
                <a:pPr marL="457200" indent="-457200">
                  <a:buAutoNum type="alphaUcParenR"/>
                </a:pPr>
                <a:r>
                  <a:rPr lang="en-US" sz="2400" dirty="0"/>
                  <a:t>The matrix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sz="2400" dirty="0"/>
                  <a:t> has only one eigenvalue with multiplicity 2</a:t>
                </a:r>
              </a:p>
              <a:p>
                <a:pPr marL="457200" indent="-457200">
                  <a:buAutoNum type="alphaUcParenR"/>
                </a:pPr>
                <a:r>
                  <a:rPr lang="en-US" sz="2400" dirty="0"/>
                  <a:t>Matrix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sz="2400" dirty="0"/>
                  <a:t> has only one linearly independent eigenvector</a:t>
                </a:r>
              </a:p>
              <a:p>
                <a:pPr marL="457200" indent="-457200">
                  <a:buAutoNum type="alphaUcParenR"/>
                </a:pPr>
                <a:r>
                  <a:rPr lang="en-US" sz="2400" dirty="0"/>
                  <a:t>Matrix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sz="2400" dirty="0"/>
                  <a:t> is not singular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6" y="1056305"/>
                <a:ext cx="7421033" cy="4808111"/>
              </a:xfrm>
              <a:prstGeom prst="rect">
                <a:avLst/>
              </a:prstGeom>
              <a:blipFill>
                <a:blip r:embed="rId2"/>
                <a:stretch>
                  <a:fillRect l="-1315" t="-1014" b="-2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6858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51367" y="245293"/>
            <a:ext cx="81830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Let’s look back at diagonalization…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5325" y="1138947"/>
                <a:ext cx="8727545" cy="5706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arenR"/>
                </a:pPr>
                <a:r>
                  <a:rPr lang="en-US" sz="2400" dirty="0"/>
                  <a:t>If 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𝑛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en-US" sz="2400" dirty="0"/>
                  <a:t> matrix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sz="2400" dirty="0"/>
                  <a:t> has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sz="2400" dirty="0"/>
                  <a:t> linearly independent eigenvectors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sz="2400" dirty="0"/>
                  <a:t> is diagonalizable, i.e.,</a:t>
                </a:r>
              </a:p>
              <a:p>
                <a:pPr marL="457200" indent="-457200">
                  <a:buAutoNum type="arabicParenR"/>
                </a:pPr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  <m:r>
                      <a:rPr lang="en-US" sz="2400">
                        <a:latin typeface="Cambria Math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400" b="1" i="1">
                        <a:latin typeface="Cambria Math" charset="0"/>
                      </a:rPr>
                      <m:t>𝑫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sz="2400" b="1" i="1">
                            <a:latin typeface="Cambria Math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where the columns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sz="2400" dirty="0"/>
                  <a:t> are the linearly independent normalized eigenvectors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sz="2400" dirty="0"/>
                  <a:t>  (which guarantees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sz="2400" b="1" i="1">
                            <a:latin typeface="Cambria Math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400" dirty="0"/>
                  <a:t> exists) and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𝑫</m:t>
                    </m:r>
                  </m:oMath>
                </a14:m>
                <a:r>
                  <a:rPr lang="en-US" sz="2400" dirty="0"/>
                  <a:t> is a diagonal matrix with the eigenvalues of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sz="2400" dirty="0"/>
                  <a:t>.    </a:t>
                </a:r>
              </a:p>
              <a:p>
                <a:endParaRPr lang="en-US" sz="2400" dirty="0"/>
              </a:p>
              <a:p>
                <a:pPr marL="457200" indent="-457200">
                  <a:buFont typeface="+mj-lt"/>
                  <a:buAutoNum type="arabicParenR" startAt="2"/>
                </a:pPr>
                <a:r>
                  <a:rPr lang="en-US" sz="2400" dirty="0"/>
                  <a:t>If 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matrix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sz="2400" dirty="0"/>
                  <a:t> has less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linearly independent eigenvectors, the matrix is called defective (and therefore not diagonalizable).</a:t>
                </a:r>
              </a:p>
              <a:p>
                <a:pPr marL="457200" indent="-457200">
                  <a:buFont typeface="+mj-lt"/>
                  <a:buAutoNum type="arabicParenR" startAt="2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arenR" startAt="3"/>
                </a:pPr>
                <a:r>
                  <a:rPr lang="en-US" sz="2400" dirty="0"/>
                  <a:t>If a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symmetric</a:t>
                </a:r>
                <a:r>
                  <a:rPr lang="en-US" sz="2400" dirty="0"/>
                  <a:t> matrix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  <m:r>
                      <a:rPr lang="en-US" sz="2400" b="1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has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distinct eigenvalues then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sz="2400" dirty="0"/>
                  <a:t> is diagonalizable.</a:t>
                </a:r>
              </a:p>
              <a:p>
                <a:pPr marL="457200" indent="-457200">
                  <a:buFont typeface="+mj-lt"/>
                  <a:buAutoNum type="arabicParenR" startAt="2"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25" y="1138947"/>
                <a:ext cx="8727545" cy="5706562"/>
              </a:xfrm>
              <a:prstGeom prst="rect">
                <a:avLst/>
              </a:prstGeom>
              <a:blipFill>
                <a:blip r:embed="rId3"/>
                <a:stretch>
                  <a:fillRect l="-1047" t="-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504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A74082F-788F-CC41-B3F7-F53F451C299A}"/>
                  </a:ext>
                </a:extLst>
              </p:cNvPr>
              <p:cNvSpPr/>
              <p:nvPr/>
            </p:nvSpPr>
            <p:spPr>
              <a:xfrm>
                <a:off x="304800" y="304800"/>
                <a:ext cx="8077200" cy="2800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/>
                  <a:t>A</a:t>
                </a:r>
                <a14:m>
                  <m:oMath xmlns:m="http://schemas.openxmlformats.org/officeDocument/2006/math">
                    <m:r>
                      <a:rPr lang="en-US" sz="22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b="1" dirty="0"/>
                  <a:t>symmetric matrix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charset="0"/>
                      </a:rPr>
                      <m:t>𝑨</m:t>
                    </m:r>
                    <m:r>
                      <a:rPr lang="en-US" sz="2200" b="1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200" b="1" dirty="0"/>
                  <a:t>with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b="1" dirty="0"/>
                  <a:t>distinct eigenvalues is diagonalizable.</a:t>
                </a:r>
              </a:p>
              <a:p>
                <a:endParaRPr lang="en-US" sz="2200" dirty="0"/>
              </a:p>
              <a:p>
                <a:r>
                  <a:rPr lang="en-US" sz="2200" dirty="0"/>
                  <a:t>Suppose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200" dirty="0"/>
                  <a:t>,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200" b="1" dirty="0"/>
                  <a:t> </a:t>
                </a:r>
                <a:r>
                  <a:rPr lang="en-US" sz="2200" dirty="0"/>
                  <a:t>are</a:t>
                </a:r>
                <a:r>
                  <a:rPr lang="en-US" sz="2200" b="1" dirty="0"/>
                  <a:t> </a:t>
                </a:r>
                <a:r>
                  <a:rPr lang="en-US" sz="2200" dirty="0"/>
                  <a:t>eigenpairs of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charset="0"/>
                      </a:rPr>
                      <m:t>𝑨</m:t>
                    </m:r>
                  </m:oMath>
                </a14:m>
                <a:endParaRPr lang="en-US" sz="2200" b="1" dirty="0"/>
              </a:p>
              <a:p>
                <a:endParaRPr lang="en-US" sz="2200" b="1" dirty="0"/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b="1" dirty="0"/>
                  <a:t>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charset="0"/>
                      </a:rPr>
                      <m:t>𝑨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200" b="1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200" b="1" dirty="0"/>
                  <a:t>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b="1" dirty="0"/>
                  <a:t>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charset="0"/>
                      </a:rPr>
                      <m:t>𝑨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200" b="1" dirty="0"/>
                  <a:t> </a:t>
                </a:r>
              </a:p>
              <a:p>
                <a:endParaRPr lang="en-US" sz="2200" b="1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A74082F-788F-CC41-B3F7-F53F451C29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04800"/>
                <a:ext cx="8077200" cy="2800767"/>
              </a:xfrm>
              <a:prstGeom prst="rect">
                <a:avLst/>
              </a:prstGeom>
              <a:blipFill>
                <a:blip r:embed="rId3"/>
                <a:stretch>
                  <a:fillRect l="-981" t="-1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201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64682</TotalTime>
  <Words>780</Words>
  <Application>Microsoft Macintosh PowerPoint</Application>
  <PresentationFormat>On-screen Show (4:3)</PresentationFormat>
  <Paragraphs>114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 Math</vt:lpstr>
      <vt:lpstr>Franklin Gothic Book</vt:lpstr>
      <vt:lpstr>Perpetua</vt:lpstr>
      <vt:lpstr>Times New Roman</vt:lpstr>
      <vt:lpstr>Wingdings 2</vt:lpstr>
      <vt:lpstr>Equity</vt:lpstr>
      <vt:lpstr>Eigenvalues and Eigenvectors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Solid Mechanics TAM 251</dc:title>
  <dc:creator>Mariana Silva Sohn</dc:creator>
  <cp:lastModifiedBy>Silva, Mariana Teixeira</cp:lastModifiedBy>
  <cp:revision>1039</cp:revision>
  <cp:lastPrinted>2018-03-08T18:06:52Z</cp:lastPrinted>
  <dcterms:created xsi:type="dcterms:W3CDTF">2012-07-21T17:56:31Z</dcterms:created>
  <dcterms:modified xsi:type="dcterms:W3CDTF">2020-10-02T23:13:54Z</dcterms:modified>
</cp:coreProperties>
</file>