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handoutMasterIdLst>
    <p:handoutMasterId r:id="rId26"/>
  </p:handoutMasterIdLst>
  <p:sldIdLst>
    <p:sldId id="361" r:id="rId2"/>
    <p:sldId id="488" r:id="rId3"/>
    <p:sldId id="516" r:id="rId4"/>
    <p:sldId id="597" r:id="rId5"/>
    <p:sldId id="490" r:id="rId6"/>
    <p:sldId id="521" r:id="rId7"/>
    <p:sldId id="522" r:id="rId8"/>
    <p:sldId id="595" r:id="rId9"/>
    <p:sldId id="596" r:id="rId10"/>
    <p:sldId id="489" r:id="rId11"/>
    <p:sldId id="493" r:id="rId12"/>
    <p:sldId id="495" r:id="rId13"/>
    <p:sldId id="483" r:id="rId14"/>
    <p:sldId id="496" r:id="rId15"/>
    <p:sldId id="503" r:id="rId16"/>
    <p:sldId id="497" r:id="rId17"/>
    <p:sldId id="504" r:id="rId18"/>
    <p:sldId id="514" r:id="rId19"/>
    <p:sldId id="506" r:id="rId20"/>
    <p:sldId id="598" r:id="rId21"/>
    <p:sldId id="502" r:id="rId22"/>
    <p:sldId id="509" r:id="rId23"/>
    <p:sldId id="599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4" autoAdjust="0"/>
    <p:restoredTop sz="69320" autoAdjust="0"/>
  </p:normalViewPr>
  <p:slideViewPr>
    <p:cSldViewPr>
      <p:cViewPr varScale="1">
        <p:scale>
          <a:sx n="86" d="100"/>
          <a:sy n="86" d="100"/>
        </p:scale>
        <p:origin x="34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5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1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08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0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convergence with different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convergence with different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convergence with different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convergence with different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convergence with different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9075" y="2286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Potential pitfalls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075" y="1066800"/>
                <a:ext cx="86106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Starting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may have no component in the dominant eigenvector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=0)</m:t>
                    </m:r>
                  </m:oMath>
                </a14:m>
                <a:r>
                  <a:rPr lang="en-US" sz="2000" dirty="0"/>
                  <a:t>. This is usually unlikely to happen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is chosen randomly, and in practice not a problem because rounding will usually introduce such component.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Risk of eventual overflow (or underflow): in practice the approximated eigenvector is normalized at each iteration (Normalized Power Iteration)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First two largest eigenvalues (in magnitude) may be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|=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/>
                  <a:t>. In this case, power iteration will give a vector that is a linear combination of the corresponding eigenvectors: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signs are the same, the method will converge to correct magnitude of the eigenvalue. If the signs are different, the method will not converge.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is a “real” problem that cannot be discounted in practice.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1066800"/>
                <a:ext cx="8610600" cy="4093428"/>
              </a:xfrm>
              <a:prstGeom prst="rect">
                <a:avLst/>
              </a:prstGeom>
              <a:blipFill>
                <a:blip r:embed="rId3"/>
                <a:stretch>
                  <a:fillRect l="-589" t="-621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29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5574" y="1143000"/>
                <a:ext cx="8183034" cy="133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4" y="1143000"/>
                <a:ext cx="8183034" cy="1335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5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04800" y="327408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Convergence and error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2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8"/>
          <p:cNvSpPr txBox="1">
            <a:spLocks noChangeArrowheads="1"/>
          </p:cNvSpPr>
          <p:nvPr/>
        </p:nvSpPr>
        <p:spPr bwMode="auto">
          <a:xfrm>
            <a:off x="327261" y="3810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914"/>
          <a:stretch/>
        </p:blipFill>
        <p:spPr>
          <a:xfrm>
            <a:off x="327261" y="1143000"/>
            <a:ext cx="863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304800"/>
                <a:ext cx="81830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8183034" cy="3416320"/>
              </a:xfrm>
              <a:prstGeom prst="rect">
                <a:avLst/>
              </a:prstGeom>
              <a:blipFill>
                <a:blip r:embed="rId3"/>
                <a:stretch>
                  <a:fillRect l="-1085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8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Inverse Power Method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367" y="912952"/>
                <a:ext cx="81830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Previously we learned that we can use the Power Method to obtain the largest eigenvalue and corresponding eigenvector, by using the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r>
                        <a:rPr lang="en-US" sz="2400" b="1" i="1">
                          <a:latin typeface="Cambria Math" charset="0"/>
                        </a:rPr>
                        <m:t>𝑨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Suppose there is a single smallest eigenvalue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. With the previous ordering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|≥…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912952"/>
                <a:ext cx="8183034" cy="2308324"/>
              </a:xfrm>
              <a:prstGeom prst="rect">
                <a:avLst/>
              </a:prstGeom>
              <a:blipFill>
                <a:blip r:embed="rId3"/>
                <a:stretch>
                  <a:fillRect l="-1192" t="-2116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36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170383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Think about this question…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724" y="780257"/>
                <a:ext cx="85325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Which code snippet is the best option to compute the smallest eigenvalue of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24" y="780257"/>
                <a:ext cx="853251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71" t="-5882" r="-1786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38" y="1600200"/>
            <a:ext cx="3269767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600200"/>
            <a:ext cx="2880509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16" y="4622800"/>
            <a:ext cx="8174418" cy="162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554" y="1997106"/>
            <a:ext cx="545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2695" y="1937199"/>
            <a:ext cx="5113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414" y="4559300"/>
            <a:ext cx="573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06" y="6120559"/>
            <a:ext cx="9497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E</a:t>
            </a:r>
            <a:r>
              <a:rPr lang="en-US" sz="3000" dirty="0"/>
              <a:t>)  I have no idea!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895600"/>
            <a:ext cx="8200368" cy="166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679" y="3031463"/>
            <a:ext cx="553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83803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Inverse Power Method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9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3" y="1677968"/>
            <a:ext cx="3269767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318" y="1700331"/>
            <a:ext cx="2880509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76800"/>
            <a:ext cx="8174418" cy="162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3048000"/>
            <a:ext cx="8200368" cy="1663700"/>
          </a:xfrm>
          <a:prstGeom prst="rect">
            <a:avLst/>
          </a:prstGeom>
        </p:spPr>
      </p:pic>
      <p:sp>
        <p:nvSpPr>
          <p:cNvPr id="14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computing eigenvalues using inverse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3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" y="228600"/>
                <a:ext cx="8183034" cy="210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and also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𝑩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𝑩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. What is an eigenvalue of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183034" cy="2101409"/>
              </a:xfrm>
              <a:prstGeom prst="rect">
                <a:avLst/>
              </a:prstGeom>
              <a:blipFill>
                <a:blip r:embed="rId3"/>
                <a:stretch>
                  <a:fillRect l="-1242" t="-2410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941" y="1143000"/>
                <a:ext cx="8154460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2400" dirty="0"/>
                  <a:t>,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dominates the others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is very large.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ea typeface="Cambria Math" charset="0"/>
                    <a:cs typeface="Cambria Math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≪1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is large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Hence,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converges to a multiple of the first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i.e.,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" y="1143000"/>
                <a:ext cx="8154460" cy="4385816"/>
              </a:xfrm>
              <a:prstGeom prst="rect">
                <a:avLst/>
              </a:prstGeom>
              <a:blipFill>
                <a:blip r:embed="rId2"/>
                <a:stretch>
                  <a:fillRect l="-1121" b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6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" y="228600"/>
                <a:ext cx="818303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and also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𝑩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𝑩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. What is an eigenvalue of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1" i="1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1" i="1"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183034" cy="1569660"/>
              </a:xfrm>
              <a:prstGeom prst="rect">
                <a:avLst/>
              </a:prstGeom>
              <a:blipFill>
                <a:blip r:embed="rId3"/>
                <a:stretch>
                  <a:fillRect l="-1242" t="-3200" r="-15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58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28600" y="2286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Eigenvalues of a Shifted Inverse Matrix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7746" y="1066800"/>
                <a:ext cx="85640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 </a:t>
                </a:r>
                <a:r>
                  <a:rPr lang="en-US" sz="2400" dirty="0" err="1"/>
                  <a:t>eigenpairs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satisfy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46" y="1066800"/>
                <a:ext cx="8564034" cy="830997"/>
              </a:xfrm>
              <a:prstGeom prst="rect">
                <a:avLst/>
              </a:prstGeom>
              <a:blipFill>
                <a:blip r:embed="rId3"/>
                <a:stretch>
                  <a:fillRect l="-1068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40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28600" y="2286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Eigenvalues of a Shifted Inverse Matrix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03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C5241E09-EF31-6A44-B031-8FED86D05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Convergence summary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BE3932-C23B-7E44-B297-24870AE20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736014"/>
                  </p:ext>
                </p:extLst>
              </p:nvPr>
            </p:nvGraphicFramePr>
            <p:xfrm>
              <a:off x="641888" y="1143000"/>
              <a:ext cx="8077200" cy="359416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77036714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60554755"/>
                        </a:ext>
                      </a:extLst>
                    </a:gridCol>
                    <a:gridCol w="1485900">
                      <a:extLst>
                        <a:ext uri="{9D8B030D-6E8A-4147-A177-3AD203B41FA5}">
                          <a16:colId xmlns:a16="http://schemas.microsoft.com/office/drawing/2014/main" val="3448534642"/>
                        </a:ext>
                      </a:extLst>
                    </a:gridCol>
                    <a:gridCol w="2019300">
                      <a:extLst>
                        <a:ext uri="{9D8B030D-6E8A-4147-A177-3AD203B41FA5}">
                          <a16:colId xmlns:a16="http://schemas.microsoft.com/office/drawing/2014/main" val="1900229516"/>
                        </a:ext>
                      </a:extLst>
                    </a:gridCol>
                  </a:tblGrid>
                  <a:tr h="62893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Convergence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065441"/>
                      </a:ext>
                    </a:extLst>
                  </a:tr>
                  <a:tr h="628937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1665458"/>
                      </a:ext>
                    </a:extLst>
                  </a:tr>
                  <a:tr h="108556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Inverse 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  <a:p>
                          <a:pPr algn="ctr"/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9888922"/>
                      </a:ext>
                    </a:extLst>
                  </a:tr>
                  <a:tr h="108556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Shifted Inverse 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1838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BE3932-C23B-7E44-B297-24870AE20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736014"/>
                  </p:ext>
                </p:extLst>
              </p:nvPr>
            </p:nvGraphicFramePr>
            <p:xfrm>
              <a:off x="641888" y="1143000"/>
              <a:ext cx="8077200" cy="359416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77036714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60554755"/>
                        </a:ext>
                      </a:extLst>
                    </a:gridCol>
                    <a:gridCol w="1485900">
                      <a:extLst>
                        <a:ext uri="{9D8B030D-6E8A-4147-A177-3AD203B41FA5}">
                          <a16:colId xmlns:a16="http://schemas.microsoft.com/office/drawing/2014/main" val="3448534642"/>
                        </a:ext>
                      </a:extLst>
                    </a:gridCol>
                    <a:gridCol w="2019300">
                      <a:extLst>
                        <a:ext uri="{9D8B030D-6E8A-4147-A177-3AD203B41FA5}">
                          <a16:colId xmlns:a16="http://schemas.microsoft.com/office/drawing/2014/main" val="190022951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58" t="-5882" r="-629" b="-4568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4065441"/>
                      </a:ext>
                    </a:extLst>
                  </a:tr>
                  <a:tr h="7829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820" t="-88525" r="-127650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9402" t="-88525" r="-136752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88525" r="-629" b="-2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1665458"/>
                      </a:ext>
                    </a:extLst>
                  </a:tr>
                  <a:tr h="108556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Inverse 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820" t="-133721" r="-12765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9402" t="-133721" r="-1367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133721" r="-62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888922"/>
                      </a:ext>
                    </a:extLst>
                  </a:tr>
                  <a:tr h="108556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Shifted Inverse 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820" t="-233721" r="-12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9402" t="-233721" r="-136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233721" r="-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1838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4FA499-3F49-E64A-AC73-4ABABB486CA3}"/>
                  </a:ext>
                </a:extLst>
              </p:cNvPr>
              <p:cNvSpPr/>
              <p:nvPr/>
            </p:nvSpPr>
            <p:spPr>
              <a:xfrm>
                <a:off x="461667" y="5005230"/>
                <a:ext cx="4249818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largest eigenvalue (in magnitude)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second largest eigenvalue (in magnitude)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smallest eigenvalue (in magnitude)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: second smallest eigenvalue (in magnitude)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 closest eigenvalue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second closest eigenvalue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4FA499-3F49-E64A-AC73-4ABABB48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7" y="5005230"/>
                <a:ext cx="4249818" cy="1754326"/>
              </a:xfrm>
              <a:prstGeom prst="rect">
                <a:avLst/>
              </a:prstGeom>
              <a:blipFill>
                <a:blip r:embed="rId4"/>
                <a:stretch>
                  <a:fillRect r="-29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0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can we now get the eigenvalues?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AF540A-6264-324D-9963-D5DEA14DF682}"/>
                  </a:ext>
                </a:extLst>
              </p:cNvPr>
              <p:cNvSpPr txBox="1"/>
              <p:nvPr/>
            </p:nvSpPr>
            <p:spPr>
              <a:xfrm>
                <a:off x="348053" y="1219200"/>
                <a:ext cx="818303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then how can we evaluate the corresponding eigenvalue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AF540A-6264-324D-9963-D5DEA14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3" y="1219200"/>
                <a:ext cx="8183034" cy="1938992"/>
              </a:xfrm>
              <a:prstGeom prst="rect">
                <a:avLst/>
              </a:prstGeom>
              <a:blipFill>
                <a:blip r:embed="rId2"/>
                <a:stretch>
                  <a:fillRect l="-1118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32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C9493E1B-A1FB-6C46-ABE7-91D07957A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5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3048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Normalized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683" y="2314881"/>
                <a:ext cx="8792633" cy="3636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arbitrary</m:t>
                      </m:r>
                      <m: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nonzero</m:t>
                      </m:r>
                      <m: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vector</m:t>
                      </m:r>
                    </m:oMath>
                  </m:oMathPara>
                </a14:m>
                <a:endParaRPr lang="en-US" sz="2400" b="0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7434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1" i="1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4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434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434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mr-IN" sz="2400" b="1" i="1">
                                  <a:solidFill>
                                    <a:srgbClr val="0074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4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434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434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endParaRPr lang="en-US" sz="2400" i="1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r>
                  <a:rPr lang="en-US" sz="2400" i="1" dirty="0">
                    <a:solidFill>
                      <a:srgbClr val="007434"/>
                    </a:solidFill>
                    <a:latin typeface="Cambria Math" charset="0"/>
                  </a:rPr>
                  <a:t>for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43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743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=1,2,…</m:t>
                    </m:r>
                  </m:oMath>
                </a14:m>
                <a:endParaRPr lang="en-US" sz="2400" i="1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r>
                  <a:rPr lang="en-US" sz="2400" b="1" dirty="0">
                    <a:solidFill>
                      <a:srgbClr val="007434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1" i="1">
                        <a:solidFill>
                          <a:srgbClr val="007434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434"/>
                        </a:solidFill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b="1" i="1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r>
                  <a:rPr lang="en-US" sz="2400" b="1" dirty="0">
                    <a:solidFill>
                      <a:srgbClr val="007434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1" i="1">
                        <a:solidFill>
                          <a:srgbClr val="007434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1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434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434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mr-IN" sz="2400" b="1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74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7434"/>
                                    </a:solidFill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434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i="1" dirty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" y="2314881"/>
                <a:ext cx="8792633" cy="3636765"/>
              </a:xfrm>
              <a:prstGeom prst="rect">
                <a:avLst/>
              </a:prstGeo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E27061-82E5-4642-B98A-50D7F13E9CD8}"/>
                  </a:ext>
                </a:extLst>
              </p:cNvPr>
              <p:cNvSpPr/>
              <p:nvPr/>
            </p:nvSpPr>
            <p:spPr>
              <a:xfrm>
                <a:off x="-1289227" y="1188998"/>
                <a:ext cx="8458200" cy="1301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E27061-82E5-4642-B98A-50D7F13E9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9227" y="1188998"/>
                <a:ext cx="8458200" cy="1301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9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3048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Normalized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/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/>
              <p:nvPr/>
            </p:nvSpPr>
            <p:spPr>
              <a:xfrm>
                <a:off x="228600" y="2540698"/>
                <a:ext cx="8079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What if the starting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have no component in the dominant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)?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40698"/>
                <a:ext cx="8079648" cy="369332"/>
              </a:xfrm>
              <a:prstGeom prst="rect">
                <a:avLst/>
              </a:prstGeom>
              <a:blipFill>
                <a:blip r:embed="rId4"/>
                <a:stretch>
                  <a:fillRect l="-62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3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3048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Normalized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/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/>
              <p:nvPr/>
            </p:nvSpPr>
            <p:spPr>
              <a:xfrm>
                <a:off x="228600" y="2210574"/>
                <a:ext cx="7106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What if the first two largest eigenvalues (in magnitude) are the same,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10574"/>
                <a:ext cx="7106689" cy="369332"/>
              </a:xfrm>
              <a:prstGeom prst="rect">
                <a:avLst/>
              </a:prstGeom>
              <a:blipFill>
                <a:blip r:embed="rId4"/>
                <a:stretch>
                  <a:fillRect l="-713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1B501-43AF-B448-8B05-B5247E24B97D}"/>
                  </a:ext>
                </a:extLst>
              </p:cNvPr>
              <p:cNvSpPr/>
              <p:nvPr/>
            </p:nvSpPr>
            <p:spPr>
              <a:xfrm>
                <a:off x="248178" y="2694475"/>
                <a:ext cx="2502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1)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both positives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1B501-43AF-B448-8B05-B5247E24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8" y="2694475"/>
                <a:ext cx="2502160" cy="369332"/>
              </a:xfrm>
              <a:prstGeom prst="rect">
                <a:avLst/>
              </a:prstGeom>
              <a:blipFill>
                <a:blip r:embed="rId5"/>
                <a:stretch>
                  <a:fillRect r="-5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3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3048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Normalized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/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/>
              <p:nvPr/>
            </p:nvSpPr>
            <p:spPr>
              <a:xfrm>
                <a:off x="228600" y="2210574"/>
                <a:ext cx="7106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What if the first two largest eigenvalues (in magnitude) are the same,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10574"/>
                <a:ext cx="7106689" cy="369332"/>
              </a:xfrm>
              <a:prstGeom prst="rect">
                <a:avLst/>
              </a:prstGeom>
              <a:blipFill>
                <a:blip r:embed="rId4"/>
                <a:stretch>
                  <a:fillRect l="-713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1B501-43AF-B448-8B05-B5247E24B97D}"/>
                  </a:ext>
                </a:extLst>
              </p:cNvPr>
              <p:cNvSpPr/>
              <p:nvPr/>
            </p:nvSpPr>
            <p:spPr>
              <a:xfrm>
                <a:off x="248178" y="2694475"/>
                <a:ext cx="2471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both negative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1B501-43AF-B448-8B05-B5247E24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8" y="2694475"/>
                <a:ext cx="2471061" cy="369332"/>
              </a:xfrm>
              <a:prstGeom prst="rect">
                <a:avLst/>
              </a:prstGeom>
              <a:blipFill>
                <a:blip r:embed="rId5"/>
                <a:stretch>
                  <a:fillRect r="-10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45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3048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Normalized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/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/>
              <p:nvPr/>
            </p:nvSpPr>
            <p:spPr>
              <a:xfrm>
                <a:off x="228600" y="2210574"/>
                <a:ext cx="7106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What if the first two largest eigenvalues (in magnitude) are the same,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10574"/>
                <a:ext cx="7106689" cy="369332"/>
              </a:xfrm>
              <a:prstGeom prst="rect">
                <a:avLst/>
              </a:prstGeom>
              <a:blipFill>
                <a:blip r:embed="rId4"/>
                <a:stretch>
                  <a:fillRect l="-713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1B501-43AF-B448-8B05-B5247E24B97D}"/>
                  </a:ext>
                </a:extLst>
              </p:cNvPr>
              <p:cNvSpPr/>
              <p:nvPr/>
            </p:nvSpPr>
            <p:spPr>
              <a:xfrm>
                <a:off x="248178" y="2694475"/>
                <a:ext cx="2519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opposite signs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1B501-43AF-B448-8B05-B5247E24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8" y="2694475"/>
                <a:ext cx="2519601" cy="369332"/>
              </a:xfrm>
              <a:prstGeom prst="rect">
                <a:avLst/>
              </a:prstGeom>
              <a:blipFill>
                <a:blip r:embed="rId5"/>
                <a:stretch>
                  <a:fillRect r="-5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265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64682</TotalTime>
  <Words>773</Words>
  <Application>Microsoft Macintosh PowerPoint</Application>
  <PresentationFormat>On-screen Show (4:3)</PresentationFormat>
  <Paragraphs>127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Eigenvalues and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1039</cp:revision>
  <cp:lastPrinted>2018-03-08T18:06:52Z</cp:lastPrinted>
  <dcterms:created xsi:type="dcterms:W3CDTF">2012-07-21T17:56:31Z</dcterms:created>
  <dcterms:modified xsi:type="dcterms:W3CDTF">2020-10-02T23:14:43Z</dcterms:modified>
</cp:coreProperties>
</file>