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24"/>
  </p:notesMasterIdLst>
  <p:handoutMasterIdLst>
    <p:handoutMasterId r:id="rId25"/>
  </p:handoutMasterIdLst>
  <p:sldIdLst>
    <p:sldId id="361" r:id="rId2"/>
    <p:sldId id="474" r:id="rId3"/>
    <p:sldId id="475" r:id="rId4"/>
    <p:sldId id="501" r:id="rId5"/>
    <p:sldId id="505" r:id="rId6"/>
    <p:sldId id="506" r:id="rId7"/>
    <p:sldId id="509" r:id="rId8"/>
    <p:sldId id="477" r:id="rId9"/>
    <p:sldId id="482" r:id="rId10"/>
    <p:sldId id="497" r:id="rId11"/>
    <p:sldId id="483" r:id="rId12"/>
    <p:sldId id="489" r:id="rId13"/>
    <p:sldId id="490" r:id="rId14"/>
    <p:sldId id="491" r:id="rId15"/>
    <p:sldId id="492" r:id="rId16"/>
    <p:sldId id="484" r:id="rId17"/>
    <p:sldId id="514" r:id="rId18"/>
    <p:sldId id="485" r:id="rId19"/>
    <p:sldId id="511" r:id="rId20"/>
    <p:sldId id="512" r:id="rId21"/>
    <p:sldId id="500" r:id="rId22"/>
    <p:sldId id="493" r:id="rId2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434"/>
    <a:srgbClr val="E52EDC"/>
    <a:srgbClr val="FF6900"/>
    <a:srgbClr val="F4CEC9"/>
    <a:srgbClr val="9EBF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57" autoAdjust="0"/>
    <p:restoredTop sz="82654" autoAdjust="0"/>
  </p:normalViewPr>
  <p:slideViewPr>
    <p:cSldViewPr>
      <p:cViewPr varScale="1">
        <p:scale>
          <a:sx n="101" d="100"/>
          <a:sy n="101" d="100"/>
        </p:scale>
        <p:origin x="1680" y="192"/>
      </p:cViewPr>
      <p:guideLst>
        <p:guide orient="horz" pos="2160"/>
        <p:guide pos="2880"/>
      </p:guideLst>
    </p:cSldViewPr>
  </p:slideViewPr>
  <p:outlineViewPr>
    <p:cViewPr>
      <p:scale>
        <a:sx n="33" d="100"/>
        <a:sy n="33" d="100"/>
      </p:scale>
      <p:origin x="0" y="768"/>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583" cy="480388"/>
          </a:xfrm>
          <a:prstGeom prst="rect">
            <a:avLst/>
          </a:prstGeom>
        </p:spPr>
        <p:txBody>
          <a:bodyPr vert="horz" lIns="94851" tIns="47425" rIns="94851" bIns="47425" rtlCol="0"/>
          <a:lstStyle>
            <a:lvl1pPr algn="l">
              <a:defRPr sz="1200"/>
            </a:lvl1pPr>
          </a:lstStyle>
          <a:p>
            <a:endParaRPr lang="en-US"/>
          </a:p>
        </p:txBody>
      </p:sp>
      <p:sp>
        <p:nvSpPr>
          <p:cNvPr id="3" name="Date Placeholder 2"/>
          <p:cNvSpPr>
            <a:spLocks noGrp="1"/>
          </p:cNvSpPr>
          <p:nvPr>
            <p:ph type="dt" sz="quarter" idx="1"/>
          </p:nvPr>
        </p:nvSpPr>
        <p:spPr>
          <a:xfrm>
            <a:off x="4142962" y="0"/>
            <a:ext cx="3170583" cy="480388"/>
          </a:xfrm>
          <a:prstGeom prst="rect">
            <a:avLst/>
          </a:prstGeom>
        </p:spPr>
        <p:txBody>
          <a:bodyPr vert="horz" lIns="94851" tIns="47425" rIns="94851" bIns="47425" rtlCol="0"/>
          <a:lstStyle>
            <a:lvl1pPr algn="r">
              <a:defRPr sz="1200"/>
            </a:lvl1pPr>
          </a:lstStyle>
          <a:p>
            <a:fld id="{C7A310A2-6535-4417-8FA8-AA0E3BD8E381}" type="datetimeFigureOut">
              <a:rPr lang="en-US" smtClean="0"/>
              <a:t>10/15/20</a:t>
            </a:fld>
            <a:endParaRPr lang="en-US"/>
          </a:p>
        </p:txBody>
      </p:sp>
      <p:sp>
        <p:nvSpPr>
          <p:cNvPr id="4" name="Footer Placeholder 3"/>
          <p:cNvSpPr>
            <a:spLocks noGrp="1"/>
          </p:cNvSpPr>
          <p:nvPr>
            <p:ph type="ftr" sz="quarter" idx="2"/>
          </p:nvPr>
        </p:nvSpPr>
        <p:spPr>
          <a:xfrm>
            <a:off x="0" y="9119173"/>
            <a:ext cx="3170583" cy="480388"/>
          </a:xfrm>
          <a:prstGeom prst="rect">
            <a:avLst/>
          </a:prstGeom>
        </p:spPr>
        <p:txBody>
          <a:bodyPr vert="horz" lIns="94851" tIns="47425" rIns="94851" bIns="47425" rtlCol="0" anchor="b"/>
          <a:lstStyle>
            <a:lvl1pPr algn="l">
              <a:defRPr sz="1200"/>
            </a:lvl1pPr>
          </a:lstStyle>
          <a:p>
            <a:endParaRPr lang="en-US"/>
          </a:p>
        </p:txBody>
      </p:sp>
      <p:sp>
        <p:nvSpPr>
          <p:cNvPr id="5" name="Slide Number Placeholder 4"/>
          <p:cNvSpPr>
            <a:spLocks noGrp="1"/>
          </p:cNvSpPr>
          <p:nvPr>
            <p:ph type="sldNum" sz="quarter" idx="3"/>
          </p:nvPr>
        </p:nvSpPr>
        <p:spPr>
          <a:xfrm>
            <a:off x="4142962" y="9119173"/>
            <a:ext cx="3170583" cy="480388"/>
          </a:xfrm>
          <a:prstGeom prst="rect">
            <a:avLst/>
          </a:prstGeom>
        </p:spPr>
        <p:txBody>
          <a:bodyPr vert="horz" lIns="94851" tIns="47425" rIns="94851" bIns="47425" rtlCol="0" anchor="b"/>
          <a:lstStyle>
            <a:lvl1pPr algn="r">
              <a:defRPr sz="1200"/>
            </a:lvl1pPr>
          </a:lstStyle>
          <a:p>
            <a:fld id="{F8B6821C-F382-4246-80AA-F937D9CF34EA}" type="slidenum">
              <a:rPr lang="en-US" smtClean="0"/>
              <a:t>‹#›</a:t>
            </a:fld>
            <a:endParaRPr lang="en-US"/>
          </a:p>
        </p:txBody>
      </p:sp>
    </p:spTree>
    <p:extLst>
      <p:ext uri="{BB962C8B-B14F-4D97-AF65-F5344CB8AC3E}">
        <p14:creationId xmlns:p14="http://schemas.microsoft.com/office/powerpoint/2010/main" val="56237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A968B9A5-E803-4C2D-B955-F74BDA24F802}" type="datetimeFigureOut">
              <a:rPr lang="en-US" smtClean="0"/>
              <a:t>10/15/20</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A82CFD2B-B1E9-4286-B907-F22A15B9E537}" type="slidenum">
              <a:rPr lang="en-US" smtClean="0"/>
              <a:t>‹#›</a:t>
            </a:fld>
            <a:endParaRPr lang="en-US"/>
          </a:p>
        </p:txBody>
      </p:sp>
    </p:spTree>
    <p:extLst>
      <p:ext uri="{BB962C8B-B14F-4D97-AF65-F5344CB8AC3E}">
        <p14:creationId xmlns:p14="http://schemas.microsoft.com/office/powerpoint/2010/main" val="2274853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1</a:t>
            </a:fld>
            <a:endParaRPr lang="en-US"/>
          </a:p>
        </p:txBody>
      </p:sp>
    </p:spTree>
    <p:extLst>
      <p:ext uri="{BB962C8B-B14F-4D97-AF65-F5344CB8AC3E}">
        <p14:creationId xmlns:p14="http://schemas.microsoft.com/office/powerpoint/2010/main" val="909227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10</a:t>
            </a:fld>
            <a:endParaRPr lang="en-US"/>
          </a:p>
        </p:txBody>
      </p:sp>
    </p:spTree>
    <p:extLst>
      <p:ext uri="{BB962C8B-B14F-4D97-AF65-F5344CB8AC3E}">
        <p14:creationId xmlns:p14="http://schemas.microsoft.com/office/powerpoint/2010/main" val="3274537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11</a:t>
            </a:fld>
            <a:endParaRPr lang="en-US"/>
          </a:p>
        </p:txBody>
      </p:sp>
    </p:spTree>
    <p:extLst>
      <p:ext uri="{BB962C8B-B14F-4D97-AF65-F5344CB8AC3E}">
        <p14:creationId xmlns:p14="http://schemas.microsoft.com/office/powerpoint/2010/main" val="3504571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12</a:t>
            </a:fld>
            <a:endParaRPr lang="en-US"/>
          </a:p>
        </p:txBody>
      </p:sp>
    </p:spTree>
    <p:extLst>
      <p:ext uri="{BB962C8B-B14F-4D97-AF65-F5344CB8AC3E}">
        <p14:creationId xmlns:p14="http://schemas.microsoft.com/office/powerpoint/2010/main" val="497986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13</a:t>
            </a:fld>
            <a:endParaRPr lang="en-US"/>
          </a:p>
        </p:txBody>
      </p:sp>
    </p:spTree>
    <p:extLst>
      <p:ext uri="{BB962C8B-B14F-4D97-AF65-F5344CB8AC3E}">
        <p14:creationId xmlns:p14="http://schemas.microsoft.com/office/powerpoint/2010/main" val="2518948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14</a:t>
            </a:fld>
            <a:endParaRPr lang="en-US"/>
          </a:p>
        </p:txBody>
      </p:sp>
    </p:spTree>
    <p:extLst>
      <p:ext uri="{BB962C8B-B14F-4D97-AF65-F5344CB8AC3E}">
        <p14:creationId xmlns:p14="http://schemas.microsoft.com/office/powerpoint/2010/main" val="2856027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page_names</a:t>
            </a:r>
            <a:r>
              <a:rPr lang="en-US" dirty="0"/>
              <a:t> = ['Google', 'Facebook', '</a:t>
            </a:r>
            <a:r>
              <a:rPr lang="en-US" dirty="0" err="1"/>
              <a:t>Amazon','Wikipedia','Twitter','YouTube</a:t>
            </a:r>
            <a:r>
              <a:rPr lang="en-US" dirty="0"/>
              <a:t>']</a:t>
            </a:r>
          </a:p>
        </p:txBody>
      </p:sp>
      <p:sp>
        <p:nvSpPr>
          <p:cNvPr id="4" name="Slide Number Placeholder 3"/>
          <p:cNvSpPr>
            <a:spLocks noGrp="1"/>
          </p:cNvSpPr>
          <p:nvPr>
            <p:ph type="sldNum" sz="quarter" idx="10"/>
          </p:nvPr>
        </p:nvSpPr>
        <p:spPr/>
        <p:txBody>
          <a:bodyPr/>
          <a:lstStyle/>
          <a:p>
            <a:fld id="{A82CFD2B-B1E9-4286-B907-F22A15B9E537}" type="slidenum">
              <a:rPr lang="en-US" smtClean="0"/>
              <a:t>15</a:t>
            </a:fld>
            <a:endParaRPr lang="en-US"/>
          </a:p>
        </p:txBody>
      </p:sp>
    </p:spTree>
    <p:extLst>
      <p:ext uri="{BB962C8B-B14F-4D97-AF65-F5344CB8AC3E}">
        <p14:creationId xmlns:p14="http://schemas.microsoft.com/office/powerpoint/2010/main" val="2708577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16</a:t>
            </a:fld>
            <a:endParaRPr lang="en-US"/>
          </a:p>
        </p:txBody>
      </p:sp>
    </p:spTree>
    <p:extLst>
      <p:ext uri="{BB962C8B-B14F-4D97-AF65-F5344CB8AC3E}">
        <p14:creationId xmlns:p14="http://schemas.microsoft.com/office/powerpoint/2010/main" val="2849301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17</a:t>
            </a:fld>
            <a:endParaRPr lang="en-US"/>
          </a:p>
        </p:txBody>
      </p:sp>
    </p:spTree>
    <p:extLst>
      <p:ext uri="{BB962C8B-B14F-4D97-AF65-F5344CB8AC3E}">
        <p14:creationId xmlns:p14="http://schemas.microsoft.com/office/powerpoint/2010/main" val="1449679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18</a:t>
            </a:fld>
            <a:endParaRPr lang="en-US"/>
          </a:p>
        </p:txBody>
      </p:sp>
    </p:spTree>
    <p:extLst>
      <p:ext uri="{BB962C8B-B14F-4D97-AF65-F5344CB8AC3E}">
        <p14:creationId xmlns:p14="http://schemas.microsoft.com/office/powerpoint/2010/main" val="2085405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19</a:t>
            </a:fld>
            <a:endParaRPr lang="en-US"/>
          </a:p>
        </p:txBody>
      </p:sp>
    </p:spTree>
    <p:extLst>
      <p:ext uri="{BB962C8B-B14F-4D97-AF65-F5344CB8AC3E}">
        <p14:creationId xmlns:p14="http://schemas.microsoft.com/office/powerpoint/2010/main" val="407812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reference page, not </a:t>
            </a:r>
            <a:r>
              <a:rPr lang="en-US" dirty="0" err="1"/>
              <a:t>wikipedia</a:t>
            </a:r>
            <a:r>
              <a:rPr lang="en-US" dirty="0"/>
              <a:t>.</a:t>
            </a:r>
            <a:r>
              <a:rPr lang="en-US" baseline="0" dirty="0"/>
              <a:t> Related to transition matrix.</a:t>
            </a:r>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2</a:t>
            </a:fld>
            <a:endParaRPr lang="en-US"/>
          </a:p>
        </p:txBody>
      </p:sp>
    </p:spTree>
    <p:extLst>
      <p:ext uri="{BB962C8B-B14F-4D97-AF65-F5344CB8AC3E}">
        <p14:creationId xmlns:p14="http://schemas.microsoft.com/office/powerpoint/2010/main" val="293621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20</a:t>
            </a:fld>
            <a:endParaRPr lang="en-US"/>
          </a:p>
        </p:txBody>
      </p:sp>
    </p:spTree>
    <p:extLst>
      <p:ext uri="{BB962C8B-B14F-4D97-AF65-F5344CB8AC3E}">
        <p14:creationId xmlns:p14="http://schemas.microsoft.com/office/powerpoint/2010/main" val="2152109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21</a:t>
            </a:fld>
            <a:endParaRPr lang="en-US"/>
          </a:p>
        </p:txBody>
      </p:sp>
    </p:spTree>
    <p:extLst>
      <p:ext uri="{BB962C8B-B14F-4D97-AF65-F5344CB8AC3E}">
        <p14:creationId xmlns:p14="http://schemas.microsoft.com/office/powerpoint/2010/main" val="4152953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3</a:t>
            </a:fld>
            <a:endParaRPr lang="en-US"/>
          </a:p>
        </p:txBody>
      </p:sp>
    </p:spTree>
    <p:extLst>
      <p:ext uri="{BB962C8B-B14F-4D97-AF65-F5344CB8AC3E}">
        <p14:creationId xmlns:p14="http://schemas.microsoft.com/office/powerpoint/2010/main" val="435903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4</a:t>
            </a:fld>
            <a:endParaRPr lang="en-US"/>
          </a:p>
        </p:txBody>
      </p:sp>
    </p:spTree>
    <p:extLst>
      <p:ext uri="{BB962C8B-B14F-4D97-AF65-F5344CB8AC3E}">
        <p14:creationId xmlns:p14="http://schemas.microsoft.com/office/powerpoint/2010/main" val="1296084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2CFD2B-B1E9-4286-B907-F22A15B9E537}" type="slidenum">
              <a:rPr lang="en-US" smtClean="0"/>
              <a:t>5</a:t>
            </a:fld>
            <a:endParaRPr lang="en-US"/>
          </a:p>
        </p:txBody>
      </p:sp>
    </p:spTree>
    <p:extLst>
      <p:ext uri="{BB962C8B-B14F-4D97-AF65-F5344CB8AC3E}">
        <p14:creationId xmlns:p14="http://schemas.microsoft.com/office/powerpoint/2010/main" val="1704335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2CFD2B-B1E9-4286-B907-F22A15B9E537}" type="slidenum">
              <a:rPr lang="en-US" smtClean="0"/>
              <a:t>6</a:t>
            </a:fld>
            <a:endParaRPr lang="en-US"/>
          </a:p>
        </p:txBody>
      </p:sp>
    </p:spTree>
    <p:extLst>
      <p:ext uri="{BB962C8B-B14F-4D97-AF65-F5344CB8AC3E}">
        <p14:creationId xmlns:p14="http://schemas.microsoft.com/office/powerpoint/2010/main" val="2955697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10"/>
          </p:nvPr>
        </p:nvSpPr>
        <p:spPr/>
        <p:txBody>
          <a:bodyPr/>
          <a:lstStyle/>
          <a:p>
            <a:fld id="{A82CFD2B-B1E9-4286-B907-F22A15B9E537}" type="slidenum">
              <a:rPr lang="en-US" smtClean="0"/>
              <a:t>7</a:t>
            </a:fld>
            <a:endParaRPr lang="en-US"/>
          </a:p>
        </p:txBody>
      </p:sp>
    </p:spTree>
    <p:extLst>
      <p:ext uri="{BB962C8B-B14F-4D97-AF65-F5344CB8AC3E}">
        <p14:creationId xmlns:p14="http://schemas.microsoft.com/office/powerpoint/2010/main" val="181215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8</a:t>
            </a:fld>
            <a:endParaRPr lang="en-US"/>
          </a:p>
        </p:txBody>
      </p:sp>
    </p:spTree>
    <p:extLst>
      <p:ext uri="{BB962C8B-B14F-4D97-AF65-F5344CB8AC3E}">
        <p14:creationId xmlns:p14="http://schemas.microsoft.com/office/powerpoint/2010/main" val="629885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9</a:t>
            </a:fld>
            <a:endParaRPr lang="en-US"/>
          </a:p>
        </p:txBody>
      </p:sp>
    </p:spTree>
    <p:extLst>
      <p:ext uri="{BB962C8B-B14F-4D97-AF65-F5344CB8AC3E}">
        <p14:creationId xmlns:p14="http://schemas.microsoft.com/office/powerpoint/2010/main" val="1986180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11B3707-FD6F-4357-B18B-37D39DF1D0B5}" type="datetimeFigureOut">
              <a:rPr lang="en-US" smtClean="0"/>
              <a:t>10/15/20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533F9BD-4BB6-45C5-982F-C95F1BFD3226}"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1B3707-FD6F-4357-B18B-37D39DF1D0B5}" type="datetimeFigureOut">
              <a:rPr lang="en-US" smtClean="0"/>
              <a:t>10/15/20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3F9BD-4BB6-45C5-982F-C95F1BFD322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1B3707-FD6F-4357-B18B-37D39DF1D0B5}" type="datetimeFigureOut">
              <a:rPr lang="en-US" smtClean="0"/>
              <a:t>10/15/20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3F9BD-4BB6-45C5-982F-C95F1BFD322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3271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11B3707-FD6F-4357-B18B-37D39DF1D0B5}" type="datetimeFigureOut">
              <a:rPr lang="en-US" smtClean="0"/>
              <a:t>10/15/20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3F9BD-4BB6-45C5-982F-C95F1BFD3226}"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11B3707-FD6F-4357-B18B-37D39DF1D0B5}" type="datetimeFigureOut">
              <a:rPr lang="en-US" smtClean="0"/>
              <a:t>10/15/20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533F9BD-4BB6-45C5-982F-C95F1BFD322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11B3707-FD6F-4357-B18B-37D39DF1D0B5}" type="datetimeFigureOut">
              <a:rPr lang="en-US" smtClean="0"/>
              <a:t>10/15/20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3F9BD-4BB6-45C5-982F-C95F1BFD3226}"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11B3707-FD6F-4357-B18B-37D39DF1D0B5}" type="datetimeFigureOut">
              <a:rPr lang="en-US" smtClean="0"/>
              <a:t>10/15/20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33F9BD-4BB6-45C5-982F-C95F1BFD3226}"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11B3707-FD6F-4357-B18B-37D39DF1D0B5}" type="datetimeFigureOut">
              <a:rPr lang="en-US" smtClean="0"/>
              <a:t>10/15/20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33F9BD-4BB6-45C5-982F-C95F1BFD322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B3707-FD6F-4357-B18B-37D39DF1D0B5}" type="datetimeFigureOut">
              <a:rPr lang="en-US" smtClean="0"/>
              <a:t>10/15/20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33F9BD-4BB6-45C5-982F-C95F1BFD322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11B3707-FD6F-4357-B18B-37D39DF1D0B5}" type="datetimeFigureOut">
              <a:rPr lang="en-US" smtClean="0"/>
              <a:t>10/15/20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3F9BD-4BB6-45C5-982F-C95F1BFD3226}"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11B3707-FD6F-4357-B18B-37D39DF1D0B5}" type="datetimeFigureOut">
              <a:rPr lang="en-US" smtClean="0"/>
              <a:t>10/15/20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533F9BD-4BB6-45C5-982F-C95F1BFD3226}"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11B3707-FD6F-4357-B18B-37D39DF1D0B5}" type="datetimeFigureOut">
              <a:rPr lang="en-US" smtClean="0"/>
              <a:t>10/15/20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533F9BD-4BB6-45C5-982F-C95F1BFD322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NUL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NUL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7"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5.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2.tiff"/><Relationship Id="rId4" Type="http://schemas.openxmlformats.org/officeDocument/2006/relationships/image" Target="NULL"/></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NULL"/></Relationships>
</file>

<file path=ppt/slides/_rels/slide21.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NUL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0.png"/><Relationship Id="rId4" Type="http://schemas.openxmlformats.org/officeDocument/2006/relationships/image" Target="../media/image12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828800"/>
            <a:ext cx="8229600" cy="1470025"/>
          </a:xfrm>
        </p:spPr>
        <p:txBody>
          <a:bodyPr>
            <a:normAutofit/>
          </a:bodyPr>
          <a:lstStyle/>
          <a:p>
            <a:r>
              <a:rPr lang="en-US" dirty="0"/>
              <a:t>Graphs and Markov chains</a:t>
            </a:r>
          </a:p>
        </p:txBody>
      </p:sp>
    </p:spTree>
    <p:extLst>
      <p:ext uri="{BB962C8B-B14F-4D97-AF65-F5344CB8AC3E}">
        <p14:creationId xmlns:p14="http://schemas.microsoft.com/office/powerpoint/2010/main" val="2433198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270933" y="304800"/>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sp>
        <p:nvSpPr>
          <p:cNvPr id="8" name="TextBox 7"/>
          <p:cNvSpPr txBox="1"/>
          <p:nvPr/>
        </p:nvSpPr>
        <p:spPr>
          <a:xfrm>
            <a:off x="-3821373" y="4380931"/>
            <a:ext cx="184731" cy="369332"/>
          </a:xfrm>
          <a:prstGeom prst="rect">
            <a:avLst/>
          </a:prstGeom>
          <a:noFill/>
        </p:spPr>
        <p:txBody>
          <a:bodyPr wrap="none" rtlCol="0">
            <a:spAutoFit/>
          </a:bodyPr>
          <a:lstStyle/>
          <a:p>
            <a:endParaRPr lang="en-US"/>
          </a:p>
        </p:txBody>
      </p:sp>
      <p:sp>
        <p:nvSpPr>
          <p:cNvPr id="2" name="Rectangle 1"/>
          <p:cNvSpPr/>
          <p:nvPr/>
        </p:nvSpPr>
        <p:spPr>
          <a:xfrm>
            <a:off x="287866" y="1219200"/>
            <a:ext cx="8404578" cy="4154984"/>
          </a:xfrm>
          <a:prstGeom prst="rect">
            <a:avLst/>
          </a:prstGeom>
        </p:spPr>
        <p:txBody>
          <a:bodyPr wrap="square">
            <a:spAutoFit/>
          </a:bodyPr>
          <a:lstStyle/>
          <a:p>
            <a:r>
              <a:rPr lang="en-US" sz="2400" dirty="0"/>
              <a:t>Another way</a:t>
            </a:r>
            <a:r>
              <a:rPr lang="mr-IN" sz="2400" dirty="0"/>
              <a:t>…</a:t>
            </a:r>
            <a:r>
              <a:rPr lang="en-US" sz="2400" dirty="0"/>
              <a:t> Let’s think of Page Rank as an stochastic process. </a:t>
            </a:r>
          </a:p>
          <a:p>
            <a:endParaRPr lang="en-US" sz="2400" dirty="0"/>
          </a:p>
          <a:p>
            <a:r>
              <a:rPr lang="en-US" sz="2400" dirty="0"/>
              <a:t>http://</a:t>
            </a:r>
            <a:r>
              <a:rPr lang="en-US" sz="2400" dirty="0" err="1"/>
              <a:t>infolab.stanford.edu</a:t>
            </a:r>
            <a:r>
              <a:rPr lang="en-US" sz="2400" dirty="0"/>
              <a:t>/~backrub/</a:t>
            </a:r>
            <a:r>
              <a:rPr lang="en-US" sz="2400" dirty="0" err="1"/>
              <a:t>google.html</a:t>
            </a:r>
            <a:endParaRPr lang="en-US" sz="2400" dirty="0"/>
          </a:p>
          <a:p>
            <a:endParaRPr lang="en-US" sz="2400" dirty="0"/>
          </a:p>
          <a:p>
            <a:r>
              <a:rPr lang="en-US" sz="2400" dirty="0"/>
              <a:t> “PageRank can be thought of as a model of user behavior. We assume there is a random surfer who is given a web page at random and keeps clicking on links, never hitting “back”</a:t>
            </a:r>
            <a:r>
              <a:rPr lang="mr-IN" sz="2400" dirty="0"/>
              <a:t>…</a:t>
            </a:r>
            <a:r>
              <a:rPr lang="en-US" sz="2400" dirty="0"/>
              <a:t>”</a:t>
            </a:r>
          </a:p>
          <a:p>
            <a:endParaRPr lang="en-US" sz="2400" dirty="0"/>
          </a:p>
          <a:p>
            <a:r>
              <a:rPr lang="en-US" sz="2400" dirty="0"/>
              <a:t>So the importance of a web page can be determined by the probability of a random user to end up on that page. </a:t>
            </a:r>
          </a:p>
          <a:p>
            <a:endParaRPr lang="en-US" sz="2400" dirty="0"/>
          </a:p>
        </p:txBody>
      </p:sp>
    </p:spTree>
    <p:extLst>
      <p:ext uri="{BB962C8B-B14F-4D97-AF65-F5344CB8AC3E}">
        <p14:creationId xmlns:p14="http://schemas.microsoft.com/office/powerpoint/2010/main" val="997227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304800" y="228600"/>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sp>
        <p:nvSpPr>
          <p:cNvPr id="6" name="Rectangle 5"/>
          <p:cNvSpPr/>
          <p:nvPr/>
        </p:nvSpPr>
        <p:spPr>
          <a:xfrm>
            <a:off x="239805" y="936486"/>
            <a:ext cx="4713195" cy="1200329"/>
          </a:xfrm>
          <a:prstGeom prst="rect">
            <a:avLst/>
          </a:prstGeom>
        </p:spPr>
        <p:txBody>
          <a:bodyPr wrap="square">
            <a:spAutoFit/>
          </a:bodyPr>
          <a:lstStyle/>
          <a:p>
            <a:r>
              <a:rPr lang="en-US" sz="2400" dirty="0"/>
              <a:t>Let us write this graph problem (representing webpage links) as a matrix (adjacency matrix). </a:t>
            </a:r>
          </a:p>
        </p:txBody>
      </p:sp>
      <p:graphicFrame>
        <p:nvGraphicFramePr>
          <p:cNvPr id="20" name="Table 19"/>
          <p:cNvGraphicFramePr>
            <a:graphicFrameLocks noGrp="1"/>
          </p:cNvGraphicFramePr>
          <p:nvPr/>
        </p:nvGraphicFramePr>
        <p:xfrm>
          <a:off x="838366" y="2205773"/>
          <a:ext cx="3352468" cy="2595880"/>
        </p:xfrm>
        <a:graphic>
          <a:graphicData uri="http://schemas.openxmlformats.org/drawingml/2006/table">
            <a:tbl>
              <a:tblPr firstRow="1" bandRow="1">
                <a:tableStyleId>{5C22544A-7EE6-4342-B048-85BDC9FD1C3A}</a:tableStyleId>
              </a:tblPr>
              <a:tblGrid>
                <a:gridCol w="478924">
                  <a:extLst>
                    <a:ext uri="{9D8B030D-6E8A-4147-A177-3AD203B41FA5}">
                      <a16:colId xmlns:a16="http://schemas.microsoft.com/office/drawing/2014/main" val="20000"/>
                    </a:ext>
                  </a:extLst>
                </a:gridCol>
                <a:gridCol w="478924">
                  <a:extLst>
                    <a:ext uri="{9D8B030D-6E8A-4147-A177-3AD203B41FA5}">
                      <a16:colId xmlns:a16="http://schemas.microsoft.com/office/drawing/2014/main" val="20001"/>
                    </a:ext>
                  </a:extLst>
                </a:gridCol>
                <a:gridCol w="478924">
                  <a:extLst>
                    <a:ext uri="{9D8B030D-6E8A-4147-A177-3AD203B41FA5}">
                      <a16:colId xmlns:a16="http://schemas.microsoft.com/office/drawing/2014/main" val="20002"/>
                    </a:ext>
                  </a:extLst>
                </a:gridCol>
                <a:gridCol w="478924">
                  <a:extLst>
                    <a:ext uri="{9D8B030D-6E8A-4147-A177-3AD203B41FA5}">
                      <a16:colId xmlns:a16="http://schemas.microsoft.com/office/drawing/2014/main" val="20003"/>
                    </a:ext>
                  </a:extLst>
                </a:gridCol>
                <a:gridCol w="478924">
                  <a:extLst>
                    <a:ext uri="{9D8B030D-6E8A-4147-A177-3AD203B41FA5}">
                      <a16:colId xmlns:a16="http://schemas.microsoft.com/office/drawing/2014/main" val="20004"/>
                    </a:ext>
                  </a:extLst>
                </a:gridCol>
                <a:gridCol w="478924">
                  <a:extLst>
                    <a:ext uri="{9D8B030D-6E8A-4147-A177-3AD203B41FA5}">
                      <a16:colId xmlns:a16="http://schemas.microsoft.com/office/drawing/2014/main" val="20005"/>
                    </a:ext>
                  </a:extLst>
                </a:gridCol>
                <a:gridCol w="478924">
                  <a:extLst>
                    <a:ext uri="{9D8B030D-6E8A-4147-A177-3AD203B41FA5}">
                      <a16:colId xmlns:a16="http://schemas.microsoft.com/office/drawing/2014/main" val="20006"/>
                    </a:ext>
                  </a:extLst>
                </a:gridCol>
              </a:tblGrid>
              <a:tr h="370840">
                <a:tc>
                  <a:txBody>
                    <a:bodyPr/>
                    <a:lstStyle/>
                    <a:p>
                      <a:pPr algn="ctr"/>
                      <a:endParaRPr lang="en-US" dirty="0">
                        <a:ln>
                          <a:solidFill>
                            <a:schemeClr val="tx1"/>
                          </a:solid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extLst>
                  <a:ext uri="{0D108BD9-81ED-4DB2-BD59-A6C34878D82A}">
                    <a16:rowId xmlns:a16="http://schemas.microsoft.com/office/drawing/2014/main" val="10000"/>
                  </a:ext>
                </a:extLst>
              </a:tr>
              <a:tr h="370840">
                <a:tc>
                  <a:txBody>
                    <a:bodyPr/>
                    <a:lstStyle/>
                    <a:p>
                      <a:pPr algn="ctr"/>
                      <a:r>
                        <a:rPr lang="en-US" dirty="0">
                          <a:ln>
                            <a:solidFill>
                              <a:schemeClr val="tx1"/>
                            </a:solidFill>
                          </a:ln>
                          <a:no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dirty="0">
                          <a:ln>
                            <a:solidFill>
                              <a:schemeClr val="tx1"/>
                            </a:solidFill>
                          </a:ln>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n>
                            <a:solidFill>
                              <a:schemeClr val="tx1"/>
                            </a:solidFill>
                          </a:ln>
                          <a:no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dirty="0">
                          <a:ln>
                            <a:solidFill>
                              <a:schemeClr val="tx1"/>
                            </a:solidFill>
                          </a:ln>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n>
                            <a:solidFill>
                              <a:schemeClr val="tx1"/>
                            </a:solidFill>
                          </a:ln>
                          <a:no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dirty="0">
                        <a:ln>
                          <a:solidFill>
                            <a:schemeClr val="tx1"/>
                          </a:solid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dirty="0">
                          <a:ln>
                            <a:solidFill>
                              <a:schemeClr val="tx1"/>
                            </a:solidFill>
                          </a:ln>
                          <a:no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dirty="0">
                          <a:ln>
                            <a:solidFill>
                              <a:schemeClr val="tx1"/>
                            </a:solidFill>
                          </a:ln>
                          <a:no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dirty="0">
                          <a:ln>
                            <a:solidFill>
                              <a:schemeClr val="tx1"/>
                            </a:solidFill>
                          </a:ln>
                          <a:no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1317290" y="5112861"/>
          <a:ext cx="2873544" cy="370840"/>
        </p:xfrm>
        <a:graphic>
          <a:graphicData uri="http://schemas.openxmlformats.org/drawingml/2006/table">
            <a:tbl>
              <a:tblPr firstRow="1" bandRow="1">
                <a:tableStyleId>{5C22544A-7EE6-4342-B048-85BDC9FD1C3A}</a:tableStyleId>
              </a:tblPr>
              <a:tblGrid>
                <a:gridCol w="478924">
                  <a:extLst>
                    <a:ext uri="{9D8B030D-6E8A-4147-A177-3AD203B41FA5}">
                      <a16:colId xmlns:a16="http://schemas.microsoft.com/office/drawing/2014/main" val="20000"/>
                    </a:ext>
                  </a:extLst>
                </a:gridCol>
                <a:gridCol w="478924">
                  <a:extLst>
                    <a:ext uri="{9D8B030D-6E8A-4147-A177-3AD203B41FA5}">
                      <a16:colId xmlns:a16="http://schemas.microsoft.com/office/drawing/2014/main" val="20001"/>
                    </a:ext>
                  </a:extLst>
                </a:gridCol>
                <a:gridCol w="478924">
                  <a:extLst>
                    <a:ext uri="{9D8B030D-6E8A-4147-A177-3AD203B41FA5}">
                      <a16:colId xmlns:a16="http://schemas.microsoft.com/office/drawing/2014/main" val="20002"/>
                    </a:ext>
                  </a:extLst>
                </a:gridCol>
                <a:gridCol w="478924">
                  <a:extLst>
                    <a:ext uri="{9D8B030D-6E8A-4147-A177-3AD203B41FA5}">
                      <a16:colId xmlns:a16="http://schemas.microsoft.com/office/drawing/2014/main" val="20003"/>
                    </a:ext>
                  </a:extLst>
                </a:gridCol>
                <a:gridCol w="478924">
                  <a:extLst>
                    <a:ext uri="{9D8B030D-6E8A-4147-A177-3AD203B41FA5}">
                      <a16:colId xmlns:a16="http://schemas.microsoft.com/office/drawing/2014/main" val="20004"/>
                    </a:ext>
                  </a:extLst>
                </a:gridCol>
                <a:gridCol w="478924">
                  <a:extLst>
                    <a:ext uri="{9D8B030D-6E8A-4147-A177-3AD203B41FA5}">
                      <a16:colId xmlns:a16="http://schemas.microsoft.com/office/drawing/2014/main" val="20005"/>
                    </a:ext>
                  </a:extLst>
                </a:gridCol>
              </a:tblGrid>
              <a:tr h="370840">
                <a:tc>
                  <a:txBody>
                    <a:bodyPr/>
                    <a:lstStyle/>
                    <a:p>
                      <a:pPr algn="ctr"/>
                      <a:r>
                        <a:rPr lang="en-US"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4" name="Picture 3">
            <a:extLst>
              <a:ext uri="{FF2B5EF4-FFF2-40B4-BE49-F238E27FC236}">
                <a16:creationId xmlns:a16="http://schemas.microsoft.com/office/drawing/2014/main" id="{BAD4265A-5A22-7449-802E-728113182E71}"/>
              </a:ext>
            </a:extLst>
          </p:cNvPr>
          <p:cNvPicPr>
            <a:picLocks noChangeAspect="1"/>
          </p:cNvPicPr>
          <p:nvPr/>
        </p:nvPicPr>
        <p:blipFill>
          <a:blip r:embed="rId3"/>
          <a:stretch>
            <a:fillRect/>
          </a:stretch>
        </p:blipFill>
        <p:spPr>
          <a:xfrm>
            <a:off x="4953000" y="621547"/>
            <a:ext cx="3810000" cy="5860521"/>
          </a:xfrm>
          <a:prstGeom prst="rect">
            <a:avLst/>
          </a:prstGeom>
        </p:spPr>
      </p:pic>
      <p:cxnSp>
        <p:nvCxnSpPr>
          <p:cNvPr id="9" name="Straight Arrow Connector 8">
            <a:extLst>
              <a:ext uri="{FF2B5EF4-FFF2-40B4-BE49-F238E27FC236}">
                <a16:creationId xmlns:a16="http://schemas.microsoft.com/office/drawing/2014/main" id="{97D05592-9B02-8C4F-8ACE-E29DF98EDD34}"/>
              </a:ext>
            </a:extLst>
          </p:cNvPr>
          <p:cNvCxnSpPr/>
          <p:nvPr/>
        </p:nvCxnSpPr>
        <p:spPr>
          <a:xfrm>
            <a:off x="2514600" y="5562600"/>
            <a:ext cx="0" cy="515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20"/>
              <p:cNvSpPr/>
              <p:nvPr/>
            </p:nvSpPr>
            <p:spPr>
              <a:xfrm>
                <a:off x="272955" y="6001982"/>
                <a:ext cx="5365845" cy="461665"/>
              </a:xfrm>
              <a:prstGeom prst="rect">
                <a:avLst/>
              </a:prstGeom>
            </p:spPr>
            <p:txBody>
              <a:bodyPr wrap="square">
                <a:spAutoFit/>
              </a:bodyPr>
              <a:lstStyle/>
              <a:p>
                <a:r>
                  <a:rPr lang="en-US" sz="2400" dirty="0"/>
                  <a:t>Number of outgoing links for each webpage </a:t>
                </a:r>
                <a14:m>
                  <m:oMath xmlns:m="http://schemas.openxmlformats.org/officeDocument/2006/math">
                    <m:r>
                      <a:rPr lang="en-US" sz="2400" b="0" i="1" smtClean="0">
                        <a:latin typeface="Cambria Math" charset="0"/>
                      </a:rPr>
                      <m:t>𝑗</m:t>
                    </m:r>
                  </m:oMath>
                </a14:m>
                <a:endParaRPr lang="en-US" sz="2400" dirty="0"/>
              </a:p>
            </p:txBody>
          </p:sp>
        </mc:Choice>
        <mc:Fallback xmlns="">
          <p:sp>
            <p:nvSpPr>
              <p:cNvPr id="21" name="Rectangle 20"/>
              <p:cNvSpPr>
                <a:spLocks noRot="1" noChangeAspect="1" noMove="1" noResize="1" noEditPoints="1" noAdjustHandles="1" noChangeArrowheads="1" noChangeShapeType="1" noTextEdit="1"/>
              </p:cNvSpPr>
              <p:nvPr/>
            </p:nvSpPr>
            <p:spPr>
              <a:xfrm>
                <a:off x="272955" y="6001982"/>
                <a:ext cx="5365845" cy="461665"/>
              </a:xfrm>
              <a:prstGeom prst="rect">
                <a:avLst/>
              </a:prstGeom>
              <a:blipFill>
                <a:blip r:embed="rId4"/>
                <a:stretch>
                  <a:fillRect l="-1651" t="-10811" b="-27027"/>
                </a:stretch>
              </a:blipFill>
            </p:spPr>
            <p:txBody>
              <a:bodyPr/>
              <a:lstStyle/>
              <a:p>
                <a:r>
                  <a:rPr lang="en-US">
                    <a:noFill/>
                  </a:rPr>
                  <a:t> </a:t>
                </a:r>
              </a:p>
            </p:txBody>
          </p:sp>
        </mc:Fallback>
      </mc:AlternateContent>
    </p:spTree>
    <p:extLst>
      <p:ext uri="{BB962C8B-B14F-4D97-AF65-F5344CB8AC3E}">
        <p14:creationId xmlns:p14="http://schemas.microsoft.com/office/powerpoint/2010/main" val="675505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304800" y="228600"/>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sp>
        <p:nvSpPr>
          <p:cNvPr id="6" name="Rectangle 5"/>
          <p:cNvSpPr/>
          <p:nvPr/>
        </p:nvSpPr>
        <p:spPr>
          <a:xfrm>
            <a:off x="182165" y="947909"/>
            <a:ext cx="4923236" cy="2308324"/>
          </a:xfrm>
          <a:prstGeom prst="rect">
            <a:avLst/>
          </a:prstGeom>
        </p:spPr>
        <p:txBody>
          <a:bodyPr wrap="square">
            <a:spAutoFit/>
          </a:bodyPr>
          <a:lstStyle/>
          <a:p>
            <a:pPr marL="342900" indent="-342900">
              <a:buFont typeface="Arial" charset="0"/>
              <a:buChar char="•"/>
            </a:pPr>
            <a:r>
              <a:rPr lang="en-US" sz="2400" dirty="0"/>
              <a:t>The influence of each page is split </a:t>
            </a:r>
            <a:r>
              <a:rPr lang="en-US" sz="2400" b="1" dirty="0"/>
              <a:t>evenly</a:t>
            </a:r>
            <a:r>
              <a:rPr lang="en-US" sz="2400" dirty="0"/>
              <a:t> between the pages it links to (i.e., equal weights for each outgoing link)</a:t>
            </a:r>
          </a:p>
          <a:p>
            <a:pPr marL="342900" indent="-342900">
              <a:buFont typeface="Arial" charset="0"/>
              <a:buChar char="•"/>
            </a:pPr>
            <a:r>
              <a:rPr lang="en-US" sz="2400" dirty="0"/>
              <a:t>Therefore, we should divide each row entry by the total column sum</a:t>
            </a:r>
          </a:p>
        </p:txBody>
      </p:sp>
      <p:graphicFrame>
        <p:nvGraphicFramePr>
          <p:cNvPr id="8" name="Table 7"/>
          <p:cNvGraphicFramePr>
            <a:graphicFrameLocks noGrp="1"/>
          </p:cNvGraphicFramePr>
          <p:nvPr/>
        </p:nvGraphicFramePr>
        <p:xfrm>
          <a:off x="5382750" y="381000"/>
          <a:ext cx="3352468" cy="2595880"/>
        </p:xfrm>
        <a:graphic>
          <a:graphicData uri="http://schemas.openxmlformats.org/drawingml/2006/table">
            <a:tbl>
              <a:tblPr firstRow="1" bandRow="1">
                <a:tableStyleId>{5C22544A-7EE6-4342-B048-85BDC9FD1C3A}</a:tableStyleId>
              </a:tblPr>
              <a:tblGrid>
                <a:gridCol w="478924">
                  <a:extLst>
                    <a:ext uri="{9D8B030D-6E8A-4147-A177-3AD203B41FA5}">
                      <a16:colId xmlns:a16="http://schemas.microsoft.com/office/drawing/2014/main" val="20000"/>
                    </a:ext>
                  </a:extLst>
                </a:gridCol>
                <a:gridCol w="478924">
                  <a:extLst>
                    <a:ext uri="{9D8B030D-6E8A-4147-A177-3AD203B41FA5}">
                      <a16:colId xmlns:a16="http://schemas.microsoft.com/office/drawing/2014/main" val="20001"/>
                    </a:ext>
                  </a:extLst>
                </a:gridCol>
                <a:gridCol w="478924">
                  <a:extLst>
                    <a:ext uri="{9D8B030D-6E8A-4147-A177-3AD203B41FA5}">
                      <a16:colId xmlns:a16="http://schemas.microsoft.com/office/drawing/2014/main" val="20002"/>
                    </a:ext>
                  </a:extLst>
                </a:gridCol>
                <a:gridCol w="478924">
                  <a:extLst>
                    <a:ext uri="{9D8B030D-6E8A-4147-A177-3AD203B41FA5}">
                      <a16:colId xmlns:a16="http://schemas.microsoft.com/office/drawing/2014/main" val="20003"/>
                    </a:ext>
                  </a:extLst>
                </a:gridCol>
                <a:gridCol w="478924">
                  <a:extLst>
                    <a:ext uri="{9D8B030D-6E8A-4147-A177-3AD203B41FA5}">
                      <a16:colId xmlns:a16="http://schemas.microsoft.com/office/drawing/2014/main" val="20004"/>
                    </a:ext>
                  </a:extLst>
                </a:gridCol>
                <a:gridCol w="478924">
                  <a:extLst>
                    <a:ext uri="{9D8B030D-6E8A-4147-A177-3AD203B41FA5}">
                      <a16:colId xmlns:a16="http://schemas.microsoft.com/office/drawing/2014/main" val="20005"/>
                    </a:ext>
                  </a:extLst>
                </a:gridCol>
                <a:gridCol w="478924">
                  <a:extLst>
                    <a:ext uri="{9D8B030D-6E8A-4147-A177-3AD203B41FA5}">
                      <a16:colId xmlns:a16="http://schemas.microsoft.com/office/drawing/2014/main" val="20006"/>
                    </a:ext>
                  </a:extLst>
                </a:gridCol>
              </a:tblGrid>
              <a:tr h="370840">
                <a:tc>
                  <a:txBody>
                    <a:bodyPr/>
                    <a:lstStyle/>
                    <a:p>
                      <a:pPr algn="ctr"/>
                      <a:endParaRPr lang="en-US" dirty="0">
                        <a:ln>
                          <a:solidFill>
                            <a:schemeClr val="tx1"/>
                          </a:solid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extLst>
                  <a:ext uri="{0D108BD9-81ED-4DB2-BD59-A6C34878D82A}">
                    <a16:rowId xmlns:a16="http://schemas.microsoft.com/office/drawing/2014/main" val="10000"/>
                  </a:ext>
                </a:extLst>
              </a:tr>
              <a:tr h="370840">
                <a:tc>
                  <a:txBody>
                    <a:bodyPr/>
                    <a:lstStyle/>
                    <a:p>
                      <a:pPr algn="ctr"/>
                      <a:r>
                        <a:rPr lang="en-US" dirty="0">
                          <a:ln>
                            <a:solidFill>
                              <a:schemeClr val="tx1"/>
                            </a:solidFill>
                          </a:ln>
                          <a:no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n>
                            <a:solidFill>
                              <a:schemeClr val="tx1"/>
                            </a:solidFill>
                          </a:ln>
                          <a:no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n>
                            <a:solidFill>
                              <a:schemeClr val="tx1"/>
                            </a:solidFill>
                          </a:ln>
                          <a:no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dirty="0">
                          <a:ln>
                            <a:solidFill>
                              <a:schemeClr val="tx1"/>
                            </a:solidFill>
                          </a:ln>
                          <a:no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dirty="0">
                          <a:ln>
                            <a:solidFill>
                              <a:schemeClr val="tx1"/>
                            </a:solidFill>
                          </a:ln>
                          <a:no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dirty="0">
                          <a:ln>
                            <a:solidFill>
                              <a:schemeClr val="tx1"/>
                            </a:solidFill>
                          </a:ln>
                          <a:no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nvGraphicFramePr>
        <p:xfrm>
          <a:off x="5353778" y="3810000"/>
          <a:ext cx="3410412" cy="2595880"/>
        </p:xfrm>
        <a:graphic>
          <a:graphicData uri="http://schemas.openxmlformats.org/drawingml/2006/table">
            <a:tbl>
              <a:tblPr firstRow="1" bandRow="1">
                <a:tableStyleId>{5C22544A-7EE6-4342-B048-85BDC9FD1C3A}</a:tableStyleId>
              </a:tblPr>
              <a:tblGrid>
                <a:gridCol w="512556">
                  <a:extLst>
                    <a:ext uri="{9D8B030D-6E8A-4147-A177-3AD203B41FA5}">
                      <a16:colId xmlns:a16="http://schemas.microsoft.com/office/drawing/2014/main" val="20000"/>
                    </a:ext>
                  </a:extLst>
                </a:gridCol>
                <a:gridCol w="429294">
                  <a:extLst>
                    <a:ext uri="{9D8B030D-6E8A-4147-A177-3AD203B41FA5}">
                      <a16:colId xmlns:a16="http://schemas.microsoft.com/office/drawing/2014/main" val="20001"/>
                    </a:ext>
                  </a:extLst>
                </a:gridCol>
                <a:gridCol w="474980">
                  <a:extLst>
                    <a:ext uri="{9D8B030D-6E8A-4147-A177-3AD203B41FA5}">
                      <a16:colId xmlns:a16="http://schemas.microsoft.com/office/drawing/2014/main" val="20002"/>
                    </a:ext>
                  </a:extLst>
                </a:gridCol>
                <a:gridCol w="568642">
                  <a:extLst>
                    <a:ext uri="{9D8B030D-6E8A-4147-A177-3AD203B41FA5}">
                      <a16:colId xmlns:a16="http://schemas.microsoft.com/office/drawing/2014/main" val="20003"/>
                    </a:ext>
                  </a:extLst>
                </a:gridCol>
                <a:gridCol w="474980">
                  <a:extLst>
                    <a:ext uri="{9D8B030D-6E8A-4147-A177-3AD203B41FA5}">
                      <a16:colId xmlns:a16="http://schemas.microsoft.com/office/drawing/2014/main" val="20004"/>
                    </a:ext>
                  </a:extLst>
                </a:gridCol>
                <a:gridCol w="474980">
                  <a:extLst>
                    <a:ext uri="{9D8B030D-6E8A-4147-A177-3AD203B41FA5}">
                      <a16:colId xmlns:a16="http://schemas.microsoft.com/office/drawing/2014/main" val="20005"/>
                    </a:ext>
                  </a:extLst>
                </a:gridCol>
                <a:gridCol w="474980">
                  <a:extLst>
                    <a:ext uri="{9D8B030D-6E8A-4147-A177-3AD203B41FA5}">
                      <a16:colId xmlns:a16="http://schemas.microsoft.com/office/drawing/2014/main" val="20006"/>
                    </a:ext>
                  </a:extLst>
                </a:gridCol>
              </a:tblGrid>
              <a:tr h="370840">
                <a:tc>
                  <a:txBody>
                    <a:bodyPr/>
                    <a:lstStyle/>
                    <a:p>
                      <a:pPr algn="ctr"/>
                      <a:endParaRPr lang="en-US" dirty="0">
                        <a:ln>
                          <a:solidFill>
                            <a:schemeClr val="tx1"/>
                          </a:solid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extLst>
                  <a:ext uri="{0D108BD9-81ED-4DB2-BD59-A6C34878D82A}">
                    <a16:rowId xmlns:a16="http://schemas.microsoft.com/office/drawing/2014/main" val="10000"/>
                  </a:ext>
                </a:extLst>
              </a:tr>
              <a:tr h="370840">
                <a:tc>
                  <a:txBody>
                    <a:bodyPr/>
                    <a:lstStyle/>
                    <a:p>
                      <a:pPr algn="ctr"/>
                      <a:r>
                        <a:rPr lang="en-US" dirty="0">
                          <a:ln>
                            <a:solidFill>
                              <a:schemeClr val="tx1"/>
                            </a:solidFill>
                          </a:ln>
                          <a:no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n>
                            <a:solidFill>
                              <a:schemeClr val="tx1"/>
                            </a:solidFill>
                          </a:ln>
                          <a:no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n>
                            <a:solidFill>
                              <a:schemeClr val="tx1"/>
                            </a:solidFill>
                          </a:ln>
                          <a:no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dirty="0">
                          <a:ln>
                            <a:solidFill>
                              <a:schemeClr val="tx1"/>
                            </a:solidFill>
                          </a:ln>
                          <a:no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dirty="0">
                          <a:ln>
                            <a:solidFill>
                              <a:schemeClr val="tx1"/>
                            </a:solidFill>
                          </a:ln>
                          <a:no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dirty="0">
                          <a:ln>
                            <a:solidFill>
                              <a:schemeClr val="tx1"/>
                            </a:solidFill>
                          </a:ln>
                          <a:no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2" name="Down Arrow 1"/>
          <p:cNvSpPr/>
          <p:nvPr/>
        </p:nvSpPr>
        <p:spPr>
          <a:xfrm>
            <a:off x="6858000" y="3124200"/>
            <a:ext cx="3810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286E9A-C7A7-FA4D-884B-5F18ADEF8624}"/>
              </a:ext>
            </a:extLst>
          </p:cNvPr>
          <p:cNvPicPr>
            <a:picLocks noChangeAspect="1"/>
          </p:cNvPicPr>
          <p:nvPr/>
        </p:nvPicPr>
        <p:blipFill>
          <a:blip r:embed="rId3"/>
          <a:stretch>
            <a:fillRect/>
          </a:stretch>
        </p:blipFill>
        <p:spPr>
          <a:xfrm>
            <a:off x="1752600" y="3429000"/>
            <a:ext cx="2034377" cy="3129268"/>
          </a:xfrm>
          <a:prstGeom prst="rect">
            <a:avLst/>
          </a:prstGeom>
        </p:spPr>
      </p:pic>
    </p:spTree>
    <p:extLst>
      <p:ext uri="{BB962C8B-B14F-4D97-AF65-F5344CB8AC3E}">
        <p14:creationId xmlns:p14="http://schemas.microsoft.com/office/powerpoint/2010/main" val="358086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304800" y="228600"/>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sp>
        <p:nvSpPr>
          <p:cNvPr id="6" name="Rectangle 5"/>
          <p:cNvSpPr/>
          <p:nvPr/>
        </p:nvSpPr>
        <p:spPr>
          <a:xfrm>
            <a:off x="304800" y="943310"/>
            <a:ext cx="5029200" cy="830997"/>
          </a:xfrm>
          <a:prstGeom prst="rect">
            <a:avLst/>
          </a:prstGeom>
        </p:spPr>
        <p:txBody>
          <a:bodyPr wrap="square">
            <a:spAutoFit/>
          </a:bodyPr>
          <a:lstStyle/>
          <a:p>
            <a:r>
              <a:rPr lang="en-US" sz="2400" dirty="0"/>
              <a:t>Note that the sum of each column is equal to 1. This is the Markov matrix!</a:t>
            </a:r>
          </a:p>
        </p:txBody>
      </p:sp>
      <p:graphicFrame>
        <p:nvGraphicFramePr>
          <p:cNvPr id="9" name="Table 8"/>
          <p:cNvGraphicFramePr>
            <a:graphicFrameLocks noGrp="1"/>
          </p:cNvGraphicFramePr>
          <p:nvPr/>
        </p:nvGraphicFramePr>
        <p:xfrm>
          <a:off x="930292" y="1959054"/>
          <a:ext cx="2897856" cy="2225040"/>
        </p:xfrm>
        <a:graphic>
          <a:graphicData uri="http://schemas.openxmlformats.org/drawingml/2006/table">
            <a:tbl>
              <a:tblPr firstRow="1" bandRow="1">
                <a:tableStyleId>{5C22544A-7EE6-4342-B048-85BDC9FD1C3A}</a:tableStyleId>
              </a:tblPr>
              <a:tblGrid>
                <a:gridCol w="429294">
                  <a:extLst>
                    <a:ext uri="{9D8B030D-6E8A-4147-A177-3AD203B41FA5}">
                      <a16:colId xmlns:a16="http://schemas.microsoft.com/office/drawing/2014/main" val="20000"/>
                    </a:ext>
                  </a:extLst>
                </a:gridCol>
                <a:gridCol w="474980">
                  <a:extLst>
                    <a:ext uri="{9D8B030D-6E8A-4147-A177-3AD203B41FA5}">
                      <a16:colId xmlns:a16="http://schemas.microsoft.com/office/drawing/2014/main" val="20001"/>
                    </a:ext>
                  </a:extLst>
                </a:gridCol>
                <a:gridCol w="568642">
                  <a:extLst>
                    <a:ext uri="{9D8B030D-6E8A-4147-A177-3AD203B41FA5}">
                      <a16:colId xmlns:a16="http://schemas.microsoft.com/office/drawing/2014/main" val="20002"/>
                    </a:ext>
                  </a:extLst>
                </a:gridCol>
                <a:gridCol w="474980">
                  <a:extLst>
                    <a:ext uri="{9D8B030D-6E8A-4147-A177-3AD203B41FA5}">
                      <a16:colId xmlns:a16="http://schemas.microsoft.com/office/drawing/2014/main" val="20003"/>
                    </a:ext>
                  </a:extLst>
                </a:gridCol>
                <a:gridCol w="474980">
                  <a:extLst>
                    <a:ext uri="{9D8B030D-6E8A-4147-A177-3AD203B41FA5}">
                      <a16:colId xmlns:a16="http://schemas.microsoft.com/office/drawing/2014/main" val="20004"/>
                    </a:ext>
                  </a:extLst>
                </a:gridCol>
                <a:gridCol w="474980">
                  <a:extLst>
                    <a:ext uri="{9D8B030D-6E8A-4147-A177-3AD203B41FA5}">
                      <a16:colId xmlns:a16="http://schemas.microsoft.com/office/drawing/2014/main" val="20005"/>
                    </a:ext>
                  </a:extLst>
                </a:gridCol>
              </a:tblGrid>
              <a:tr h="370840">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10" name="Rectangle 9"/>
              <p:cNvSpPr/>
              <p:nvPr/>
            </p:nvSpPr>
            <p:spPr>
              <a:xfrm>
                <a:off x="304800" y="2886908"/>
                <a:ext cx="6254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charset="0"/>
                        </a:rPr>
                        <m:t>𝑨</m:t>
                      </m:r>
                      <m:r>
                        <a:rPr lang="en-US" b="1" i="1" smtClean="0">
                          <a:latin typeface="Cambria Math" charset="0"/>
                        </a:rPr>
                        <m:t>=</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304800" y="2886908"/>
                <a:ext cx="62549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04800" y="4313396"/>
                <a:ext cx="8432042" cy="2308324"/>
              </a:xfrm>
              <a:prstGeom prst="rect">
                <a:avLst/>
              </a:prstGeom>
            </p:spPr>
            <p:txBody>
              <a:bodyPr wrap="square">
                <a:spAutoFit/>
              </a:bodyPr>
              <a:lstStyle/>
              <a:p>
                <a:r>
                  <a:rPr lang="en-US" sz="2400" dirty="0"/>
                  <a:t>We want to know the probability of a user to end up in each one of the above 6 webpages, when starting at random from one of them.</a:t>
                </a:r>
              </a:p>
              <a:p>
                <a:endParaRPr lang="en-US" sz="2400" dirty="0"/>
              </a:p>
              <a:p>
                <a:r>
                  <a:rPr lang="en-US" sz="2400" dirty="0"/>
                  <a:t>Suppose that we start with the following probability at time step 0:</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1" i="1" smtClean="0">
                              <a:latin typeface="Cambria Math" charset="0"/>
                            </a:rPr>
                            <m:t>𝒙</m:t>
                          </m:r>
                        </m:e>
                        <m:sub>
                          <m:r>
                            <a:rPr lang="en-US" sz="2400" b="0" i="1" smtClean="0">
                              <a:latin typeface="Cambria Math" charset="0"/>
                            </a:rPr>
                            <m:t>0</m:t>
                          </m:r>
                        </m:sub>
                      </m:sSub>
                      <m:r>
                        <a:rPr lang="en-US" sz="2400" b="0" i="1" smtClean="0">
                          <a:latin typeface="Cambria Math" charset="0"/>
                        </a:rPr>
                        <m:t>=</m:t>
                      </m:r>
                      <m:r>
                        <a:rPr lang="en-US" sz="2400" b="0" i="0" smtClean="0">
                          <a:latin typeface="Cambria Math" charset="0"/>
                        </a:rPr>
                        <m:t>(0.1,0.2,0.1,0.3,0.1,0.2)</m:t>
                      </m:r>
                    </m:oMath>
                  </m:oMathPara>
                </a14:m>
                <a:endParaRPr lang="en-US" sz="2400" dirty="0"/>
              </a:p>
              <a:p>
                <a:r>
                  <a:rPr lang="en-US" sz="2400" dirty="0"/>
                  <a:t>What is the probability that the user will be at “webpage 3” at time step 1?</a:t>
                </a:r>
              </a:p>
            </p:txBody>
          </p:sp>
        </mc:Choice>
        <mc:Fallback xmlns="">
          <p:sp>
            <p:nvSpPr>
              <p:cNvPr id="4" name="Rectangle 3"/>
              <p:cNvSpPr>
                <a:spLocks noRot="1" noChangeAspect="1" noMove="1" noResize="1" noEditPoints="1" noAdjustHandles="1" noChangeArrowheads="1" noChangeShapeType="1" noTextEdit="1"/>
              </p:cNvSpPr>
              <p:nvPr/>
            </p:nvSpPr>
            <p:spPr>
              <a:xfrm>
                <a:off x="304800" y="4313396"/>
                <a:ext cx="8432042" cy="2308324"/>
              </a:xfrm>
              <a:prstGeom prst="rect">
                <a:avLst/>
              </a:prstGeom>
              <a:blipFill rotWithShape="0">
                <a:blip r:embed="rId5"/>
                <a:stretch>
                  <a:fillRect l="-1085" t="-2116" b="-529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EC75BED0-BDAC-5740-8043-EF25C31AC8F9}"/>
              </a:ext>
            </a:extLst>
          </p:cNvPr>
          <p:cNvPicPr>
            <a:picLocks noChangeAspect="1"/>
          </p:cNvPicPr>
          <p:nvPr/>
        </p:nvPicPr>
        <p:blipFill>
          <a:blip r:embed="rId6"/>
          <a:stretch>
            <a:fillRect/>
          </a:stretch>
        </p:blipFill>
        <p:spPr>
          <a:xfrm>
            <a:off x="5782785" y="275278"/>
            <a:ext cx="2523016" cy="3880889"/>
          </a:xfrm>
          <a:prstGeom prst="rect">
            <a:avLst/>
          </a:prstGeom>
        </p:spPr>
      </p:pic>
    </p:spTree>
    <p:extLst>
      <p:ext uri="{BB962C8B-B14F-4D97-AF65-F5344CB8AC3E}">
        <p14:creationId xmlns:p14="http://schemas.microsoft.com/office/powerpoint/2010/main" val="3757452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Rectangle 9"/>
              <p:cNvSpPr/>
              <p:nvPr/>
            </p:nvSpPr>
            <p:spPr>
              <a:xfrm>
                <a:off x="381000" y="1246943"/>
                <a:ext cx="3598101" cy="16028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charset="0"/>
                        </a:rPr>
                        <m:t>𝑨</m:t>
                      </m:r>
                      <m:r>
                        <a:rPr lang="en-US" b="1" i="1" smtClean="0">
                          <a:latin typeface="Cambria Math" charset="0"/>
                        </a:rPr>
                        <m:t>=</m:t>
                      </m:r>
                      <m:d>
                        <m:dPr>
                          <m:ctrlPr>
                            <a:rPr lang="mr-IN" i="1">
                              <a:latin typeface="Cambria Math" panose="02040503050406030204" pitchFamily="18" charset="0"/>
                            </a:rPr>
                          </m:ctrlPr>
                        </m:dPr>
                        <m:e>
                          <m:m>
                            <m:mPr>
                              <m:mcs>
                                <m:mc>
                                  <m:mcPr>
                                    <m:count m:val="1"/>
                                    <m:mcJc m:val="center"/>
                                  </m:mcPr>
                                </m:mc>
                              </m:mcs>
                              <m:ctrlPr>
                                <a:rPr lang="mr-IN" i="1">
                                  <a:latin typeface="Cambria Math" panose="02040503050406030204" pitchFamily="18" charset="0"/>
                                </a:rPr>
                              </m:ctrlPr>
                            </m:mPr>
                            <m:mr>
                              <m:e>
                                <m:r>
                                  <a:rPr lang="en-US" b="0" i="1" smtClean="0">
                                    <a:latin typeface="Cambria Math" charset="0"/>
                                  </a:rPr>
                                  <m:t>0</m:t>
                                </m:r>
                              </m:e>
                            </m:mr>
                            <m:mr>
                              <m:e>
                                <m:r>
                                  <a:rPr lang="en-US" b="0" i="1" smtClean="0">
                                    <a:latin typeface="Cambria Math" charset="0"/>
                                  </a:rPr>
                                  <m:t>0.5</m:t>
                                </m:r>
                              </m:e>
                            </m:mr>
                            <m:mr>
                              <m:e>
                                <m:eqArr>
                                  <m:eqArrPr>
                                    <m:ctrlPr>
                                      <a:rPr lang="mr-IN" b="0" i="1">
                                        <a:latin typeface="Cambria Math" panose="02040503050406030204" pitchFamily="18" charset="0"/>
                                      </a:rPr>
                                    </m:ctrlPr>
                                  </m:eqArrPr>
                                  <m:e>
                                    <m:r>
                                      <a:rPr lang="en-US" b="0" i="1" smtClean="0">
                                        <a:latin typeface="Cambria Math" charset="0"/>
                                      </a:rPr>
                                      <m:t>0</m:t>
                                    </m:r>
                                  </m:e>
                                  <m:e>
                                    <m:r>
                                      <a:rPr lang="en-US" i="1">
                                        <a:latin typeface="Cambria Math" charset="0"/>
                                      </a:rPr>
                                      <m:t>0</m:t>
                                    </m:r>
                                  </m:e>
                                  <m:e>
                                    <m:r>
                                      <a:rPr lang="en-US" b="0" i="1" smtClean="0">
                                        <a:latin typeface="Cambria Math" charset="0"/>
                                      </a:rPr>
                                      <m:t>0</m:t>
                                    </m:r>
                                  </m:e>
                                  <m:e>
                                    <m:r>
                                      <a:rPr lang="en-US" b="0" i="1" smtClean="0">
                                        <a:latin typeface="Cambria Math" charset="0"/>
                                      </a:rPr>
                                      <m:t>0.5</m:t>
                                    </m:r>
                                  </m:e>
                                </m:eqArr>
                              </m:e>
                            </m:mr>
                          </m:m>
                          <m:r>
                            <m:rPr>
                              <m:nor/>
                            </m:rPr>
                            <a:rPr lang="mr-IN" dirty="0"/>
                            <m:t> </m:t>
                          </m:r>
                          <m:m>
                            <m:mPr>
                              <m:mcs>
                                <m:mc>
                                  <m:mcPr>
                                    <m:count m:val="1"/>
                                    <m:mcJc m:val="center"/>
                                  </m:mcPr>
                                </m:mc>
                              </m:mcs>
                              <m:ctrlPr>
                                <a:rPr lang="mr-IN" i="1">
                                  <a:latin typeface="Cambria Math" panose="02040503050406030204" pitchFamily="18" charset="0"/>
                                </a:rPr>
                              </m:ctrlPr>
                            </m:mPr>
                            <m:mr>
                              <m:e>
                                <m:r>
                                  <a:rPr lang="en-US" b="0" i="1" smtClean="0">
                                    <a:latin typeface="Cambria Math" charset="0"/>
                                  </a:rPr>
                                  <m:t>0</m:t>
                                </m:r>
                              </m:e>
                            </m:mr>
                            <m:mr>
                              <m:e>
                                <m:r>
                                  <a:rPr lang="en-US" i="1">
                                    <a:latin typeface="Cambria Math" charset="0"/>
                                  </a:rPr>
                                  <m:t>0</m:t>
                                </m:r>
                              </m:e>
                            </m:mr>
                            <m:mr>
                              <m:e>
                                <m:eqArr>
                                  <m:eqArrPr>
                                    <m:ctrlPr>
                                      <a:rPr lang="mr-IN" b="0" i="1">
                                        <a:latin typeface="Cambria Math" panose="02040503050406030204" pitchFamily="18" charset="0"/>
                                      </a:rPr>
                                    </m:ctrlPr>
                                  </m:eqArrPr>
                                  <m:e>
                                    <m:r>
                                      <a:rPr lang="en-US" b="0" i="1" smtClean="0">
                                        <a:latin typeface="Cambria Math" charset="0"/>
                                      </a:rPr>
                                      <m:t>0.5</m:t>
                                    </m:r>
                                  </m:e>
                                  <m:e>
                                    <m:r>
                                      <a:rPr lang="en-US" b="0" i="1" smtClean="0">
                                        <a:latin typeface="Cambria Math" charset="0"/>
                                      </a:rPr>
                                      <m:t>0.5</m:t>
                                    </m:r>
                                  </m:e>
                                  <m:e>
                                    <m:r>
                                      <a:rPr lang="en-US" i="1">
                                        <a:latin typeface="Cambria Math" charset="0"/>
                                      </a:rPr>
                                      <m:t>0</m:t>
                                    </m:r>
                                  </m:e>
                                  <m:e>
                                    <m:r>
                                      <a:rPr lang="en-US" b="0" i="1" smtClean="0">
                                        <a:latin typeface="Cambria Math" charset="0"/>
                                      </a:rPr>
                                      <m:t>0</m:t>
                                    </m:r>
                                  </m:e>
                                </m:eqArr>
                              </m:e>
                            </m:mr>
                          </m:m>
                          <m:r>
                            <a:rPr lang="en-US" i="1">
                              <a:latin typeface="Cambria Math" charset="0"/>
                            </a:rPr>
                            <m:t>   </m:t>
                          </m:r>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0</m:t>
                                </m:r>
                              </m:e>
                            </m:mr>
                            <m:mr>
                              <m:e>
                                <m:r>
                                  <a:rPr lang="en-US" i="1">
                                    <a:latin typeface="Cambria Math" charset="0"/>
                                  </a:rPr>
                                  <m:t>0</m:t>
                                </m:r>
                              </m:e>
                            </m:mr>
                            <m:mr>
                              <m:e>
                                <m:eqArr>
                                  <m:eqArrPr>
                                    <m:ctrlPr>
                                      <a:rPr lang="mr-IN" b="0" i="1">
                                        <a:latin typeface="Cambria Math" panose="02040503050406030204" pitchFamily="18" charset="0"/>
                                      </a:rPr>
                                    </m:ctrlPr>
                                  </m:eqArrPr>
                                  <m:e>
                                    <m:r>
                                      <a:rPr lang="en-US" b="0" i="1" smtClean="0">
                                        <a:latin typeface="Cambria Math" charset="0"/>
                                      </a:rPr>
                                      <m:t>0</m:t>
                                    </m:r>
                                  </m:e>
                                  <m:e>
                                    <m:r>
                                      <a:rPr lang="en-US" b="0" i="1" smtClean="0">
                                        <a:latin typeface="Cambria Math" charset="0"/>
                                      </a:rPr>
                                      <m:t>0.33</m:t>
                                    </m:r>
                                  </m:e>
                                  <m:e>
                                    <m:r>
                                      <a:rPr lang="en-US" b="0" i="1" smtClean="0">
                                        <a:latin typeface="Cambria Math" charset="0"/>
                                      </a:rPr>
                                      <m:t>0.33</m:t>
                                    </m:r>
                                  </m:e>
                                  <m:e>
                                    <m:r>
                                      <a:rPr lang="en-US" b="0" i="1" smtClean="0">
                                        <a:latin typeface="Cambria Math" charset="0"/>
                                      </a:rPr>
                                      <m:t>0.33</m:t>
                                    </m:r>
                                  </m:e>
                                </m:eqArr>
                              </m:e>
                            </m:mr>
                          </m:m>
                          <m:r>
                            <m:rPr>
                              <m:nor/>
                            </m:rPr>
                            <a:rPr lang="mr-IN" dirty="0"/>
                            <m:t> </m:t>
                          </m:r>
                          <m:m>
                            <m:mPr>
                              <m:mcs>
                                <m:mc>
                                  <m:mcPr>
                                    <m:count m:val="1"/>
                                    <m:mcJc m:val="center"/>
                                  </m:mcPr>
                                </m:mc>
                              </m:mcs>
                              <m:ctrlPr>
                                <a:rPr lang="mr-IN" i="1">
                                  <a:latin typeface="Cambria Math" panose="02040503050406030204" pitchFamily="18" charset="0"/>
                                </a:rPr>
                              </m:ctrlPr>
                            </m:mPr>
                            <m:mr>
                              <m:e>
                                <m:r>
                                  <a:rPr lang="en-US" b="0" i="1" smtClean="0">
                                    <a:latin typeface="Cambria Math" charset="0"/>
                                  </a:rPr>
                                  <m:t>1.0</m:t>
                                </m:r>
                              </m:e>
                            </m:mr>
                            <m:mr>
                              <m:e>
                                <m:r>
                                  <a:rPr lang="en-US" i="1">
                                    <a:latin typeface="Cambria Math" charset="0"/>
                                  </a:rPr>
                                  <m:t>0</m:t>
                                </m:r>
                              </m:e>
                            </m:mr>
                            <m:mr>
                              <m:e>
                                <m:eqArr>
                                  <m:eqArrPr>
                                    <m:ctrlPr>
                                      <a:rPr lang="mr-IN" i="1">
                                        <a:latin typeface="Cambria Math" panose="02040503050406030204" pitchFamily="18" charset="0"/>
                                      </a:rPr>
                                    </m:ctrlPr>
                                  </m:eqArrPr>
                                  <m:e>
                                    <m:r>
                                      <a:rPr lang="en-US" i="1">
                                        <a:latin typeface="Cambria Math" charset="0"/>
                                      </a:rPr>
                                      <m:t>0</m:t>
                                    </m:r>
                                  </m:e>
                                  <m:e>
                                    <m:r>
                                      <a:rPr lang="en-US" i="1">
                                        <a:latin typeface="Cambria Math" charset="0"/>
                                      </a:rPr>
                                      <m:t>0</m:t>
                                    </m:r>
                                  </m:e>
                                  <m:e>
                                    <m:r>
                                      <a:rPr lang="en-US" i="1">
                                        <a:latin typeface="Cambria Math" charset="0"/>
                                      </a:rPr>
                                      <m:t>0</m:t>
                                    </m:r>
                                  </m:e>
                                  <m:e>
                                    <m:r>
                                      <a:rPr lang="en-US" b="0" i="1" smtClean="0">
                                        <a:latin typeface="Cambria Math" charset="0"/>
                                      </a:rPr>
                                      <m:t>0</m:t>
                                    </m:r>
                                  </m:e>
                                </m:eqArr>
                              </m:e>
                            </m:mr>
                          </m:m>
                          <m:r>
                            <m:rPr>
                              <m:nor/>
                            </m:rPr>
                            <a:rPr lang="mr-IN" dirty="0"/>
                            <m:t> </m:t>
                          </m:r>
                          <m:m>
                            <m:mPr>
                              <m:mcs>
                                <m:mc>
                                  <m:mcPr>
                                    <m:count m:val="1"/>
                                    <m:mcJc m:val="center"/>
                                  </m:mcPr>
                                </m:mc>
                              </m:mcs>
                              <m:ctrlPr>
                                <a:rPr lang="mr-IN" i="1" smtClean="0">
                                  <a:latin typeface="Cambria Math" panose="02040503050406030204" pitchFamily="18" charset="0"/>
                                </a:rPr>
                              </m:ctrlPr>
                            </m:mPr>
                            <m:mr>
                              <m:e>
                                <m:r>
                                  <m:rPr>
                                    <m:brk m:alnAt="7"/>
                                  </m:rPr>
                                  <a:rPr lang="en-US" i="1">
                                    <a:latin typeface="Cambria Math" charset="0"/>
                                  </a:rPr>
                                  <m:t>0</m:t>
                                </m:r>
                              </m:e>
                            </m:mr>
                            <m:mr>
                              <m:e>
                                <m:r>
                                  <a:rPr lang="en-US" b="0" i="1" smtClean="0">
                                    <a:latin typeface="Cambria Math" charset="0"/>
                                  </a:rPr>
                                  <m:t>0</m:t>
                                </m:r>
                              </m:e>
                            </m:mr>
                            <m:mr>
                              <m:e>
                                <m:eqArr>
                                  <m:eqArrPr>
                                    <m:ctrlPr>
                                      <a:rPr lang="mr-IN" i="1">
                                        <a:latin typeface="Cambria Math" panose="02040503050406030204" pitchFamily="18" charset="0"/>
                                      </a:rPr>
                                    </m:ctrlPr>
                                  </m:eqArrPr>
                                  <m:e>
                                    <m:r>
                                      <a:rPr lang="en-US" i="1">
                                        <a:latin typeface="Cambria Math" charset="0"/>
                                      </a:rPr>
                                      <m:t>0</m:t>
                                    </m:r>
                                  </m:e>
                                  <m:e>
                                    <m:r>
                                      <a:rPr lang="en-US" i="1">
                                        <a:latin typeface="Cambria Math" charset="0"/>
                                      </a:rPr>
                                      <m:t>0</m:t>
                                    </m:r>
                                  </m:e>
                                  <m:e>
                                    <m:r>
                                      <a:rPr lang="en-US" i="1">
                                        <a:latin typeface="Cambria Math" charset="0"/>
                                      </a:rPr>
                                      <m:t>0</m:t>
                                    </m:r>
                                  </m:e>
                                  <m:e>
                                    <m:r>
                                      <a:rPr lang="en-US" b="0" i="1" smtClean="0">
                                        <a:latin typeface="Cambria Math" charset="0"/>
                                      </a:rPr>
                                      <m:t>1.0</m:t>
                                    </m:r>
                                  </m:e>
                                </m:eqArr>
                              </m:e>
                            </m:mr>
                          </m:m>
                          <m:m>
                            <m:mPr>
                              <m:mcs>
                                <m:mc>
                                  <m:mcPr>
                                    <m:count m:val="1"/>
                                    <m:mcJc m:val="center"/>
                                  </m:mcPr>
                                </m:mc>
                              </m:mcs>
                              <m:ctrlPr>
                                <a:rPr lang="mr-IN" i="1">
                                  <a:latin typeface="Cambria Math" panose="02040503050406030204" pitchFamily="18" charset="0"/>
                                </a:rPr>
                              </m:ctrlPr>
                            </m:mPr>
                            <m:mr>
                              <m:e>
                                <m:r>
                                  <m:rPr>
                                    <m:brk m:alnAt="7"/>
                                  </m:rPr>
                                  <a:rPr lang="en-US" b="0" i="1" smtClean="0">
                                    <a:latin typeface="Cambria Math" charset="0"/>
                                  </a:rPr>
                                  <m:t> </m:t>
                                </m:r>
                                <m:r>
                                  <a:rPr lang="en-US" b="0" i="1" smtClean="0">
                                    <a:latin typeface="Cambria Math" charset="0"/>
                                  </a:rPr>
                                  <m:t> 1.0</m:t>
                                </m:r>
                              </m:e>
                            </m:mr>
                            <m:mr>
                              <m:e>
                                <m:r>
                                  <a:rPr lang="en-US" b="0" i="1" smtClean="0">
                                    <a:latin typeface="Cambria Math" charset="0"/>
                                  </a:rPr>
                                  <m:t>  0</m:t>
                                </m:r>
                              </m:e>
                            </m:mr>
                            <m:mr>
                              <m:e>
                                <m:eqArr>
                                  <m:eqArrPr>
                                    <m:ctrlPr>
                                      <a:rPr lang="mr-IN" b="0" i="1">
                                        <a:latin typeface="Cambria Math" panose="02040503050406030204" pitchFamily="18" charset="0"/>
                                      </a:rPr>
                                    </m:ctrlPr>
                                  </m:eqArrPr>
                                  <m:e>
                                    <m:r>
                                      <a:rPr lang="en-US" b="0" i="1" smtClean="0">
                                        <a:latin typeface="Cambria Math" charset="0"/>
                                      </a:rPr>
                                      <m:t>  </m:t>
                                    </m:r>
                                    <m:r>
                                      <a:rPr lang="en-US" i="1">
                                        <a:latin typeface="Cambria Math" charset="0"/>
                                      </a:rPr>
                                      <m:t>0</m:t>
                                    </m:r>
                                  </m:e>
                                  <m:e>
                                    <m:r>
                                      <a:rPr lang="en-US" b="0" i="1" smtClean="0">
                                        <a:latin typeface="Cambria Math" charset="0"/>
                                      </a:rPr>
                                      <m:t>  </m:t>
                                    </m:r>
                                    <m:r>
                                      <a:rPr lang="en-US" i="1">
                                        <a:latin typeface="Cambria Math" charset="0"/>
                                      </a:rPr>
                                      <m:t>0</m:t>
                                    </m:r>
                                  </m:e>
                                  <m:e>
                                    <m:r>
                                      <a:rPr lang="en-US" b="0" i="1" smtClean="0">
                                        <a:latin typeface="Cambria Math" charset="0"/>
                                      </a:rPr>
                                      <m:t>  </m:t>
                                    </m:r>
                                    <m:r>
                                      <a:rPr lang="en-US" i="1">
                                        <a:latin typeface="Cambria Math" charset="0"/>
                                      </a:rPr>
                                      <m:t>0</m:t>
                                    </m:r>
                                  </m:e>
                                  <m:e>
                                    <m:r>
                                      <a:rPr lang="en-US" b="0" i="1" smtClean="0">
                                        <a:latin typeface="Cambria Math" charset="0"/>
                                      </a:rPr>
                                      <m:t>  0</m:t>
                                    </m:r>
                                  </m:e>
                                </m:eqArr>
                              </m:e>
                            </m:mr>
                          </m:m>
                        </m:e>
                      </m:d>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381000" y="1246943"/>
                <a:ext cx="3598101" cy="160287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4075754" y="1246943"/>
                <a:ext cx="1401602" cy="15049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charset="0"/>
                            </a:rPr>
                            <m:t>𝒙</m:t>
                          </m:r>
                        </m:e>
                        <m:sub>
                          <m:r>
                            <a:rPr lang="en-US" b="0" i="1" smtClean="0">
                              <a:latin typeface="Cambria Math" charset="0"/>
                            </a:rPr>
                            <m:t>0</m:t>
                          </m:r>
                        </m:sub>
                      </m:sSub>
                      <m:r>
                        <a:rPr lang="en-US" b="0" i="1" smtClean="0">
                          <a:latin typeface="Cambria Math" charset="0"/>
                        </a:rPr>
                        <m:t>=</m:t>
                      </m:r>
                      <m:d>
                        <m:dPr>
                          <m:ctrlPr>
                            <a:rPr lang="mr-IN" b="0" i="1" smtClean="0">
                              <a:latin typeface="Cambria Math" panose="02040503050406030204" pitchFamily="18" charset="0"/>
                            </a:rPr>
                          </m:ctrlPr>
                        </m:dPr>
                        <m:e>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 </m:t>
                                </m:r>
                                <m:r>
                                  <a:rPr lang="en-US" i="1">
                                    <a:latin typeface="Cambria Math" charset="0"/>
                                  </a:rPr>
                                  <m:t> </m:t>
                                </m:r>
                                <m:r>
                                  <a:rPr lang="en-US" b="0" i="1" smtClean="0">
                                    <a:latin typeface="Cambria Math" charset="0"/>
                                  </a:rPr>
                                  <m:t>0.1</m:t>
                                </m:r>
                              </m:e>
                            </m:mr>
                            <m:mr>
                              <m:e>
                                <m:r>
                                  <a:rPr lang="en-US" i="1">
                                    <a:latin typeface="Cambria Math" charset="0"/>
                                  </a:rPr>
                                  <m:t>  </m:t>
                                </m:r>
                                <m:r>
                                  <a:rPr lang="en-US" b="0" i="1" smtClean="0">
                                    <a:latin typeface="Cambria Math" charset="0"/>
                                  </a:rPr>
                                  <m:t>0.2</m:t>
                                </m:r>
                              </m:e>
                            </m:mr>
                            <m:mr>
                              <m:e>
                                <m:eqArr>
                                  <m:eqArrPr>
                                    <m:ctrlPr>
                                      <a:rPr lang="mr-IN" i="1">
                                        <a:latin typeface="Cambria Math" panose="02040503050406030204" pitchFamily="18" charset="0"/>
                                      </a:rPr>
                                    </m:ctrlPr>
                                  </m:eqArrPr>
                                  <m:e>
                                    <m:r>
                                      <a:rPr lang="en-US" i="1">
                                        <a:latin typeface="Cambria Math" charset="0"/>
                                      </a:rPr>
                                      <m:t>  </m:t>
                                    </m:r>
                                    <m:r>
                                      <a:rPr lang="en-US" b="0" i="1" smtClean="0">
                                        <a:latin typeface="Cambria Math" charset="0"/>
                                      </a:rPr>
                                      <m:t>0.1</m:t>
                                    </m:r>
                                  </m:e>
                                  <m:e>
                                    <m:r>
                                      <a:rPr lang="en-US" i="1">
                                        <a:latin typeface="Cambria Math" charset="0"/>
                                      </a:rPr>
                                      <m:t>  </m:t>
                                    </m:r>
                                    <m:r>
                                      <a:rPr lang="en-US" b="0" i="1" smtClean="0">
                                        <a:latin typeface="Cambria Math" charset="0"/>
                                      </a:rPr>
                                      <m:t>0.3</m:t>
                                    </m:r>
                                  </m:e>
                                  <m:e>
                                    <m:r>
                                      <a:rPr lang="en-US" i="1">
                                        <a:latin typeface="Cambria Math" charset="0"/>
                                      </a:rPr>
                                      <m:t>  </m:t>
                                    </m:r>
                                    <m:r>
                                      <a:rPr lang="en-US" b="0" i="1" smtClean="0">
                                        <a:latin typeface="Cambria Math" charset="0"/>
                                      </a:rPr>
                                      <m:t>0.1</m:t>
                                    </m:r>
                                  </m:e>
                                  <m:e>
                                    <m:r>
                                      <a:rPr lang="en-US" i="1">
                                        <a:latin typeface="Cambria Math" charset="0"/>
                                      </a:rPr>
                                      <m:t>  </m:t>
                                    </m:r>
                                    <m:r>
                                      <a:rPr lang="en-US" b="0" i="1" smtClean="0">
                                        <a:latin typeface="Cambria Math" charset="0"/>
                                      </a:rPr>
                                      <m:t>0.2</m:t>
                                    </m:r>
                                  </m:e>
                                </m:eqArr>
                              </m:e>
                            </m:mr>
                          </m:m>
                          <m:r>
                            <m:rPr>
                              <m:nor/>
                            </m:rPr>
                            <a:rPr lang="en-US" dirty="0"/>
                            <m:t> </m:t>
                          </m:r>
                        </m:e>
                      </m:d>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4075754" y="1246943"/>
                <a:ext cx="1401602" cy="150496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81000" y="3199508"/>
                <a:ext cx="2398092" cy="15106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charset="0"/>
                            </a:rPr>
                            <m:t>𝒙</m:t>
                          </m:r>
                        </m:e>
                        <m:sub>
                          <m:r>
                            <a:rPr lang="en-US" b="0" i="1" smtClean="0">
                              <a:latin typeface="Cambria Math" charset="0"/>
                            </a:rPr>
                            <m:t>1</m:t>
                          </m:r>
                        </m:sub>
                      </m:sSub>
                      <m:r>
                        <a:rPr lang="en-US" b="0" i="1" smtClean="0">
                          <a:latin typeface="Cambria Math" charset="0"/>
                        </a:rPr>
                        <m:t>=</m:t>
                      </m:r>
                      <m:r>
                        <a:rPr lang="en-US" b="1" i="1" smtClean="0">
                          <a:latin typeface="Cambria Math" charset="0"/>
                        </a:rPr>
                        <m:t>𝑨</m:t>
                      </m:r>
                      <m:r>
                        <a:rPr lang="en-US" b="0" i="1" smtClean="0">
                          <a:latin typeface="Cambria Math" charset="0"/>
                        </a:rPr>
                        <m:t> </m:t>
                      </m:r>
                      <m:sSub>
                        <m:sSubPr>
                          <m:ctrlPr>
                            <a:rPr lang="en-US" i="1">
                              <a:latin typeface="Cambria Math" panose="02040503050406030204" pitchFamily="18" charset="0"/>
                            </a:rPr>
                          </m:ctrlPr>
                        </m:sSubPr>
                        <m:e>
                          <m:r>
                            <a:rPr lang="en-US" b="1" i="1">
                              <a:latin typeface="Cambria Math" charset="0"/>
                            </a:rPr>
                            <m:t>𝒙</m:t>
                          </m:r>
                        </m:e>
                        <m:sub>
                          <m:r>
                            <a:rPr lang="en-US" b="0" i="1" smtClean="0">
                              <a:latin typeface="Cambria Math" charset="0"/>
                            </a:rPr>
                            <m:t>0</m:t>
                          </m:r>
                        </m:sub>
                      </m:sSub>
                      <m:r>
                        <a:rPr lang="en-US" b="0" i="1" smtClean="0">
                          <a:latin typeface="Cambria Math" charset="0"/>
                        </a:rPr>
                        <m:t>=</m:t>
                      </m:r>
                      <m:d>
                        <m:dPr>
                          <m:ctrlPr>
                            <a:rPr lang="mr-IN" b="0" i="1" smtClean="0">
                              <a:latin typeface="Cambria Math" panose="02040503050406030204" pitchFamily="18" charset="0"/>
                            </a:rPr>
                          </m:ctrlPr>
                        </m:dPr>
                        <m:e>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 </m:t>
                                </m:r>
                                <m:r>
                                  <a:rPr lang="en-US" i="1">
                                    <a:latin typeface="Cambria Math" charset="0"/>
                                  </a:rPr>
                                  <m:t> 0</m:t>
                                </m:r>
                                <m:r>
                                  <a:rPr lang="en-US" b="0" i="1" smtClean="0">
                                    <a:latin typeface="Cambria Math" charset="0"/>
                                  </a:rPr>
                                  <m:t>.5</m:t>
                                </m:r>
                              </m:e>
                            </m:mr>
                            <m:mr>
                              <m:e>
                                <m:r>
                                  <a:rPr lang="en-US" i="1">
                                    <a:latin typeface="Cambria Math" charset="0"/>
                                  </a:rPr>
                                  <m:t>  </m:t>
                                </m:r>
                                <m:r>
                                  <a:rPr lang="en-US" b="0" i="1" smtClean="0">
                                    <a:latin typeface="Cambria Math" charset="0"/>
                                  </a:rPr>
                                  <m:t>0.05</m:t>
                                </m:r>
                              </m:e>
                            </m:mr>
                            <m:mr>
                              <m:e>
                                <m:eqArr>
                                  <m:eqArrPr>
                                    <m:ctrlPr>
                                      <a:rPr lang="mr-IN" i="1">
                                        <a:latin typeface="Cambria Math" panose="02040503050406030204" pitchFamily="18" charset="0"/>
                                      </a:rPr>
                                    </m:ctrlPr>
                                  </m:eqArrPr>
                                  <m:e>
                                    <m:r>
                                      <a:rPr lang="en-US" i="1">
                                        <a:latin typeface="Cambria Math" charset="0"/>
                                      </a:rPr>
                                      <m:t>  </m:t>
                                    </m:r>
                                    <m:r>
                                      <a:rPr lang="en-US" b="0" i="1" smtClean="0">
                                        <a:latin typeface="Cambria Math" charset="0"/>
                                      </a:rPr>
                                      <m:t>0.1</m:t>
                                    </m:r>
                                  </m:e>
                                  <m:e>
                                    <m:r>
                                      <a:rPr lang="en-US" i="1">
                                        <a:latin typeface="Cambria Math" charset="0"/>
                                      </a:rPr>
                                      <m:t>  </m:t>
                                    </m:r>
                                    <m:r>
                                      <a:rPr lang="en-US" b="0" i="1" smtClean="0">
                                        <a:latin typeface="Cambria Math" charset="0"/>
                                      </a:rPr>
                                      <m:t>0.133</m:t>
                                    </m:r>
                                  </m:e>
                                  <m:e>
                                    <m:r>
                                      <a:rPr lang="en-US" i="1">
                                        <a:latin typeface="Cambria Math" charset="0"/>
                                      </a:rPr>
                                      <m:t>  </m:t>
                                    </m:r>
                                    <m:r>
                                      <a:rPr lang="en-US" b="0" i="1" smtClean="0">
                                        <a:latin typeface="Cambria Math" charset="0"/>
                                      </a:rPr>
                                      <m:t>0.033</m:t>
                                    </m:r>
                                  </m:e>
                                  <m:e>
                                    <m:r>
                                      <a:rPr lang="en-US" i="1">
                                        <a:latin typeface="Cambria Math" charset="0"/>
                                      </a:rPr>
                                      <m:t>  </m:t>
                                    </m:r>
                                    <m:r>
                                      <a:rPr lang="en-US" b="0" i="1" smtClean="0">
                                        <a:latin typeface="Cambria Math" charset="0"/>
                                      </a:rPr>
                                      <m:t>0.184</m:t>
                                    </m:r>
                                  </m:e>
                                </m:eqArr>
                              </m:e>
                            </m:mr>
                          </m:m>
                          <m:r>
                            <m:rPr>
                              <m:nor/>
                            </m:rPr>
                            <a:rPr lang="en-US" dirty="0"/>
                            <m:t> </m:t>
                          </m:r>
                        </m:e>
                      </m:d>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81000" y="3199508"/>
                <a:ext cx="2398092" cy="1510606"/>
              </a:xfrm>
              <a:prstGeom prst="rect">
                <a:avLst/>
              </a:prstGeom>
              <a:blipFill rotWithShape="0">
                <a:blip r:embed="rId6"/>
                <a:stretch>
                  <a:fillRect/>
                </a:stretch>
              </a:blipFill>
            </p:spPr>
            <p:txBody>
              <a:bodyPr/>
              <a:lstStyle/>
              <a:p>
                <a:r>
                  <a:rPr lang="en-US">
                    <a:noFill/>
                  </a:rPr>
                  <a:t> </a:t>
                </a:r>
              </a:p>
            </p:txBody>
          </p:sp>
        </mc:Fallback>
      </mc:AlternateContent>
      <p:sp>
        <p:nvSpPr>
          <p:cNvPr id="12" name="Rectangle 11"/>
          <p:cNvSpPr/>
          <p:nvPr/>
        </p:nvSpPr>
        <p:spPr>
          <a:xfrm>
            <a:off x="3124200" y="3920944"/>
            <a:ext cx="5486400" cy="830997"/>
          </a:xfrm>
          <a:prstGeom prst="rect">
            <a:avLst/>
          </a:prstGeom>
        </p:spPr>
        <p:txBody>
          <a:bodyPr wrap="square">
            <a:spAutoFit/>
          </a:bodyPr>
          <a:lstStyle/>
          <a:p>
            <a:r>
              <a:rPr lang="en-US" sz="2400" dirty="0"/>
              <a:t>The user will have a probability of about 13% to be at “webpage 3” at time step 1.</a:t>
            </a:r>
          </a:p>
        </p:txBody>
      </p:sp>
      <mc:AlternateContent xmlns:mc="http://schemas.openxmlformats.org/markup-compatibility/2006" xmlns:a14="http://schemas.microsoft.com/office/drawing/2010/main">
        <mc:Choice Requires="a14">
          <p:sp>
            <p:nvSpPr>
              <p:cNvPr id="13" name="Rectangle 12"/>
              <p:cNvSpPr/>
              <p:nvPr/>
            </p:nvSpPr>
            <p:spPr>
              <a:xfrm>
                <a:off x="228600" y="5059740"/>
                <a:ext cx="8763000" cy="1569660"/>
              </a:xfrm>
              <a:prstGeom prst="rect">
                <a:avLst/>
              </a:prstGeom>
            </p:spPr>
            <p:txBody>
              <a:bodyPr wrap="square">
                <a:spAutoFit/>
              </a:bodyPr>
              <a:lstStyle/>
              <a:p>
                <a:r>
                  <a:rPr lang="en-US" sz="2400" dirty="0"/>
                  <a:t>At steady-state, what is the most likely page the user will end up at, when starting from a random page?</a:t>
                </a:r>
              </a:p>
              <a:p>
                <a:endParaRPr lang="en-US" sz="2400" dirty="0"/>
              </a:p>
              <a:p>
                <a:pPr algn="ctr"/>
                <a:r>
                  <a:rPr lang="en-US" sz="2400" dirty="0"/>
                  <a:t> Perform </a:t>
                </a:r>
                <a14:m>
                  <m:oMath xmlns:m="http://schemas.openxmlformats.org/officeDocument/2006/math">
                    <m:sSub>
                      <m:sSubPr>
                        <m:ctrlPr>
                          <a:rPr lang="en-US" sz="2400" i="1" smtClean="0">
                            <a:latin typeface="Cambria Math" panose="02040503050406030204" pitchFamily="18" charset="0"/>
                          </a:rPr>
                        </m:ctrlPr>
                      </m:sSubPr>
                      <m:e>
                        <m:r>
                          <a:rPr lang="en-US" sz="2400" b="1" i="1">
                            <a:latin typeface="Cambria Math" charset="0"/>
                          </a:rPr>
                          <m:t>𝒙</m:t>
                        </m:r>
                      </m:e>
                      <m:sub>
                        <m:r>
                          <a:rPr lang="en-US" sz="2400" b="0" i="1" smtClean="0">
                            <a:latin typeface="Cambria Math" charset="0"/>
                          </a:rPr>
                          <m:t>𝑛</m:t>
                        </m:r>
                      </m:sub>
                    </m:sSub>
                    <m:r>
                      <a:rPr lang="en-US" sz="2400" i="1">
                        <a:latin typeface="Cambria Math" charset="0"/>
                      </a:rPr>
                      <m:t>=</m:t>
                    </m:r>
                    <m:r>
                      <a:rPr lang="en-US" sz="2400" b="1" i="1">
                        <a:latin typeface="Cambria Math" charset="0"/>
                      </a:rPr>
                      <m:t>𝑨</m:t>
                    </m:r>
                    <m:r>
                      <a:rPr lang="en-US" sz="2400" i="1">
                        <a:latin typeface="Cambria Math" charset="0"/>
                      </a:rPr>
                      <m:t> </m:t>
                    </m:r>
                    <m:sSub>
                      <m:sSubPr>
                        <m:ctrlPr>
                          <a:rPr lang="en-US" sz="2400" i="1">
                            <a:latin typeface="Cambria Math" panose="02040503050406030204" pitchFamily="18" charset="0"/>
                          </a:rPr>
                        </m:ctrlPr>
                      </m:sSubPr>
                      <m:e>
                        <m:r>
                          <a:rPr lang="en-US" sz="2400" b="1" i="1">
                            <a:latin typeface="Cambria Math" charset="0"/>
                          </a:rPr>
                          <m:t>𝒙</m:t>
                        </m:r>
                      </m:e>
                      <m:sub>
                        <m:r>
                          <a:rPr lang="en-US" sz="2400" b="0" i="1" smtClean="0">
                            <a:latin typeface="Cambria Math" charset="0"/>
                          </a:rPr>
                          <m:t>𝑛</m:t>
                        </m:r>
                        <m:r>
                          <a:rPr lang="en-US" sz="2400" b="0" i="1" smtClean="0">
                            <a:latin typeface="Cambria Math" charset="0"/>
                          </a:rPr>
                          <m:t>−1</m:t>
                        </m:r>
                      </m:sub>
                    </m:sSub>
                    <m:r>
                      <a:rPr lang="en-US" sz="2400" b="0" i="1" smtClean="0">
                        <a:latin typeface="Cambria Math" charset="0"/>
                      </a:rPr>
                      <m:t> </m:t>
                    </m:r>
                  </m:oMath>
                </a14:m>
                <a:r>
                  <a:rPr lang="en-US" sz="2400" dirty="0"/>
                  <a:t>until convergence!</a:t>
                </a:r>
              </a:p>
            </p:txBody>
          </p:sp>
        </mc:Choice>
        <mc:Fallback xmlns="">
          <p:sp>
            <p:nvSpPr>
              <p:cNvPr id="13" name="Rectangle 12"/>
              <p:cNvSpPr>
                <a:spLocks noRot="1" noChangeAspect="1" noMove="1" noResize="1" noEditPoints="1" noAdjustHandles="1" noChangeArrowheads="1" noChangeShapeType="1" noTextEdit="1"/>
              </p:cNvSpPr>
              <p:nvPr/>
            </p:nvSpPr>
            <p:spPr>
              <a:xfrm>
                <a:off x="228600" y="5059740"/>
                <a:ext cx="8763000" cy="1569660"/>
              </a:xfrm>
              <a:prstGeom prst="rect">
                <a:avLst/>
              </a:prstGeom>
              <a:blipFill rotWithShape="0">
                <a:blip r:embed="rId7"/>
                <a:stretch>
                  <a:fillRect l="-1113" t="-3101" b="-36434"/>
                </a:stretch>
              </a:blipFill>
            </p:spPr>
            <p:txBody>
              <a:bodyPr/>
              <a:lstStyle/>
              <a:p>
                <a:r>
                  <a:rPr lang="en-US">
                    <a:noFill/>
                  </a:rPr>
                  <a:t> </a:t>
                </a:r>
              </a:p>
            </p:txBody>
          </p:sp>
        </mc:Fallback>
      </mc:AlternateContent>
      <p:sp>
        <p:nvSpPr>
          <p:cNvPr id="14" name="Text Box 148"/>
          <p:cNvSpPr txBox="1">
            <a:spLocks noChangeArrowheads="1"/>
          </p:cNvSpPr>
          <p:nvPr/>
        </p:nvSpPr>
        <p:spPr bwMode="auto">
          <a:xfrm>
            <a:off x="304800" y="228600"/>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pic>
        <p:nvPicPr>
          <p:cNvPr id="9" name="Picture 8">
            <a:extLst>
              <a:ext uri="{FF2B5EF4-FFF2-40B4-BE49-F238E27FC236}">
                <a16:creationId xmlns:a16="http://schemas.microsoft.com/office/drawing/2014/main" id="{550C420A-EF18-AA4F-B729-E9A9496A4271}"/>
              </a:ext>
            </a:extLst>
          </p:cNvPr>
          <p:cNvPicPr>
            <a:picLocks noChangeAspect="1"/>
          </p:cNvPicPr>
          <p:nvPr/>
        </p:nvPicPr>
        <p:blipFill>
          <a:blip r:embed="rId8"/>
          <a:stretch>
            <a:fillRect/>
          </a:stretch>
        </p:blipFill>
        <p:spPr>
          <a:xfrm>
            <a:off x="5943599" y="275279"/>
            <a:ext cx="2362201" cy="3633524"/>
          </a:xfrm>
          <a:prstGeom prst="rect">
            <a:avLst/>
          </a:prstGeom>
        </p:spPr>
      </p:pic>
    </p:spTree>
    <p:extLst>
      <p:ext uri="{BB962C8B-B14F-4D97-AF65-F5344CB8AC3E}">
        <p14:creationId xmlns:p14="http://schemas.microsoft.com/office/powerpoint/2010/main" val="199258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68406" y="995398"/>
            <a:ext cx="5979994" cy="830997"/>
          </a:xfrm>
          <a:prstGeom prst="rect">
            <a:avLst/>
          </a:prstGeom>
        </p:spPr>
        <p:txBody>
          <a:bodyPr wrap="square">
            <a:spAutoFit/>
          </a:bodyPr>
          <a:lstStyle/>
          <a:p>
            <a:r>
              <a:rPr lang="en-US" sz="2400" dirty="0"/>
              <a:t>The plot below shows the probabilities of a user ending up at each webpage for each time step.</a:t>
            </a:r>
          </a:p>
        </p:txBody>
      </p:sp>
      <p:pic>
        <p:nvPicPr>
          <p:cNvPr id="3" name="Picture 2"/>
          <p:cNvPicPr>
            <a:picLocks noChangeAspect="1"/>
          </p:cNvPicPr>
          <p:nvPr/>
        </p:nvPicPr>
        <p:blipFill>
          <a:blip r:embed="rId3"/>
          <a:stretch>
            <a:fillRect/>
          </a:stretch>
        </p:blipFill>
        <p:spPr>
          <a:xfrm>
            <a:off x="294564" y="1926840"/>
            <a:ext cx="4876800" cy="3263900"/>
          </a:xfrm>
          <a:prstGeom prst="rect">
            <a:avLst/>
          </a:prstGeom>
        </p:spPr>
      </p:pic>
      <p:sp>
        <p:nvSpPr>
          <p:cNvPr id="6" name="TextBox 5"/>
          <p:cNvSpPr txBox="1"/>
          <p:nvPr/>
        </p:nvSpPr>
        <p:spPr>
          <a:xfrm>
            <a:off x="4975185" y="2363882"/>
            <a:ext cx="290464" cy="369332"/>
          </a:xfrm>
          <a:prstGeom prst="rect">
            <a:avLst/>
          </a:prstGeom>
          <a:noFill/>
        </p:spPr>
        <p:txBody>
          <a:bodyPr wrap="none" rtlCol="0">
            <a:spAutoFit/>
          </a:bodyPr>
          <a:lstStyle/>
          <a:p>
            <a:r>
              <a:rPr lang="en-US" dirty="0"/>
              <a:t>0</a:t>
            </a:r>
          </a:p>
        </p:txBody>
      </p:sp>
      <p:sp>
        <p:nvSpPr>
          <p:cNvPr id="7" name="TextBox 6"/>
          <p:cNvSpPr txBox="1"/>
          <p:nvPr/>
        </p:nvSpPr>
        <p:spPr>
          <a:xfrm>
            <a:off x="4994018" y="3495664"/>
            <a:ext cx="290464" cy="369332"/>
          </a:xfrm>
          <a:prstGeom prst="rect">
            <a:avLst/>
          </a:prstGeom>
          <a:noFill/>
        </p:spPr>
        <p:txBody>
          <a:bodyPr wrap="none" rtlCol="0">
            <a:spAutoFit/>
          </a:bodyPr>
          <a:lstStyle/>
          <a:p>
            <a:r>
              <a:rPr lang="en-US"/>
              <a:t>1</a:t>
            </a:r>
          </a:p>
        </p:txBody>
      </p:sp>
      <p:sp>
        <p:nvSpPr>
          <p:cNvPr id="8" name="TextBox 7"/>
          <p:cNvSpPr txBox="1"/>
          <p:nvPr/>
        </p:nvSpPr>
        <p:spPr>
          <a:xfrm>
            <a:off x="5016315" y="4036267"/>
            <a:ext cx="290464" cy="369332"/>
          </a:xfrm>
          <a:prstGeom prst="rect">
            <a:avLst/>
          </a:prstGeom>
          <a:noFill/>
        </p:spPr>
        <p:txBody>
          <a:bodyPr wrap="none" rtlCol="0">
            <a:spAutoFit/>
          </a:bodyPr>
          <a:lstStyle/>
          <a:p>
            <a:r>
              <a:rPr lang="en-US" dirty="0"/>
              <a:t>2</a:t>
            </a:r>
          </a:p>
        </p:txBody>
      </p:sp>
      <p:sp>
        <p:nvSpPr>
          <p:cNvPr id="9" name="TextBox 8"/>
          <p:cNvSpPr txBox="1"/>
          <p:nvPr/>
        </p:nvSpPr>
        <p:spPr>
          <a:xfrm>
            <a:off x="5022955" y="3805922"/>
            <a:ext cx="290464" cy="369332"/>
          </a:xfrm>
          <a:prstGeom prst="rect">
            <a:avLst/>
          </a:prstGeom>
          <a:noFill/>
        </p:spPr>
        <p:txBody>
          <a:bodyPr wrap="none" rtlCol="0">
            <a:spAutoFit/>
          </a:bodyPr>
          <a:lstStyle/>
          <a:p>
            <a:r>
              <a:rPr lang="en-US"/>
              <a:t>3</a:t>
            </a:r>
          </a:p>
        </p:txBody>
      </p:sp>
      <p:sp>
        <p:nvSpPr>
          <p:cNvPr id="15" name="TextBox 14"/>
          <p:cNvSpPr txBox="1"/>
          <p:nvPr/>
        </p:nvSpPr>
        <p:spPr>
          <a:xfrm>
            <a:off x="5022955" y="4362365"/>
            <a:ext cx="290464" cy="369332"/>
          </a:xfrm>
          <a:prstGeom prst="rect">
            <a:avLst/>
          </a:prstGeom>
          <a:noFill/>
        </p:spPr>
        <p:txBody>
          <a:bodyPr wrap="none" rtlCol="0">
            <a:spAutoFit/>
          </a:bodyPr>
          <a:lstStyle/>
          <a:p>
            <a:r>
              <a:rPr lang="en-US"/>
              <a:t>4</a:t>
            </a:r>
          </a:p>
        </p:txBody>
      </p:sp>
      <p:sp>
        <p:nvSpPr>
          <p:cNvPr id="16" name="TextBox 15"/>
          <p:cNvSpPr txBox="1"/>
          <p:nvPr/>
        </p:nvSpPr>
        <p:spPr>
          <a:xfrm>
            <a:off x="4975185" y="3110492"/>
            <a:ext cx="290464" cy="369332"/>
          </a:xfrm>
          <a:prstGeom prst="rect">
            <a:avLst/>
          </a:prstGeom>
          <a:noFill/>
        </p:spPr>
        <p:txBody>
          <a:bodyPr wrap="none" rtlCol="0">
            <a:spAutoFit/>
          </a:bodyPr>
          <a:lstStyle/>
          <a:p>
            <a:r>
              <a:rPr lang="en-US"/>
              <a:t>5</a:t>
            </a:r>
          </a:p>
        </p:txBody>
      </p:sp>
      <p:sp>
        <p:nvSpPr>
          <p:cNvPr id="17" name="Rectangle 16"/>
          <p:cNvSpPr/>
          <p:nvPr/>
        </p:nvSpPr>
        <p:spPr>
          <a:xfrm>
            <a:off x="294564" y="5331185"/>
            <a:ext cx="8697036" cy="1200329"/>
          </a:xfrm>
          <a:prstGeom prst="rect">
            <a:avLst/>
          </a:prstGeom>
        </p:spPr>
        <p:txBody>
          <a:bodyPr wrap="square">
            <a:spAutoFit/>
          </a:bodyPr>
          <a:lstStyle/>
          <a:p>
            <a:r>
              <a:rPr lang="en-US" sz="2400" dirty="0"/>
              <a:t>The most “important” page is the one with the highest probability. Hence, the ranking for these 6 webpages would be (starting from the most important):</a:t>
            </a:r>
          </a:p>
          <a:p>
            <a:r>
              <a:rPr lang="en-US" sz="2400" dirty="0"/>
              <a:t>Webpages 0,5,1,3,2,4</a:t>
            </a:r>
          </a:p>
        </p:txBody>
      </p:sp>
      <p:sp>
        <p:nvSpPr>
          <p:cNvPr id="18" name="Text Box 148"/>
          <p:cNvSpPr txBox="1">
            <a:spLocks noChangeArrowheads="1"/>
          </p:cNvSpPr>
          <p:nvPr/>
        </p:nvSpPr>
        <p:spPr bwMode="auto">
          <a:xfrm>
            <a:off x="304800" y="228600"/>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pic>
        <p:nvPicPr>
          <p:cNvPr id="14" name="Picture 13">
            <a:extLst>
              <a:ext uri="{FF2B5EF4-FFF2-40B4-BE49-F238E27FC236}">
                <a16:creationId xmlns:a16="http://schemas.microsoft.com/office/drawing/2014/main" id="{AC63D894-9D97-794F-BDB2-3ED11F18D62C}"/>
              </a:ext>
            </a:extLst>
          </p:cNvPr>
          <p:cNvPicPr>
            <a:picLocks noChangeAspect="1"/>
          </p:cNvPicPr>
          <p:nvPr/>
        </p:nvPicPr>
        <p:blipFill>
          <a:blip r:embed="rId4"/>
          <a:stretch>
            <a:fillRect/>
          </a:stretch>
        </p:blipFill>
        <p:spPr>
          <a:xfrm>
            <a:off x="5715000" y="385476"/>
            <a:ext cx="3123964" cy="4805264"/>
          </a:xfrm>
          <a:prstGeom prst="rect">
            <a:avLst/>
          </a:prstGeom>
        </p:spPr>
      </p:pic>
    </p:spTree>
    <p:extLst>
      <p:ext uri="{BB962C8B-B14F-4D97-AF65-F5344CB8AC3E}">
        <p14:creationId xmlns:p14="http://schemas.microsoft.com/office/powerpoint/2010/main" val="3927115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21373" y="4380931"/>
            <a:ext cx="184731" cy="369332"/>
          </a:xfrm>
          <a:prstGeom prst="rect">
            <a:avLst/>
          </a:prstGeom>
          <a:noFill/>
        </p:spPr>
        <p:txBody>
          <a:bodyPr wrap="none" rtlCol="0">
            <a:spAutoFit/>
          </a:bodyPr>
          <a:lstStyle/>
          <a:p>
            <a:endParaRPr lang="en-US"/>
          </a:p>
        </p:txBody>
      </p:sp>
      <p:graphicFrame>
        <p:nvGraphicFramePr>
          <p:cNvPr id="10" name="Table 9"/>
          <p:cNvGraphicFramePr>
            <a:graphicFrameLocks noGrp="1"/>
          </p:cNvGraphicFramePr>
          <p:nvPr/>
        </p:nvGraphicFramePr>
        <p:xfrm>
          <a:off x="5044762" y="685800"/>
          <a:ext cx="3475101" cy="2595880"/>
        </p:xfrm>
        <a:graphic>
          <a:graphicData uri="http://schemas.openxmlformats.org/drawingml/2006/table">
            <a:tbl>
              <a:tblPr firstRow="1" bandRow="1">
                <a:tableStyleId>{5C22544A-7EE6-4342-B048-85BDC9FD1C3A}</a:tableStyleId>
              </a:tblPr>
              <a:tblGrid>
                <a:gridCol w="496443">
                  <a:extLst>
                    <a:ext uri="{9D8B030D-6E8A-4147-A177-3AD203B41FA5}">
                      <a16:colId xmlns:a16="http://schemas.microsoft.com/office/drawing/2014/main" val="20000"/>
                    </a:ext>
                  </a:extLst>
                </a:gridCol>
                <a:gridCol w="496443">
                  <a:extLst>
                    <a:ext uri="{9D8B030D-6E8A-4147-A177-3AD203B41FA5}">
                      <a16:colId xmlns:a16="http://schemas.microsoft.com/office/drawing/2014/main" val="20001"/>
                    </a:ext>
                  </a:extLst>
                </a:gridCol>
                <a:gridCol w="496443">
                  <a:extLst>
                    <a:ext uri="{9D8B030D-6E8A-4147-A177-3AD203B41FA5}">
                      <a16:colId xmlns:a16="http://schemas.microsoft.com/office/drawing/2014/main" val="20002"/>
                    </a:ext>
                  </a:extLst>
                </a:gridCol>
                <a:gridCol w="496443">
                  <a:extLst>
                    <a:ext uri="{9D8B030D-6E8A-4147-A177-3AD203B41FA5}">
                      <a16:colId xmlns:a16="http://schemas.microsoft.com/office/drawing/2014/main" val="20003"/>
                    </a:ext>
                  </a:extLst>
                </a:gridCol>
                <a:gridCol w="496443">
                  <a:extLst>
                    <a:ext uri="{9D8B030D-6E8A-4147-A177-3AD203B41FA5}">
                      <a16:colId xmlns:a16="http://schemas.microsoft.com/office/drawing/2014/main" val="20004"/>
                    </a:ext>
                  </a:extLst>
                </a:gridCol>
                <a:gridCol w="496443">
                  <a:extLst>
                    <a:ext uri="{9D8B030D-6E8A-4147-A177-3AD203B41FA5}">
                      <a16:colId xmlns:a16="http://schemas.microsoft.com/office/drawing/2014/main" val="20005"/>
                    </a:ext>
                  </a:extLst>
                </a:gridCol>
                <a:gridCol w="496443">
                  <a:extLst>
                    <a:ext uri="{9D8B030D-6E8A-4147-A177-3AD203B41FA5}">
                      <a16:colId xmlns:a16="http://schemas.microsoft.com/office/drawing/2014/main" val="20006"/>
                    </a:ext>
                  </a:extLst>
                </a:gridCol>
              </a:tblGrid>
              <a:tr h="370840">
                <a:tc>
                  <a:txBody>
                    <a:bodyPr/>
                    <a:lstStyle/>
                    <a:p>
                      <a:pPr algn="ctr"/>
                      <a:endParaRPr lang="en-US" dirty="0">
                        <a:ln>
                          <a:solidFill>
                            <a:schemeClr val="tx1"/>
                          </a:solid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extLst>
                  <a:ext uri="{0D108BD9-81ED-4DB2-BD59-A6C34878D82A}">
                    <a16:rowId xmlns:a16="http://schemas.microsoft.com/office/drawing/2014/main" val="10000"/>
                  </a:ext>
                </a:extLst>
              </a:tr>
              <a:tr h="370840">
                <a:tc>
                  <a:txBody>
                    <a:bodyPr/>
                    <a:lstStyle/>
                    <a:p>
                      <a:pPr algn="ctr"/>
                      <a:r>
                        <a:rPr lang="en-US" dirty="0">
                          <a:ln>
                            <a:solidFill>
                              <a:schemeClr val="tx1"/>
                            </a:solidFill>
                          </a:ln>
                          <a:no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n>
                            <a:solidFill>
                              <a:schemeClr val="tx1"/>
                            </a:solidFill>
                          </a:ln>
                          <a:no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n>
                            <a:solidFill>
                              <a:schemeClr val="tx1"/>
                            </a:solidFill>
                          </a:ln>
                          <a:no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dirty="0">
                          <a:ln>
                            <a:solidFill>
                              <a:schemeClr val="tx1"/>
                            </a:solidFill>
                          </a:ln>
                          <a:no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dirty="0">
                          <a:ln>
                            <a:solidFill>
                              <a:schemeClr val="tx1"/>
                            </a:solidFill>
                          </a:ln>
                          <a:no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dirty="0">
                          <a:ln>
                            <a:solidFill>
                              <a:schemeClr val="tx1"/>
                            </a:solidFill>
                          </a:ln>
                          <a:no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12" name="Rectangle 11"/>
          <p:cNvSpPr/>
          <p:nvPr/>
        </p:nvSpPr>
        <p:spPr>
          <a:xfrm>
            <a:off x="4876800" y="3565323"/>
            <a:ext cx="3811026" cy="2492990"/>
          </a:xfrm>
          <a:prstGeom prst="rect">
            <a:avLst/>
          </a:prstGeom>
        </p:spPr>
        <p:txBody>
          <a:bodyPr wrap="square">
            <a:spAutoFit/>
          </a:bodyPr>
          <a:lstStyle/>
          <a:p>
            <a:r>
              <a:rPr lang="en-US" sz="2600" dirty="0"/>
              <a:t>Note that we can no longer divide the entries of the last column by the total column sum, which in this case is zero (no outgoing links).</a:t>
            </a:r>
          </a:p>
          <a:p>
            <a:endParaRPr lang="en-US" sz="2600" dirty="0"/>
          </a:p>
        </p:txBody>
      </p:sp>
      <p:sp>
        <p:nvSpPr>
          <p:cNvPr id="9" name="Rectangle 8"/>
          <p:cNvSpPr/>
          <p:nvPr/>
        </p:nvSpPr>
        <p:spPr>
          <a:xfrm>
            <a:off x="255279" y="123231"/>
            <a:ext cx="4800600" cy="830997"/>
          </a:xfrm>
          <a:prstGeom prst="rect">
            <a:avLst/>
          </a:prstGeom>
        </p:spPr>
        <p:txBody>
          <a:bodyPr wrap="square">
            <a:spAutoFit/>
          </a:bodyPr>
          <a:lstStyle/>
          <a:p>
            <a:r>
              <a:rPr lang="en-US" sz="2400" b="1" dirty="0"/>
              <a:t>What if we now remove the link from webpage 5 to webpage 0?</a:t>
            </a:r>
          </a:p>
        </p:txBody>
      </p:sp>
      <p:pic>
        <p:nvPicPr>
          <p:cNvPr id="2" name="Picture 1">
            <a:extLst>
              <a:ext uri="{FF2B5EF4-FFF2-40B4-BE49-F238E27FC236}">
                <a16:creationId xmlns:a16="http://schemas.microsoft.com/office/drawing/2014/main" id="{EA75EA71-1EA7-EE49-85E9-6DFD79C261EC}"/>
              </a:ext>
            </a:extLst>
          </p:cNvPr>
          <p:cNvPicPr>
            <a:picLocks noChangeAspect="1"/>
          </p:cNvPicPr>
          <p:nvPr/>
        </p:nvPicPr>
        <p:blipFill>
          <a:blip r:embed="rId3"/>
          <a:stretch>
            <a:fillRect/>
          </a:stretch>
        </p:blipFill>
        <p:spPr>
          <a:xfrm>
            <a:off x="381000" y="1007454"/>
            <a:ext cx="3695700" cy="5689600"/>
          </a:xfrm>
          <a:prstGeom prst="rect">
            <a:avLst/>
          </a:prstGeom>
        </p:spPr>
      </p:pic>
    </p:spTree>
    <p:extLst>
      <p:ext uri="{BB962C8B-B14F-4D97-AF65-F5344CB8AC3E}">
        <p14:creationId xmlns:p14="http://schemas.microsoft.com/office/powerpoint/2010/main" val="142733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21373" y="4380931"/>
            <a:ext cx="184731" cy="369332"/>
          </a:xfrm>
          <a:prstGeom prst="rect">
            <a:avLst/>
          </a:prstGeom>
          <a:noFill/>
        </p:spPr>
        <p:txBody>
          <a:bodyPr wrap="none" rtlCol="0">
            <a:spAutoFit/>
          </a:bodyPr>
          <a:lstStyle/>
          <a:p>
            <a:endParaRPr lang="en-US"/>
          </a:p>
        </p:txBody>
      </p:sp>
      <p:graphicFrame>
        <p:nvGraphicFramePr>
          <p:cNvPr id="10" name="Table 9"/>
          <p:cNvGraphicFramePr>
            <a:graphicFrameLocks noGrp="1"/>
          </p:cNvGraphicFramePr>
          <p:nvPr/>
        </p:nvGraphicFramePr>
        <p:xfrm>
          <a:off x="5044762" y="685800"/>
          <a:ext cx="3475101" cy="2595880"/>
        </p:xfrm>
        <a:graphic>
          <a:graphicData uri="http://schemas.openxmlformats.org/drawingml/2006/table">
            <a:tbl>
              <a:tblPr firstRow="1" bandRow="1">
                <a:tableStyleId>{5C22544A-7EE6-4342-B048-85BDC9FD1C3A}</a:tableStyleId>
              </a:tblPr>
              <a:tblGrid>
                <a:gridCol w="496443">
                  <a:extLst>
                    <a:ext uri="{9D8B030D-6E8A-4147-A177-3AD203B41FA5}">
                      <a16:colId xmlns:a16="http://schemas.microsoft.com/office/drawing/2014/main" val="20000"/>
                    </a:ext>
                  </a:extLst>
                </a:gridCol>
                <a:gridCol w="496443">
                  <a:extLst>
                    <a:ext uri="{9D8B030D-6E8A-4147-A177-3AD203B41FA5}">
                      <a16:colId xmlns:a16="http://schemas.microsoft.com/office/drawing/2014/main" val="20001"/>
                    </a:ext>
                  </a:extLst>
                </a:gridCol>
                <a:gridCol w="496443">
                  <a:extLst>
                    <a:ext uri="{9D8B030D-6E8A-4147-A177-3AD203B41FA5}">
                      <a16:colId xmlns:a16="http://schemas.microsoft.com/office/drawing/2014/main" val="20002"/>
                    </a:ext>
                  </a:extLst>
                </a:gridCol>
                <a:gridCol w="496443">
                  <a:extLst>
                    <a:ext uri="{9D8B030D-6E8A-4147-A177-3AD203B41FA5}">
                      <a16:colId xmlns:a16="http://schemas.microsoft.com/office/drawing/2014/main" val="20003"/>
                    </a:ext>
                  </a:extLst>
                </a:gridCol>
                <a:gridCol w="496443">
                  <a:extLst>
                    <a:ext uri="{9D8B030D-6E8A-4147-A177-3AD203B41FA5}">
                      <a16:colId xmlns:a16="http://schemas.microsoft.com/office/drawing/2014/main" val="20004"/>
                    </a:ext>
                  </a:extLst>
                </a:gridCol>
                <a:gridCol w="496443">
                  <a:extLst>
                    <a:ext uri="{9D8B030D-6E8A-4147-A177-3AD203B41FA5}">
                      <a16:colId xmlns:a16="http://schemas.microsoft.com/office/drawing/2014/main" val="20005"/>
                    </a:ext>
                  </a:extLst>
                </a:gridCol>
                <a:gridCol w="496443">
                  <a:extLst>
                    <a:ext uri="{9D8B030D-6E8A-4147-A177-3AD203B41FA5}">
                      <a16:colId xmlns:a16="http://schemas.microsoft.com/office/drawing/2014/main" val="20006"/>
                    </a:ext>
                  </a:extLst>
                </a:gridCol>
              </a:tblGrid>
              <a:tr h="370840">
                <a:tc>
                  <a:txBody>
                    <a:bodyPr/>
                    <a:lstStyle/>
                    <a:p>
                      <a:pPr algn="ctr"/>
                      <a:endParaRPr lang="en-US" dirty="0">
                        <a:ln>
                          <a:solidFill>
                            <a:schemeClr val="tx1"/>
                          </a:solid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extLst>
                  <a:ext uri="{0D108BD9-81ED-4DB2-BD59-A6C34878D82A}">
                    <a16:rowId xmlns:a16="http://schemas.microsoft.com/office/drawing/2014/main" val="10000"/>
                  </a:ext>
                </a:extLst>
              </a:tr>
              <a:tr h="370840">
                <a:tc>
                  <a:txBody>
                    <a:bodyPr/>
                    <a:lstStyle/>
                    <a:p>
                      <a:pPr algn="ctr"/>
                      <a:r>
                        <a:rPr lang="en-US" dirty="0">
                          <a:ln>
                            <a:solidFill>
                              <a:schemeClr val="tx1"/>
                            </a:solidFill>
                          </a:ln>
                          <a:no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n>
                            <a:solidFill>
                              <a:schemeClr val="tx1"/>
                            </a:solidFill>
                          </a:ln>
                          <a:no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n>
                            <a:solidFill>
                              <a:schemeClr val="tx1"/>
                            </a:solidFill>
                          </a:ln>
                          <a:no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dirty="0">
                          <a:ln>
                            <a:solidFill>
                              <a:schemeClr val="tx1"/>
                            </a:solidFill>
                          </a:ln>
                          <a:no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dirty="0">
                          <a:ln>
                            <a:solidFill>
                              <a:schemeClr val="tx1"/>
                            </a:solidFill>
                          </a:ln>
                          <a:no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dirty="0">
                          <a:ln>
                            <a:solidFill>
                              <a:schemeClr val="tx1"/>
                            </a:solidFill>
                          </a:ln>
                          <a:no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pic>
        <p:nvPicPr>
          <p:cNvPr id="2" name="Picture 1">
            <a:extLst>
              <a:ext uri="{FF2B5EF4-FFF2-40B4-BE49-F238E27FC236}">
                <a16:creationId xmlns:a16="http://schemas.microsoft.com/office/drawing/2014/main" id="{EA75EA71-1EA7-EE49-85E9-6DFD79C261EC}"/>
              </a:ext>
            </a:extLst>
          </p:cNvPr>
          <p:cNvPicPr>
            <a:picLocks noChangeAspect="1"/>
          </p:cNvPicPr>
          <p:nvPr/>
        </p:nvPicPr>
        <p:blipFill>
          <a:blip r:embed="rId3"/>
          <a:stretch>
            <a:fillRect/>
          </a:stretch>
        </p:blipFill>
        <p:spPr>
          <a:xfrm>
            <a:off x="1905000" y="2483320"/>
            <a:ext cx="2705100" cy="4164553"/>
          </a:xfrm>
          <a:prstGeom prst="rect">
            <a:avLst/>
          </a:prstGeom>
        </p:spPr>
      </p:pic>
      <p:graphicFrame>
        <p:nvGraphicFramePr>
          <p:cNvPr id="7" name="Table 6">
            <a:extLst>
              <a:ext uri="{FF2B5EF4-FFF2-40B4-BE49-F238E27FC236}">
                <a16:creationId xmlns:a16="http://schemas.microsoft.com/office/drawing/2014/main" id="{A7629C85-C77C-7044-BEA0-05B7832B7D57}"/>
              </a:ext>
            </a:extLst>
          </p:cNvPr>
          <p:cNvGraphicFramePr>
            <a:graphicFrameLocks noGrp="1"/>
          </p:cNvGraphicFramePr>
          <p:nvPr/>
        </p:nvGraphicFramePr>
        <p:xfrm>
          <a:off x="5044762" y="3581400"/>
          <a:ext cx="3597737" cy="2595880"/>
        </p:xfrm>
        <a:graphic>
          <a:graphicData uri="http://schemas.openxmlformats.org/drawingml/2006/table">
            <a:tbl>
              <a:tblPr firstRow="1" bandRow="1">
                <a:tableStyleId>{5C22544A-7EE6-4342-B048-85BDC9FD1C3A}</a:tableStyleId>
              </a:tblPr>
              <a:tblGrid>
                <a:gridCol w="512556">
                  <a:extLst>
                    <a:ext uri="{9D8B030D-6E8A-4147-A177-3AD203B41FA5}">
                      <a16:colId xmlns:a16="http://schemas.microsoft.com/office/drawing/2014/main" val="20000"/>
                    </a:ext>
                  </a:extLst>
                </a:gridCol>
                <a:gridCol w="429294">
                  <a:extLst>
                    <a:ext uri="{9D8B030D-6E8A-4147-A177-3AD203B41FA5}">
                      <a16:colId xmlns:a16="http://schemas.microsoft.com/office/drawing/2014/main" val="20001"/>
                    </a:ext>
                  </a:extLst>
                </a:gridCol>
                <a:gridCol w="474980">
                  <a:extLst>
                    <a:ext uri="{9D8B030D-6E8A-4147-A177-3AD203B41FA5}">
                      <a16:colId xmlns:a16="http://schemas.microsoft.com/office/drawing/2014/main" val="20002"/>
                    </a:ext>
                  </a:extLst>
                </a:gridCol>
                <a:gridCol w="568642">
                  <a:extLst>
                    <a:ext uri="{9D8B030D-6E8A-4147-A177-3AD203B41FA5}">
                      <a16:colId xmlns:a16="http://schemas.microsoft.com/office/drawing/2014/main" val="20003"/>
                    </a:ext>
                  </a:extLst>
                </a:gridCol>
                <a:gridCol w="474980">
                  <a:extLst>
                    <a:ext uri="{9D8B030D-6E8A-4147-A177-3AD203B41FA5}">
                      <a16:colId xmlns:a16="http://schemas.microsoft.com/office/drawing/2014/main" val="20004"/>
                    </a:ext>
                  </a:extLst>
                </a:gridCol>
                <a:gridCol w="474980">
                  <a:extLst>
                    <a:ext uri="{9D8B030D-6E8A-4147-A177-3AD203B41FA5}">
                      <a16:colId xmlns:a16="http://schemas.microsoft.com/office/drawing/2014/main" val="20005"/>
                    </a:ext>
                  </a:extLst>
                </a:gridCol>
                <a:gridCol w="662305">
                  <a:extLst>
                    <a:ext uri="{9D8B030D-6E8A-4147-A177-3AD203B41FA5}">
                      <a16:colId xmlns:a16="http://schemas.microsoft.com/office/drawing/2014/main" val="20006"/>
                    </a:ext>
                  </a:extLst>
                </a:gridCol>
              </a:tblGrid>
              <a:tr h="370840">
                <a:tc>
                  <a:txBody>
                    <a:bodyPr/>
                    <a:lstStyle/>
                    <a:p>
                      <a:pPr algn="ctr"/>
                      <a:endParaRPr lang="en-US" dirty="0">
                        <a:ln>
                          <a:solidFill>
                            <a:schemeClr val="tx1"/>
                          </a:solid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extLst>
                  <a:ext uri="{0D108BD9-81ED-4DB2-BD59-A6C34878D82A}">
                    <a16:rowId xmlns:a16="http://schemas.microsoft.com/office/drawing/2014/main" val="10000"/>
                  </a:ext>
                </a:extLst>
              </a:tr>
              <a:tr h="370840">
                <a:tc>
                  <a:txBody>
                    <a:bodyPr/>
                    <a:lstStyle/>
                    <a:p>
                      <a:pPr algn="ctr"/>
                      <a:r>
                        <a:rPr lang="en-US" dirty="0">
                          <a:ln>
                            <a:solidFill>
                              <a:schemeClr val="tx1"/>
                            </a:solidFill>
                          </a:ln>
                          <a:no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1"/>
                  </a:ext>
                </a:extLst>
              </a:tr>
              <a:tr h="370840">
                <a:tc>
                  <a:txBody>
                    <a:bodyPr/>
                    <a:lstStyle/>
                    <a:p>
                      <a:pPr algn="ctr"/>
                      <a:r>
                        <a:rPr lang="en-US" dirty="0">
                          <a:ln>
                            <a:solidFill>
                              <a:schemeClr val="tx1"/>
                            </a:solidFill>
                          </a:ln>
                          <a:no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ln>
                            <a:noFill/>
                          </a:ln>
                          <a:solidFill>
                            <a:schemeClr val="tx1"/>
                          </a:solidFill>
                        </a:rPr>
                        <a:t>0.166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2"/>
                  </a:ext>
                </a:extLst>
              </a:tr>
              <a:tr h="370840">
                <a:tc>
                  <a:txBody>
                    <a:bodyPr/>
                    <a:lstStyle/>
                    <a:p>
                      <a:pPr algn="ctr"/>
                      <a:r>
                        <a:rPr lang="en-US" dirty="0">
                          <a:ln>
                            <a:solidFill>
                              <a:schemeClr val="tx1"/>
                            </a:solidFill>
                          </a:ln>
                          <a:no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ln>
                            <a:noFill/>
                          </a:ln>
                          <a:solidFill>
                            <a:schemeClr val="tx1"/>
                          </a:solidFill>
                        </a:rPr>
                        <a:t>0.166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3"/>
                  </a:ext>
                </a:extLst>
              </a:tr>
              <a:tr h="370840">
                <a:tc>
                  <a:txBody>
                    <a:bodyPr/>
                    <a:lstStyle/>
                    <a:p>
                      <a:pPr algn="ctr"/>
                      <a:r>
                        <a:rPr lang="en-US" dirty="0">
                          <a:ln>
                            <a:solidFill>
                              <a:schemeClr val="tx1"/>
                            </a:solidFill>
                          </a:ln>
                          <a:no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ln>
                            <a:noFill/>
                          </a:ln>
                          <a:solidFill>
                            <a:schemeClr val="tx1"/>
                          </a:solidFill>
                        </a:rPr>
                        <a:t>0.166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4"/>
                  </a:ext>
                </a:extLst>
              </a:tr>
              <a:tr h="370840">
                <a:tc>
                  <a:txBody>
                    <a:bodyPr/>
                    <a:lstStyle/>
                    <a:p>
                      <a:pPr algn="ctr"/>
                      <a:r>
                        <a:rPr lang="en-US" dirty="0">
                          <a:ln>
                            <a:solidFill>
                              <a:schemeClr val="tx1"/>
                            </a:solidFill>
                          </a:ln>
                          <a:no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ln>
                            <a:noFill/>
                          </a:ln>
                          <a:solidFill>
                            <a:schemeClr val="tx1"/>
                          </a:solidFill>
                        </a:rPr>
                        <a:t>0.166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5"/>
                  </a:ext>
                </a:extLst>
              </a:tr>
              <a:tr h="370840">
                <a:tc>
                  <a:txBody>
                    <a:bodyPr/>
                    <a:lstStyle/>
                    <a:p>
                      <a:pPr algn="ctr"/>
                      <a:r>
                        <a:rPr lang="en-US" dirty="0">
                          <a:ln>
                            <a:solidFill>
                              <a:schemeClr val="tx1"/>
                            </a:solidFill>
                          </a:ln>
                          <a:no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6"/>
                  </a:ext>
                </a:extLst>
              </a:tr>
            </a:tbl>
          </a:graphicData>
        </a:graphic>
      </p:graphicFrame>
      <p:sp>
        <p:nvSpPr>
          <p:cNvPr id="3" name="Rectangle 2">
            <a:extLst>
              <a:ext uri="{FF2B5EF4-FFF2-40B4-BE49-F238E27FC236}">
                <a16:creationId xmlns:a16="http://schemas.microsoft.com/office/drawing/2014/main" id="{F82E2D37-3021-3B44-B148-BFA23BAC7785}"/>
              </a:ext>
            </a:extLst>
          </p:cNvPr>
          <p:cNvSpPr/>
          <p:nvPr/>
        </p:nvSpPr>
        <p:spPr>
          <a:xfrm>
            <a:off x="228600" y="228600"/>
            <a:ext cx="4572000" cy="2492990"/>
          </a:xfrm>
          <a:prstGeom prst="rect">
            <a:avLst/>
          </a:prstGeom>
        </p:spPr>
        <p:txBody>
          <a:bodyPr>
            <a:spAutoFit/>
          </a:bodyPr>
          <a:lstStyle/>
          <a:p>
            <a:r>
              <a:rPr lang="en-US" sz="2600" b="1" dirty="0"/>
              <a:t>Approach: </a:t>
            </a:r>
            <a:r>
              <a:rPr lang="en-US" sz="2600" dirty="0"/>
              <a:t>Since a random user will not stay on the same webpage forever, we can assume that all the other webpages have the same probability to be linked from “webpage 5”.</a:t>
            </a:r>
          </a:p>
        </p:txBody>
      </p:sp>
    </p:spTree>
    <p:extLst>
      <p:ext uri="{BB962C8B-B14F-4D97-AF65-F5344CB8AC3E}">
        <p14:creationId xmlns:p14="http://schemas.microsoft.com/office/powerpoint/2010/main" val="2148402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304800" y="228600"/>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sp>
        <p:nvSpPr>
          <p:cNvPr id="8" name="TextBox 7"/>
          <p:cNvSpPr txBox="1"/>
          <p:nvPr/>
        </p:nvSpPr>
        <p:spPr>
          <a:xfrm>
            <a:off x="-3821373" y="4380931"/>
            <a:ext cx="184731" cy="369332"/>
          </a:xfrm>
          <a:prstGeom prst="rect">
            <a:avLst/>
          </a:prstGeom>
          <a:noFill/>
        </p:spPr>
        <p:txBody>
          <a:bodyPr wrap="none" rtlCol="0">
            <a:spAutoFit/>
          </a:bodyPr>
          <a:lstStyle/>
          <a:p>
            <a:endParaRPr lang="en-US"/>
          </a:p>
        </p:txBody>
      </p:sp>
      <mc:AlternateContent xmlns:mc="http://schemas.openxmlformats.org/markup-compatibility/2006" xmlns:a14="http://schemas.microsoft.com/office/drawing/2010/main">
        <mc:Choice Requires="a14">
          <p:sp>
            <p:nvSpPr>
              <p:cNvPr id="9" name="Rectangle 8"/>
              <p:cNvSpPr/>
              <p:nvPr/>
            </p:nvSpPr>
            <p:spPr>
              <a:xfrm>
                <a:off x="4876800" y="344119"/>
                <a:ext cx="3854581" cy="16028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charset="0"/>
                        </a:rPr>
                        <m:t>𝑨</m:t>
                      </m:r>
                      <m:r>
                        <a:rPr lang="en-US" b="1" i="1" smtClean="0">
                          <a:latin typeface="Cambria Math" charset="0"/>
                        </a:rPr>
                        <m:t>=</m:t>
                      </m:r>
                      <m:d>
                        <m:dPr>
                          <m:ctrlPr>
                            <a:rPr lang="mr-IN" i="1">
                              <a:latin typeface="Cambria Math" panose="02040503050406030204" pitchFamily="18" charset="0"/>
                            </a:rPr>
                          </m:ctrlPr>
                        </m:dPr>
                        <m:e>
                          <m:m>
                            <m:mPr>
                              <m:mcs>
                                <m:mc>
                                  <m:mcPr>
                                    <m:count m:val="1"/>
                                    <m:mcJc m:val="center"/>
                                  </m:mcPr>
                                </m:mc>
                              </m:mcs>
                              <m:ctrlPr>
                                <a:rPr lang="mr-IN" i="1">
                                  <a:latin typeface="Cambria Math" panose="02040503050406030204" pitchFamily="18" charset="0"/>
                                </a:rPr>
                              </m:ctrlPr>
                            </m:mPr>
                            <m:mr>
                              <m:e>
                                <m:r>
                                  <a:rPr lang="en-US" b="0" i="1" smtClean="0">
                                    <a:latin typeface="Cambria Math" charset="0"/>
                                  </a:rPr>
                                  <m:t>0</m:t>
                                </m:r>
                              </m:e>
                            </m:mr>
                            <m:mr>
                              <m:e>
                                <m:r>
                                  <a:rPr lang="en-US" b="0" i="1" smtClean="0">
                                    <a:latin typeface="Cambria Math" charset="0"/>
                                  </a:rPr>
                                  <m:t>0.5</m:t>
                                </m:r>
                              </m:e>
                            </m:mr>
                            <m:mr>
                              <m:e>
                                <m:eqArr>
                                  <m:eqArrPr>
                                    <m:ctrlPr>
                                      <a:rPr lang="mr-IN" b="0" i="1">
                                        <a:latin typeface="Cambria Math" panose="02040503050406030204" pitchFamily="18" charset="0"/>
                                      </a:rPr>
                                    </m:ctrlPr>
                                  </m:eqArrPr>
                                  <m:e>
                                    <m:r>
                                      <a:rPr lang="en-US" b="0" i="1" smtClean="0">
                                        <a:latin typeface="Cambria Math" charset="0"/>
                                      </a:rPr>
                                      <m:t>0</m:t>
                                    </m:r>
                                  </m:e>
                                  <m:e>
                                    <m:r>
                                      <a:rPr lang="en-US" i="1">
                                        <a:latin typeface="Cambria Math" charset="0"/>
                                      </a:rPr>
                                      <m:t>0</m:t>
                                    </m:r>
                                  </m:e>
                                  <m:e>
                                    <m:r>
                                      <a:rPr lang="en-US" b="0" i="1" smtClean="0">
                                        <a:latin typeface="Cambria Math" charset="0"/>
                                      </a:rPr>
                                      <m:t>0</m:t>
                                    </m:r>
                                  </m:e>
                                  <m:e>
                                    <m:r>
                                      <a:rPr lang="en-US" b="0" i="1" smtClean="0">
                                        <a:latin typeface="Cambria Math" charset="0"/>
                                      </a:rPr>
                                      <m:t>0.5</m:t>
                                    </m:r>
                                  </m:e>
                                </m:eqArr>
                              </m:e>
                            </m:mr>
                          </m:m>
                          <m:r>
                            <m:rPr>
                              <m:nor/>
                            </m:rPr>
                            <a:rPr lang="mr-IN" dirty="0"/>
                            <m:t> </m:t>
                          </m:r>
                          <m:m>
                            <m:mPr>
                              <m:mcs>
                                <m:mc>
                                  <m:mcPr>
                                    <m:count m:val="1"/>
                                    <m:mcJc m:val="center"/>
                                  </m:mcPr>
                                </m:mc>
                              </m:mcs>
                              <m:ctrlPr>
                                <a:rPr lang="mr-IN" i="1">
                                  <a:latin typeface="Cambria Math" panose="02040503050406030204" pitchFamily="18" charset="0"/>
                                </a:rPr>
                              </m:ctrlPr>
                            </m:mPr>
                            <m:mr>
                              <m:e>
                                <m:r>
                                  <a:rPr lang="en-US" b="0" i="1" smtClean="0">
                                    <a:latin typeface="Cambria Math" charset="0"/>
                                  </a:rPr>
                                  <m:t>0</m:t>
                                </m:r>
                              </m:e>
                            </m:mr>
                            <m:mr>
                              <m:e>
                                <m:r>
                                  <a:rPr lang="en-US" i="1">
                                    <a:latin typeface="Cambria Math" charset="0"/>
                                  </a:rPr>
                                  <m:t>0</m:t>
                                </m:r>
                              </m:e>
                            </m:mr>
                            <m:mr>
                              <m:e>
                                <m:eqArr>
                                  <m:eqArrPr>
                                    <m:ctrlPr>
                                      <a:rPr lang="mr-IN" b="0" i="1">
                                        <a:latin typeface="Cambria Math" panose="02040503050406030204" pitchFamily="18" charset="0"/>
                                      </a:rPr>
                                    </m:ctrlPr>
                                  </m:eqArrPr>
                                  <m:e>
                                    <m:r>
                                      <a:rPr lang="en-US" b="0" i="1" smtClean="0">
                                        <a:latin typeface="Cambria Math" charset="0"/>
                                      </a:rPr>
                                      <m:t>0.5</m:t>
                                    </m:r>
                                  </m:e>
                                  <m:e>
                                    <m:r>
                                      <a:rPr lang="en-US" b="0" i="1" smtClean="0">
                                        <a:latin typeface="Cambria Math" charset="0"/>
                                      </a:rPr>
                                      <m:t>0.5</m:t>
                                    </m:r>
                                  </m:e>
                                  <m:e>
                                    <m:r>
                                      <a:rPr lang="en-US" i="1">
                                        <a:latin typeface="Cambria Math" charset="0"/>
                                      </a:rPr>
                                      <m:t>0</m:t>
                                    </m:r>
                                  </m:e>
                                  <m:e>
                                    <m:r>
                                      <a:rPr lang="en-US" b="0" i="1" smtClean="0">
                                        <a:latin typeface="Cambria Math" charset="0"/>
                                      </a:rPr>
                                      <m:t>0</m:t>
                                    </m:r>
                                  </m:e>
                                </m:eqArr>
                              </m:e>
                            </m:mr>
                          </m:m>
                          <m:r>
                            <a:rPr lang="en-US" i="1">
                              <a:latin typeface="Cambria Math" charset="0"/>
                            </a:rPr>
                            <m:t>   </m:t>
                          </m:r>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0</m:t>
                                </m:r>
                              </m:e>
                            </m:mr>
                            <m:mr>
                              <m:e>
                                <m:r>
                                  <a:rPr lang="en-US" i="1">
                                    <a:latin typeface="Cambria Math" charset="0"/>
                                  </a:rPr>
                                  <m:t>0</m:t>
                                </m:r>
                              </m:e>
                            </m:mr>
                            <m:mr>
                              <m:e>
                                <m:eqArr>
                                  <m:eqArrPr>
                                    <m:ctrlPr>
                                      <a:rPr lang="mr-IN" b="0" i="1">
                                        <a:latin typeface="Cambria Math" panose="02040503050406030204" pitchFamily="18" charset="0"/>
                                      </a:rPr>
                                    </m:ctrlPr>
                                  </m:eqArrPr>
                                  <m:e>
                                    <m:r>
                                      <a:rPr lang="en-US" b="0" i="1" smtClean="0">
                                        <a:latin typeface="Cambria Math" charset="0"/>
                                      </a:rPr>
                                      <m:t>0</m:t>
                                    </m:r>
                                  </m:e>
                                  <m:e>
                                    <m:r>
                                      <a:rPr lang="en-US" b="0" i="1" smtClean="0">
                                        <a:latin typeface="Cambria Math" charset="0"/>
                                      </a:rPr>
                                      <m:t>0.33</m:t>
                                    </m:r>
                                  </m:e>
                                  <m:e>
                                    <m:r>
                                      <a:rPr lang="en-US" b="0" i="1" smtClean="0">
                                        <a:latin typeface="Cambria Math" charset="0"/>
                                      </a:rPr>
                                      <m:t>0.33</m:t>
                                    </m:r>
                                  </m:e>
                                  <m:e>
                                    <m:r>
                                      <a:rPr lang="en-US" b="0" i="1" smtClean="0">
                                        <a:latin typeface="Cambria Math" charset="0"/>
                                      </a:rPr>
                                      <m:t>0.33</m:t>
                                    </m:r>
                                  </m:e>
                                </m:eqArr>
                              </m:e>
                            </m:mr>
                          </m:m>
                          <m:r>
                            <m:rPr>
                              <m:nor/>
                            </m:rPr>
                            <a:rPr lang="mr-IN" dirty="0"/>
                            <m:t> </m:t>
                          </m:r>
                          <m:m>
                            <m:mPr>
                              <m:mcs>
                                <m:mc>
                                  <m:mcPr>
                                    <m:count m:val="1"/>
                                    <m:mcJc m:val="center"/>
                                  </m:mcPr>
                                </m:mc>
                              </m:mcs>
                              <m:ctrlPr>
                                <a:rPr lang="mr-IN" i="1">
                                  <a:latin typeface="Cambria Math" panose="02040503050406030204" pitchFamily="18" charset="0"/>
                                </a:rPr>
                              </m:ctrlPr>
                            </m:mPr>
                            <m:mr>
                              <m:e>
                                <m:r>
                                  <a:rPr lang="en-US" b="0" i="1" smtClean="0">
                                    <a:latin typeface="Cambria Math" charset="0"/>
                                  </a:rPr>
                                  <m:t>1.0</m:t>
                                </m:r>
                              </m:e>
                            </m:mr>
                            <m:mr>
                              <m:e>
                                <m:r>
                                  <a:rPr lang="en-US" i="1">
                                    <a:latin typeface="Cambria Math" charset="0"/>
                                  </a:rPr>
                                  <m:t>0</m:t>
                                </m:r>
                              </m:e>
                            </m:mr>
                            <m:mr>
                              <m:e>
                                <m:eqArr>
                                  <m:eqArrPr>
                                    <m:ctrlPr>
                                      <a:rPr lang="mr-IN" i="1">
                                        <a:latin typeface="Cambria Math" panose="02040503050406030204" pitchFamily="18" charset="0"/>
                                      </a:rPr>
                                    </m:ctrlPr>
                                  </m:eqArrPr>
                                  <m:e>
                                    <m:r>
                                      <a:rPr lang="en-US" i="1">
                                        <a:latin typeface="Cambria Math" charset="0"/>
                                      </a:rPr>
                                      <m:t>0</m:t>
                                    </m:r>
                                  </m:e>
                                  <m:e>
                                    <m:r>
                                      <a:rPr lang="en-US" i="1">
                                        <a:latin typeface="Cambria Math" charset="0"/>
                                      </a:rPr>
                                      <m:t>0</m:t>
                                    </m:r>
                                  </m:e>
                                  <m:e>
                                    <m:r>
                                      <a:rPr lang="en-US" i="1">
                                        <a:latin typeface="Cambria Math" charset="0"/>
                                      </a:rPr>
                                      <m:t>0</m:t>
                                    </m:r>
                                  </m:e>
                                  <m:e>
                                    <m:r>
                                      <a:rPr lang="en-US" b="0" i="1" smtClean="0">
                                        <a:latin typeface="Cambria Math" charset="0"/>
                                      </a:rPr>
                                      <m:t>0</m:t>
                                    </m:r>
                                  </m:e>
                                </m:eqArr>
                              </m:e>
                            </m:mr>
                          </m:m>
                          <m:r>
                            <m:rPr>
                              <m:nor/>
                            </m:rPr>
                            <a:rPr lang="mr-IN" dirty="0"/>
                            <m:t> </m:t>
                          </m:r>
                          <m:m>
                            <m:mPr>
                              <m:mcs>
                                <m:mc>
                                  <m:mcPr>
                                    <m:count m:val="1"/>
                                    <m:mcJc m:val="center"/>
                                  </m:mcPr>
                                </m:mc>
                              </m:mcs>
                              <m:ctrlPr>
                                <a:rPr lang="mr-IN" i="1" smtClean="0">
                                  <a:latin typeface="Cambria Math" panose="02040503050406030204" pitchFamily="18" charset="0"/>
                                </a:rPr>
                              </m:ctrlPr>
                            </m:mPr>
                            <m:mr>
                              <m:e>
                                <m:r>
                                  <m:rPr>
                                    <m:brk m:alnAt="7"/>
                                  </m:rPr>
                                  <a:rPr lang="en-US" i="1">
                                    <a:latin typeface="Cambria Math" charset="0"/>
                                  </a:rPr>
                                  <m:t>0</m:t>
                                </m:r>
                              </m:e>
                            </m:mr>
                            <m:mr>
                              <m:e>
                                <m:r>
                                  <a:rPr lang="en-US" b="0" i="1" smtClean="0">
                                    <a:latin typeface="Cambria Math" charset="0"/>
                                  </a:rPr>
                                  <m:t>0</m:t>
                                </m:r>
                              </m:e>
                            </m:mr>
                            <m:mr>
                              <m:e>
                                <m:eqArr>
                                  <m:eqArrPr>
                                    <m:ctrlPr>
                                      <a:rPr lang="mr-IN" i="1">
                                        <a:latin typeface="Cambria Math" panose="02040503050406030204" pitchFamily="18" charset="0"/>
                                      </a:rPr>
                                    </m:ctrlPr>
                                  </m:eqArrPr>
                                  <m:e>
                                    <m:r>
                                      <a:rPr lang="en-US" i="1">
                                        <a:latin typeface="Cambria Math" charset="0"/>
                                      </a:rPr>
                                      <m:t>0</m:t>
                                    </m:r>
                                  </m:e>
                                  <m:e>
                                    <m:r>
                                      <a:rPr lang="en-US" i="1">
                                        <a:latin typeface="Cambria Math" charset="0"/>
                                      </a:rPr>
                                      <m:t>0</m:t>
                                    </m:r>
                                  </m:e>
                                  <m:e>
                                    <m:r>
                                      <a:rPr lang="en-US" i="1">
                                        <a:latin typeface="Cambria Math" charset="0"/>
                                      </a:rPr>
                                      <m:t>0</m:t>
                                    </m:r>
                                  </m:e>
                                  <m:e>
                                    <m:r>
                                      <a:rPr lang="en-US" b="0" i="1" smtClean="0">
                                        <a:latin typeface="Cambria Math" charset="0"/>
                                      </a:rPr>
                                      <m:t>1.0</m:t>
                                    </m:r>
                                  </m:e>
                                </m:eqArr>
                              </m:e>
                            </m:mr>
                          </m:m>
                          <m:m>
                            <m:mPr>
                              <m:mcs>
                                <m:mc>
                                  <m:mcPr>
                                    <m:count m:val="1"/>
                                    <m:mcJc m:val="center"/>
                                  </m:mcPr>
                                </m:mc>
                              </m:mcs>
                              <m:ctrlPr>
                                <a:rPr lang="mr-IN" i="1">
                                  <a:latin typeface="Cambria Math" panose="02040503050406030204" pitchFamily="18" charset="0"/>
                                </a:rPr>
                              </m:ctrlPr>
                            </m:mPr>
                            <m:mr>
                              <m:e>
                                <m:r>
                                  <m:rPr>
                                    <m:brk m:alnAt="7"/>
                                  </m:rPr>
                                  <a:rPr lang="en-US" b="0" i="1" smtClean="0">
                                    <a:latin typeface="Cambria Math" charset="0"/>
                                  </a:rPr>
                                  <m:t> </m:t>
                                </m:r>
                                <m:r>
                                  <a:rPr lang="en-US" b="0" i="1" smtClean="0">
                                    <a:latin typeface="Cambria Math" charset="0"/>
                                  </a:rPr>
                                  <m:t> 0.166</m:t>
                                </m:r>
                              </m:e>
                            </m:mr>
                            <m:mr>
                              <m:e>
                                <m:r>
                                  <a:rPr lang="en-US" i="1">
                                    <a:latin typeface="Cambria Math" charset="0"/>
                                  </a:rPr>
                                  <m:t>0.166</m:t>
                                </m:r>
                              </m:e>
                            </m:mr>
                            <m:mr>
                              <m:e>
                                <m:eqArr>
                                  <m:eqArrPr>
                                    <m:ctrlPr>
                                      <a:rPr lang="mr-IN" b="0" i="1">
                                        <a:latin typeface="Cambria Math" panose="02040503050406030204" pitchFamily="18" charset="0"/>
                                      </a:rPr>
                                    </m:ctrlPr>
                                  </m:eqArrPr>
                                  <m:e>
                                    <m:r>
                                      <a:rPr lang="en-US" i="1">
                                        <a:latin typeface="Cambria Math" charset="0"/>
                                      </a:rPr>
                                      <m:t>0.166</m:t>
                                    </m:r>
                                  </m:e>
                                  <m:e>
                                    <m:r>
                                      <a:rPr lang="en-US" i="1">
                                        <a:latin typeface="Cambria Math" charset="0"/>
                                      </a:rPr>
                                      <m:t>0.166</m:t>
                                    </m:r>
                                  </m:e>
                                  <m:e>
                                    <m:r>
                                      <a:rPr lang="en-US" i="1">
                                        <a:latin typeface="Cambria Math" charset="0"/>
                                      </a:rPr>
                                      <m:t>0.166</m:t>
                                    </m:r>
                                  </m:e>
                                  <m:e>
                                    <m:r>
                                      <a:rPr lang="en-US" i="1">
                                        <a:latin typeface="Cambria Math" charset="0"/>
                                      </a:rPr>
                                      <m:t>0.166</m:t>
                                    </m:r>
                                  </m:e>
                                </m:eqArr>
                              </m:e>
                            </m:mr>
                          </m:m>
                        </m:e>
                      </m:d>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4876800" y="344119"/>
                <a:ext cx="3854581" cy="1602875"/>
              </a:xfrm>
              <a:prstGeom prst="rect">
                <a:avLst/>
              </a:prstGeom>
              <a:blipFill rotWithShape="0">
                <a:blip r:embed="rId4"/>
                <a:stretch>
                  <a:fillRect/>
                </a:stretch>
              </a:blipFill>
            </p:spPr>
            <p:txBody>
              <a:bodyPr/>
              <a:lstStyle/>
              <a:p>
                <a:r>
                  <a:rPr lang="en-US">
                    <a:noFill/>
                  </a:rPr>
                  <a:t> </a:t>
                </a:r>
              </a:p>
            </p:txBody>
          </p:sp>
        </mc:Fallback>
      </mc:AlternateContent>
      <p:sp>
        <p:nvSpPr>
          <p:cNvPr id="10" name="Rectangle 9"/>
          <p:cNvSpPr/>
          <p:nvPr/>
        </p:nvSpPr>
        <p:spPr>
          <a:xfrm>
            <a:off x="268406" y="995398"/>
            <a:ext cx="4608394" cy="1200329"/>
          </a:xfrm>
          <a:prstGeom prst="rect">
            <a:avLst/>
          </a:prstGeom>
        </p:spPr>
        <p:txBody>
          <a:bodyPr wrap="square">
            <a:spAutoFit/>
          </a:bodyPr>
          <a:lstStyle/>
          <a:p>
            <a:r>
              <a:rPr lang="en-US" sz="2400" dirty="0"/>
              <a:t>The plot below shows the probabilities of a user ending up at each webpage for each time step.</a:t>
            </a:r>
          </a:p>
        </p:txBody>
      </p:sp>
      <p:pic>
        <p:nvPicPr>
          <p:cNvPr id="4" name="Picture 3"/>
          <p:cNvPicPr>
            <a:picLocks noChangeAspect="1"/>
          </p:cNvPicPr>
          <p:nvPr/>
        </p:nvPicPr>
        <p:blipFill>
          <a:blip r:embed="rId5"/>
          <a:stretch>
            <a:fillRect/>
          </a:stretch>
        </p:blipFill>
        <p:spPr>
          <a:xfrm>
            <a:off x="217227" y="2209800"/>
            <a:ext cx="4876800" cy="3263900"/>
          </a:xfrm>
          <a:prstGeom prst="rect">
            <a:avLst/>
          </a:prstGeom>
        </p:spPr>
      </p:pic>
      <p:sp>
        <p:nvSpPr>
          <p:cNvPr id="13" name="Rectangle 12"/>
          <p:cNvSpPr/>
          <p:nvPr/>
        </p:nvSpPr>
        <p:spPr>
          <a:xfrm>
            <a:off x="304800" y="5583570"/>
            <a:ext cx="8697036" cy="1200329"/>
          </a:xfrm>
          <a:prstGeom prst="rect">
            <a:avLst/>
          </a:prstGeom>
        </p:spPr>
        <p:txBody>
          <a:bodyPr wrap="square">
            <a:spAutoFit/>
          </a:bodyPr>
          <a:lstStyle/>
          <a:p>
            <a:r>
              <a:rPr lang="en-US" sz="2400" dirty="0"/>
              <a:t>The most “important” page is the one with the highest probability. Hence, the ranking for these 6 webpages would be (starting from the most important):</a:t>
            </a:r>
          </a:p>
          <a:p>
            <a:r>
              <a:rPr lang="en-US" sz="2400" dirty="0"/>
              <a:t>Webpages 5,0,3,1,2,4</a:t>
            </a:r>
          </a:p>
        </p:txBody>
      </p:sp>
      <p:sp>
        <p:nvSpPr>
          <p:cNvPr id="14" name="TextBox 13"/>
          <p:cNvSpPr txBox="1"/>
          <p:nvPr/>
        </p:nvSpPr>
        <p:spPr>
          <a:xfrm>
            <a:off x="4771719" y="3657084"/>
            <a:ext cx="290464" cy="369332"/>
          </a:xfrm>
          <a:prstGeom prst="rect">
            <a:avLst/>
          </a:prstGeom>
          <a:noFill/>
        </p:spPr>
        <p:txBody>
          <a:bodyPr wrap="none" rtlCol="0">
            <a:spAutoFit/>
          </a:bodyPr>
          <a:lstStyle/>
          <a:p>
            <a:r>
              <a:rPr lang="en-US" dirty="0"/>
              <a:t>0</a:t>
            </a:r>
          </a:p>
        </p:txBody>
      </p:sp>
      <p:sp>
        <p:nvSpPr>
          <p:cNvPr id="15" name="TextBox 14"/>
          <p:cNvSpPr txBox="1"/>
          <p:nvPr/>
        </p:nvSpPr>
        <p:spPr>
          <a:xfrm>
            <a:off x="4731568" y="4146360"/>
            <a:ext cx="290464" cy="369332"/>
          </a:xfrm>
          <a:prstGeom prst="rect">
            <a:avLst/>
          </a:prstGeom>
          <a:noFill/>
        </p:spPr>
        <p:txBody>
          <a:bodyPr wrap="none" rtlCol="0">
            <a:spAutoFit/>
          </a:bodyPr>
          <a:lstStyle/>
          <a:p>
            <a:r>
              <a:rPr lang="en-US"/>
              <a:t>1</a:t>
            </a:r>
          </a:p>
        </p:txBody>
      </p:sp>
      <p:sp>
        <p:nvSpPr>
          <p:cNvPr id="16" name="TextBox 15"/>
          <p:cNvSpPr txBox="1"/>
          <p:nvPr/>
        </p:nvSpPr>
        <p:spPr>
          <a:xfrm>
            <a:off x="4735318" y="4347788"/>
            <a:ext cx="290464" cy="369332"/>
          </a:xfrm>
          <a:prstGeom prst="rect">
            <a:avLst/>
          </a:prstGeom>
          <a:noFill/>
        </p:spPr>
        <p:txBody>
          <a:bodyPr wrap="none" rtlCol="0">
            <a:spAutoFit/>
          </a:bodyPr>
          <a:lstStyle/>
          <a:p>
            <a:r>
              <a:rPr lang="en-US" dirty="0"/>
              <a:t>2</a:t>
            </a:r>
          </a:p>
        </p:txBody>
      </p:sp>
      <p:sp>
        <p:nvSpPr>
          <p:cNvPr id="17" name="TextBox 16"/>
          <p:cNvSpPr txBox="1"/>
          <p:nvPr/>
        </p:nvSpPr>
        <p:spPr>
          <a:xfrm>
            <a:off x="4725274" y="3964833"/>
            <a:ext cx="290464" cy="369332"/>
          </a:xfrm>
          <a:prstGeom prst="rect">
            <a:avLst/>
          </a:prstGeom>
          <a:noFill/>
        </p:spPr>
        <p:txBody>
          <a:bodyPr wrap="none" rtlCol="0">
            <a:spAutoFit/>
          </a:bodyPr>
          <a:lstStyle/>
          <a:p>
            <a:r>
              <a:rPr lang="en-US"/>
              <a:t>3</a:t>
            </a:r>
          </a:p>
        </p:txBody>
      </p:sp>
      <p:sp>
        <p:nvSpPr>
          <p:cNvPr id="18" name="TextBox 17"/>
          <p:cNvSpPr txBox="1"/>
          <p:nvPr/>
        </p:nvSpPr>
        <p:spPr>
          <a:xfrm>
            <a:off x="4735318" y="4613197"/>
            <a:ext cx="290464" cy="369332"/>
          </a:xfrm>
          <a:prstGeom prst="rect">
            <a:avLst/>
          </a:prstGeom>
          <a:noFill/>
        </p:spPr>
        <p:txBody>
          <a:bodyPr wrap="none" rtlCol="0">
            <a:spAutoFit/>
          </a:bodyPr>
          <a:lstStyle/>
          <a:p>
            <a:r>
              <a:rPr lang="en-US"/>
              <a:t>4</a:t>
            </a:r>
          </a:p>
        </p:txBody>
      </p:sp>
      <p:sp>
        <p:nvSpPr>
          <p:cNvPr id="19" name="TextBox 18"/>
          <p:cNvSpPr txBox="1"/>
          <p:nvPr/>
        </p:nvSpPr>
        <p:spPr>
          <a:xfrm>
            <a:off x="4735318" y="3113935"/>
            <a:ext cx="290464" cy="369332"/>
          </a:xfrm>
          <a:prstGeom prst="rect">
            <a:avLst/>
          </a:prstGeom>
          <a:noFill/>
        </p:spPr>
        <p:txBody>
          <a:bodyPr wrap="none" rtlCol="0">
            <a:spAutoFit/>
          </a:bodyPr>
          <a:lstStyle/>
          <a:p>
            <a:r>
              <a:rPr lang="en-US"/>
              <a:t>5</a:t>
            </a:r>
          </a:p>
        </p:txBody>
      </p:sp>
      <p:pic>
        <p:nvPicPr>
          <p:cNvPr id="20" name="Picture 19">
            <a:extLst>
              <a:ext uri="{FF2B5EF4-FFF2-40B4-BE49-F238E27FC236}">
                <a16:creationId xmlns:a16="http://schemas.microsoft.com/office/drawing/2014/main" id="{C3D0C8AF-57BD-A143-85CB-97AB46D5DEC3}"/>
              </a:ext>
            </a:extLst>
          </p:cNvPr>
          <p:cNvPicPr>
            <a:picLocks noChangeAspect="1"/>
          </p:cNvPicPr>
          <p:nvPr/>
        </p:nvPicPr>
        <p:blipFill>
          <a:blip r:embed="rId6"/>
          <a:stretch>
            <a:fillRect/>
          </a:stretch>
        </p:blipFill>
        <p:spPr>
          <a:xfrm>
            <a:off x="5961042" y="2173628"/>
            <a:ext cx="2189822" cy="3371273"/>
          </a:xfrm>
          <a:prstGeom prst="rect">
            <a:avLst/>
          </a:prstGeom>
        </p:spPr>
      </p:pic>
    </p:spTree>
    <p:extLst>
      <p:ext uri="{BB962C8B-B14F-4D97-AF65-F5344CB8AC3E}">
        <p14:creationId xmlns:p14="http://schemas.microsoft.com/office/powerpoint/2010/main" val="1717958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241553" y="267711"/>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sp>
        <p:nvSpPr>
          <p:cNvPr id="8" name="TextBox 7"/>
          <p:cNvSpPr txBox="1"/>
          <p:nvPr/>
        </p:nvSpPr>
        <p:spPr>
          <a:xfrm>
            <a:off x="-3821373" y="4380931"/>
            <a:ext cx="184731" cy="369332"/>
          </a:xfrm>
          <a:prstGeom prst="rect">
            <a:avLst/>
          </a:prstGeom>
          <a:noFill/>
        </p:spPr>
        <p:txBody>
          <a:bodyPr wrap="none" rtlCol="0">
            <a:spAutoFit/>
          </a:bodyPr>
          <a:lstStyle/>
          <a:p>
            <a:endParaRPr lang="en-US"/>
          </a:p>
        </p:txBody>
      </p:sp>
      <p:sp>
        <p:nvSpPr>
          <p:cNvPr id="12" name="Rectangle 11"/>
          <p:cNvSpPr/>
          <p:nvPr/>
        </p:nvSpPr>
        <p:spPr>
          <a:xfrm>
            <a:off x="262468" y="1037235"/>
            <a:ext cx="8641644" cy="430887"/>
          </a:xfrm>
          <a:prstGeom prst="rect">
            <a:avLst/>
          </a:prstGeom>
        </p:spPr>
        <p:txBody>
          <a:bodyPr wrap="square">
            <a:spAutoFit/>
          </a:bodyPr>
          <a:lstStyle/>
          <a:p>
            <a:r>
              <a:rPr lang="en-US" sz="2200" b="1" dirty="0"/>
              <a:t>One remaining issue</a:t>
            </a:r>
            <a:r>
              <a:rPr lang="en-US" sz="2200" dirty="0"/>
              <a:t>: the Markov matrix does not guarantee a unique solution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AC190A4-E0FB-AC48-BC8F-82564BC715D6}"/>
                  </a:ext>
                </a:extLst>
              </p:cNvPr>
              <p:cNvSpPr/>
              <p:nvPr/>
            </p:nvSpPr>
            <p:spPr>
              <a:xfrm>
                <a:off x="5510846" y="1715020"/>
                <a:ext cx="3063596" cy="19917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b="1" i="1" smtClean="0">
                          <a:latin typeface="Cambria Math" charset="0"/>
                        </a:rPr>
                        <m:t>𝑨</m:t>
                      </m:r>
                      <m:r>
                        <a:rPr lang="en-US" sz="2600" b="1" i="1" smtClean="0">
                          <a:latin typeface="Cambria Math" charset="0"/>
                        </a:rPr>
                        <m:t>=</m:t>
                      </m:r>
                      <m:d>
                        <m:dPr>
                          <m:ctrlPr>
                            <a:rPr lang="mr-IN" sz="2600" i="1">
                              <a:latin typeface="Cambria Math" panose="02040503050406030204" pitchFamily="18" charset="0"/>
                            </a:rPr>
                          </m:ctrlPr>
                        </m:dPr>
                        <m:e>
                          <m:m>
                            <m:mPr>
                              <m:mcs>
                                <m:mc>
                                  <m:mcPr>
                                    <m:count m:val="1"/>
                                    <m:mcJc m:val="center"/>
                                  </m:mcPr>
                                </m:mc>
                              </m:mcs>
                              <m:ctrlPr>
                                <a:rPr lang="mr-IN" sz="2600" i="1">
                                  <a:latin typeface="Cambria Math" panose="02040503050406030204" pitchFamily="18" charset="0"/>
                                </a:rPr>
                              </m:ctrlPr>
                            </m:mPr>
                            <m:mr>
                              <m:e>
                                <m:r>
                                  <a:rPr lang="en-US" sz="2600" b="0" i="1" smtClean="0">
                                    <a:latin typeface="Cambria Math" charset="0"/>
                                  </a:rPr>
                                  <m:t>0</m:t>
                                </m:r>
                              </m:e>
                            </m:mr>
                            <m:mr>
                              <m:e>
                                <m:r>
                                  <a:rPr lang="en-US" sz="2600" b="0" i="1" smtClean="0">
                                    <a:latin typeface="Cambria Math" panose="02040503050406030204" pitchFamily="18" charset="0"/>
                                  </a:rPr>
                                  <m:t>1</m:t>
                                </m:r>
                              </m:e>
                            </m:mr>
                            <m:mr>
                              <m:e>
                                <m:eqArr>
                                  <m:eqArrPr>
                                    <m:ctrlPr>
                                      <a:rPr lang="mr-IN" sz="2600" b="0" i="1">
                                        <a:latin typeface="Cambria Math" panose="02040503050406030204" pitchFamily="18" charset="0"/>
                                      </a:rPr>
                                    </m:ctrlPr>
                                  </m:eqArrPr>
                                  <m:e>
                                    <m:r>
                                      <a:rPr lang="en-US" sz="2600" b="0" i="1" smtClean="0">
                                        <a:latin typeface="Cambria Math" charset="0"/>
                                      </a:rPr>
                                      <m:t>0</m:t>
                                    </m:r>
                                  </m:e>
                                  <m:e>
                                    <m:r>
                                      <a:rPr lang="en-US" sz="2600" i="1">
                                        <a:latin typeface="Cambria Math" charset="0"/>
                                      </a:rPr>
                                      <m:t>0</m:t>
                                    </m:r>
                                  </m:e>
                                  <m:e>
                                    <m:r>
                                      <a:rPr lang="en-US" sz="2600" b="0" i="1" smtClean="0">
                                        <a:latin typeface="Cambria Math" charset="0"/>
                                      </a:rPr>
                                      <m:t>0</m:t>
                                    </m:r>
                                  </m:e>
                                </m:eqArr>
                              </m:e>
                            </m:mr>
                          </m:m>
                          <m:r>
                            <m:rPr>
                              <m:nor/>
                            </m:rPr>
                            <a:rPr lang="mr-IN" sz="2600" dirty="0"/>
                            <m:t> </m:t>
                          </m:r>
                          <m:m>
                            <m:mPr>
                              <m:mcs>
                                <m:mc>
                                  <m:mcPr>
                                    <m:count m:val="1"/>
                                    <m:mcJc m:val="center"/>
                                  </m:mcPr>
                                </m:mc>
                              </m:mcs>
                              <m:ctrlPr>
                                <a:rPr lang="mr-IN" sz="2600" i="1">
                                  <a:latin typeface="Cambria Math" panose="02040503050406030204" pitchFamily="18" charset="0"/>
                                </a:rPr>
                              </m:ctrlPr>
                            </m:mPr>
                            <m:mr>
                              <m:e>
                                <m:r>
                                  <a:rPr lang="en-US" sz="2600" b="0" i="1" smtClean="0">
                                    <a:latin typeface="Cambria Math" charset="0"/>
                                  </a:rPr>
                                  <m:t>0</m:t>
                                </m:r>
                              </m:e>
                            </m:mr>
                            <m:mr>
                              <m:e>
                                <m:r>
                                  <a:rPr lang="en-US" sz="2600" i="1">
                                    <a:latin typeface="Cambria Math" charset="0"/>
                                  </a:rPr>
                                  <m:t>0</m:t>
                                </m:r>
                              </m:e>
                            </m:mr>
                            <m:mr>
                              <m:e>
                                <m:eqArr>
                                  <m:eqArrPr>
                                    <m:ctrlPr>
                                      <a:rPr lang="mr-IN" sz="2600" b="0" i="1">
                                        <a:latin typeface="Cambria Math" panose="02040503050406030204" pitchFamily="18" charset="0"/>
                                      </a:rPr>
                                    </m:ctrlPr>
                                  </m:eqArrPr>
                                  <m:e>
                                    <m:r>
                                      <a:rPr lang="en-US" sz="2600" b="0" i="1" smtClean="0">
                                        <a:latin typeface="Cambria Math" panose="02040503050406030204" pitchFamily="18" charset="0"/>
                                      </a:rPr>
                                      <m:t>1</m:t>
                                    </m:r>
                                  </m:e>
                                  <m:e>
                                    <m:r>
                                      <a:rPr lang="en-US" sz="2600" b="0" i="1" smtClean="0">
                                        <a:latin typeface="Cambria Math" panose="02040503050406030204" pitchFamily="18" charset="0"/>
                                      </a:rPr>
                                      <m:t>0</m:t>
                                    </m:r>
                                  </m:e>
                                  <m:e>
                                    <m:r>
                                      <a:rPr lang="en-US" sz="2600" i="1">
                                        <a:latin typeface="Cambria Math" charset="0"/>
                                      </a:rPr>
                                      <m:t>0</m:t>
                                    </m:r>
                                  </m:e>
                                </m:eqArr>
                              </m:e>
                            </m:mr>
                          </m:m>
                          <m:r>
                            <a:rPr lang="en-US" sz="2600" i="1">
                              <a:latin typeface="Cambria Math" charset="0"/>
                            </a:rPr>
                            <m:t>   </m:t>
                          </m:r>
                          <m:m>
                            <m:mPr>
                              <m:mcs>
                                <m:mc>
                                  <m:mcPr>
                                    <m:count m:val="1"/>
                                    <m:mcJc m:val="center"/>
                                  </m:mcPr>
                                </m:mc>
                              </m:mcs>
                              <m:ctrlPr>
                                <a:rPr lang="mr-IN" sz="2600" i="1">
                                  <a:latin typeface="Cambria Math" panose="02040503050406030204" pitchFamily="18" charset="0"/>
                                </a:rPr>
                              </m:ctrlPr>
                            </m:mPr>
                            <m:mr>
                              <m:e>
                                <m:r>
                                  <a:rPr lang="en-US" sz="2600" b="0" i="1" smtClean="0">
                                    <a:latin typeface="Cambria Math" panose="02040503050406030204" pitchFamily="18" charset="0"/>
                                  </a:rPr>
                                  <m:t>1</m:t>
                                </m:r>
                              </m:e>
                            </m:mr>
                            <m:mr>
                              <m:e>
                                <m:r>
                                  <a:rPr lang="en-US" sz="2600" i="1">
                                    <a:latin typeface="Cambria Math" charset="0"/>
                                  </a:rPr>
                                  <m:t>0</m:t>
                                </m:r>
                              </m:e>
                            </m:mr>
                            <m:mr>
                              <m:e>
                                <m:eqArr>
                                  <m:eqArrPr>
                                    <m:ctrlPr>
                                      <a:rPr lang="mr-IN" sz="2600" b="0" i="1">
                                        <a:latin typeface="Cambria Math" panose="02040503050406030204" pitchFamily="18" charset="0"/>
                                      </a:rPr>
                                    </m:ctrlPr>
                                  </m:eqArrPr>
                                  <m:e>
                                    <m:r>
                                      <a:rPr lang="en-US" sz="2600" b="0" i="1" smtClean="0">
                                        <a:latin typeface="Cambria Math" charset="0"/>
                                      </a:rPr>
                                      <m:t>0</m:t>
                                    </m:r>
                                  </m:e>
                                  <m:e>
                                    <m:r>
                                      <a:rPr lang="en-US" sz="2600" b="0" i="1" smtClean="0">
                                        <a:latin typeface="Cambria Math" panose="02040503050406030204" pitchFamily="18" charset="0"/>
                                      </a:rPr>
                                      <m:t>0</m:t>
                                    </m:r>
                                  </m:e>
                                  <m:e>
                                    <m:r>
                                      <a:rPr lang="en-US" sz="2600" b="0" i="1" smtClean="0">
                                        <a:latin typeface="Cambria Math" panose="02040503050406030204" pitchFamily="18" charset="0"/>
                                      </a:rPr>
                                      <m:t>0</m:t>
                                    </m:r>
                                  </m:e>
                                </m:eqArr>
                              </m:e>
                            </m:mr>
                          </m:m>
                          <m:r>
                            <m:rPr>
                              <m:nor/>
                            </m:rPr>
                            <a:rPr lang="mr-IN" sz="2600" dirty="0"/>
                            <m:t> </m:t>
                          </m:r>
                          <m:m>
                            <m:mPr>
                              <m:mcs>
                                <m:mc>
                                  <m:mcPr>
                                    <m:count m:val="1"/>
                                    <m:mcJc m:val="center"/>
                                  </m:mcPr>
                                </m:mc>
                              </m:mcs>
                              <m:ctrlPr>
                                <a:rPr lang="mr-IN" sz="2600" i="1">
                                  <a:latin typeface="Cambria Math" panose="02040503050406030204" pitchFamily="18" charset="0"/>
                                </a:rPr>
                              </m:ctrlPr>
                            </m:mPr>
                            <m:mr>
                              <m:e>
                                <m:r>
                                  <a:rPr lang="en-US" sz="2600" b="0" i="1" smtClean="0">
                                    <a:latin typeface="Cambria Math" panose="02040503050406030204" pitchFamily="18" charset="0"/>
                                  </a:rPr>
                                  <m:t>0</m:t>
                                </m:r>
                              </m:e>
                            </m:mr>
                            <m:mr>
                              <m:e>
                                <m:r>
                                  <a:rPr lang="en-US" sz="2600" i="1">
                                    <a:latin typeface="Cambria Math" charset="0"/>
                                  </a:rPr>
                                  <m:t>0</m:t>
                                </m:r>
                              </m:e>
                            </m:mr>
                            <m:mr>
                              <m:e>
                                <m:eqArr>
                                  <m:eqArrPr>
                                    <m:ctrlPr>
                                      <a:rPr lang="mr-IN" sz="2600" i="1">
                                        <a:latin typeface="Cambria Math" panose="02040503050406030204" pitchFamily="18" charset="0"/>
                                      </a:rPr>
                                    </m:ctrlPr>
                                  </m:eqArrPr>
                                  <m:e>
                                    <m:r>
                                      <a:rPr lang="en-US" sz="2600" i="1">
                                        <a:latin typeface="Cambria Math" charset="0"/>
                                      </a:rPr>
                                      <m:t>0</m:t>
                                    </m:r>
                                  </m:e>
                                  <m:e>
                                    <m:r>
                                      <a:rPr lang="en-US" sz="2600" i="1">
                                        <a:latin typeface="Cambria Math" charset="0"/>
                                      </a:rPr>
                                      <m:t>0</m:t>
                                    </m:r>
                                  </m:e>
                                  <m:e>
                                    <m:r>
                                      <a:rPr lang="en-US" sz="2600" b="0" i="1" smtClean="0">
                                        <a:latin typeface="Cambria Math" panose="02040503050406030204" pitchFamily="18" charset="0"/>
                                      </a:rPr>
                                      <m:t>1</m:t>
                                    </m:r>
                                  </m:e>
                                </m:eqArr>
                              </m:e>
                            </m:mr>
                          </m:m>
                          <m:r>
                            <m:rPr>
                              <m:nor/>
                            </m:rPr>
                            <a:rPr lang="mr-IN" sz="2600" dirty="0"/>
                            <m:t> </m:t>
                          </m:r>
                          <m:m>
                            <m:mPr>
                              <m:mcs>
                                <m:mc>
                                  <m:mcPr>
                                    <m:count m:val="1"/>
                                    <m:mcJc m:val="center"/>
                                  </m:mcPr>
                                </m:mc>
                              </m:mcs>
                              <m:ctrlPr>
                                <a:rPr lang="mr-IN" sz="2600" i="1" smtClean="0">
                                  <a:latin typeface="Cambria Math" panose="02040503050406030204" pitchFamily="18" charset="0"/>
                                </a:rPr>
                              </m:ctrlPr>
                            </m:mPr>
                            <m:mr>
                              <m:e>
                                <m:r>
                                  <m:rPr>
                                    <m:brk m:alnAt="7"/>
                                  </m:rPr>
                                  <a:rPr lang="en-US" sz="2600" i="1">
                                    <a:latin typeface="Cambria Math" charset="0"/>
                                  </a:rPr>
                                  <m:t>0</m:t>
                                </m:r>
                              </m:e>
                            </m:mr>
                            <m:mr>
                              <m:e>
                                <m:r>
                                  <a:rPr lang="en-US" sz="2600" b="0" i="1" smtClean="0">
                                    <a:latin typeface="Cambria Math" charset="0"/>
                                  </a:rPr>
                                  <m:t>0</m:t>
                                </m:r>
                              </m:e>
                            </m:mr>
                            <m:mr>
                              <m:e>
                                <m:eqArr>
                                  <m:eqArrPr>
                                    <m:ctrlPr>
                                      <a:rPr lang="mr-IN" sz="2600" i="1">
                                        <a:latin typeface="Cambria Math" panose="02040503050406030204" pitchFamily="18" charset="0"/>
                                      </a:rPr>
                                    </m:ctrlPr>
                                  </m:eqArrPr>
                                  <m:e>
                                    <m:r>
                                      <a:rPr lang="en-US" sz="2600" i="1">
                                        <a:latin typeface="Cambria Math" charset="0"/>
                                      </a:rPr>
                                      <m:t>0</m:t>
                                    </m:r>
                                  </m:e>
                                  <m:e>
                                    <m:r>
                                      <a:rPr lang="en-US" sz="2600" b="0" i="1" smtClean="0">
                                        <a:latin typeface="Cambria Math" panose="02040503050406030204" pitchFamily="18" charset="0"/>
                                      </a:rPr>
                                      <m:t>1</m:t>
                                    </m:r>
                                  </m:e>
                                  <m:e>
                                    <m:r>
                                      <a:rPr lang="en-US" sz="2600" i="1">
                                        <a:latin typeface="Cambria Math" charset="0"/>
                                      </a:rPr>
                                      <m:t>0</m:t>
                                    </m:r>
                                  </m:e>
                                </m:eqArr>
                              </m:e>
                            </m:mr>
                          </m:m>
                        </m:e>
                      </m:d>
                    </m:oMath>
                  </m:oMathPara>
                </a14:m>
                <a:endParaRPr lang="en-US" sz="2600" dirty="0"/>
              </a:p>
            </p:txBody>
          </p:sp>
        </mc:Choice>
        <mc:Fallback xmlns="">
          <p:sp>
            <p:nvSpPr>
              <p:cNvPr id="5" name="Rectangle 4">
                <a:extLst>
                  <a:ext uri="{FF2B5EF4-FFF2-40B4-BE49-F238E27FC236}">
                    <a16:creationId xmlns:a16="http://schemas.microsoft.com/office/drawing/2014/main" id="{EAC190A4-E0FB-AC48-BC8F-82564BC715D6}"/>
                  </a:ext>
                </a:extLst>
              </p:cNvPr>
              <p:cNvSpPr>
                <a:spLocks noRot="1" noChangeAspect="1" noMove="1" noResize="1" noEditPoints="1" noAdjustHandles="1" noChangeArrowheads="1" noChangeShapeType="1" noTextEdit="1"/>
              </p:cNvSpPr>
              <p:nvPr/>
            </p:nvSpPr>
            <p:spPr>
              <a:xfrm>
                <a:off x="5510846" y="1715020"/>
                <a:ext cx="3063596" cy="1991764"/>
              </a:xfrm>
              <a:prstGeom prst="rect">
                <a:avLst/>
              </a:prstGeom>
              <a:blipFill>
                <a:blip r:embed="rId3"/>
                <a:stretch>
                  <a:fillRect/>
                </a:stretch>
              </a:blipFill>
            </p:spPr>
            <p:txBody>
              <a:bodyPr/>
              <a:lstStyle/>
              <a:p>
                <a:r>
                  <a:rPr lang="en-US">
                    <a:noFill/>
                  </a:rPr>
                  <a:t> </a:t>
                </a:r>
              </a:p>
            </p:txBody>
          </p:sp>
        </mc:Fallback>
      </mc:AlternateContent>
      <p:sp>
        <p:nvSpPr>
          <p:cNvPr id="2" name="Oval 1">
            <a:extLst>
              <a:ext uri="{FF2B5EF4-FFF2-40B4-BE49-F238E27FC236}">
                <a16:creationId xmlns:a16="http://schemas.microsoft.com/office/drawing/2014/main" id="{086AD59C-71C4-D244-92C6-571C4DC0EC00}"/>
              </a:ext>
            </a:extLst>
          </p:cNvPr>
          <p:cNvSpPr/>
          <p:nvPr/>
        </p:nvSpPr>
        <p:spPr>
          <a:xfrm>
            <a:off x="500323" y="2025102"/>
            <a:ext cx="8382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rgbClr val="FF0000"/>
                </a:solidFill>
              </a:rPr>
              <a:t>1</a:t>
            </a:r>
          </a:p>
        </p:txBody>
      </p:sp>
      <p:sp>
        <p:nvSpPr>
          <p:cNvPr id="9" name="Oval 8">
            <a:extLst>
              <a:ext uri="{FF2B5EF4-FFF2-40B4-BE49-F238E27FC236}">
                <a16:creationId xmlns:a16="http://schemas.microsoft.com/office/drawing/2014/main" id="{CC98C7AD-D061-B143-9F9D-58B0D9A99D2D}"/>
              </a:ext>
            </a:extLst>
          </p:cNvPr>
          <p:cNvSpPr/>
          <p:nvPr/>
        </p:nvSpPr>
        <p:spPr>
          <a:xfrm>
            <a:off x="1795723" y="2025102"/>
            <a:ext cx="8382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rgbClr val="FF0000"/>
                </a:solidFill>
              </a:rPr>
              <a:t>2</a:t>
            </a:r>
          </a:p>
        </p:txBody>
      </p:sp>
      <p:sp>
        <p:nvSpPr>
          <p:cNvPr id="10" name="Oval 9">
            <a:extLst>
              <a:ext uri="{FF2B5EF4-FFF2-40B4-BE49-F238E27FC236}">
                <a16:creationId xmlns:a16="http://schemas.microsoft.com/office/drawing/2014/main" id="{07B9D459-0587-2748-9E0F-F71DF45E3297}"/>
              </a:ext>
            </a:extLst>
          </p:cNvPr>
          <p:cNvSpPr/>
          <p:nvPr/>
        </p:nvSpPr>
        <p:spPr>
          <a:xfrm>
            <a:off x="1186123" y="3178666"/>
            <a:ext cx="8382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rgbClr val="FF0000"/>
                </a:solidFill>
              </a:rPr>
              <a:t>3</a:t>
            </a:r>
          </a:p>
        </p:txBody>
      </p:sp>
      <p:sp>
        <p:nvSpPr>
          <p:cNvPr id="11" name="Oval 10">
            <a:extLst>
              <a:ext uri="{FF2B5EF4-FFF2-40B4-BE49-F238E27FC236}">
                <a16:creationId xmlns:a16="http://schemas.microsoft.com/office/drawing/2014/main" id="{63791242-FA11-DA4B-9DB4-C565103C1632}"/>
              </a:ext>
            </a:extLst>
          </p:cNvPr>
          <p:cNvSpPr/>
          <p:nvPr/>
        </p:nvSpPr>
        <p:spPr>
          <a:xfrm>
            <a:off x="3700723" y="2014618"/>
            <a:ext cx="8382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rgbClr val="FF0000"/>
                </a:solidFill>
              </a:rPr>
              <a:t>4</a:t>
            </a:r>
          </a:p>
        </p:txBody>
      </p:sp>
      <p:sp>
        <p:nvSpPr>
          <p:cNvPr id="13" name="Oval 12">
            <a:extLst>
              <a:ext uri="{FF2B5EF4-FFF2-40B4-BE49-F238E27FC236}">
                <a16:creationId xmlns:a16="http://schemas.microsoft.com/office/drawing/2014/main" id="{53331603-1208-054A-9D15-81FD62893610}"/>
              </a:ext>
            </a:extLst>
          </p:cNvPr>
          <p:cNvSpPr/>
          <p:nvPr/>
        </p:nvSpPr>
        <p:spPr>
          <a:xfrm>
            <a:off x="3700723" y="3126812"/>
            <a:ext cx="8382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rgbClr val="FF0000"/>
                </a:solidFill>
              </a:rPr>
              <a:t>5</a:t>
            </a:r>
          </a:p>
        </p:txBody>
      </p:sp>
      <p:sp>
        <p:nvSpPr>
          <p:cNvPr id="6" name="Arc 5">
            <a:extLst>
              <a:ext uri="{FF2B5EF4-FFF2-40B4-BE49-F238E27FC236}">
                <a16:creationId xmlns:a16="http://schemas.microsoft.com/office/drawing/2014/main" id="{A5BC81DF-D2B5-7048-AA4F-288F316B82B5}"/>
              </a:ext>
            </a:extLst>
          </p:cNvPr>
          <p:cNvSpPr/>
          <p:nvPr/>
        </p:nvSpPr>
        <p:spPr>
          <a:xfrm rot="18767799">
            <a:off x="886968" y="1723635"/>
            <a:ext cx="1436510" cy="1513516"/>
          </a:xfrm>
          <a:prstGeom prst="arc">
            <a:avLst/>
          </a:prstGeom>
          <a:ln w="38100">
            <a:solidFill>
              <a:srgbClr val="007434"/>
            </a:solidFill>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a:extLst>
              <a:ext uri="{FF2B5EF4-FFF2-40B4-BE49-F238E27FC236}">
                <a16:creationId xmlns:a16="http://schemas.microsoft.com/office/drawing/2014/main" id="{2D1DBE2D-0AEE-8B46-883A-8C6CA03AA906}"/>
              </a:ext>
            </a:extLst>
          </p:cNvPr>
          <p:cNvSpPr/>
          <p:nvPr/>
        </p:nvSpPr>
        <p:spPr>
          <a:xfrm rot="4629857">
            <a:off x="1146384" y="2031692"/>
            <a:ext cx="1436510" cy="1513516"/>
          </a:xfrm>
          <a:prstGeom prst="arc">
            <a:avLst/>
          </a:prstGeom>
          <a:ln w="38100">
            <a:solidFill>
              <a:srgbClr val="007434"/>
            </a:solidFill>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93D33C88-B8F9-A445-964A-65B9CCBE967E}"/>
              </a:ext>
            </a:extLst>
          </p:cNvPr>
          <p:cNvSpPr/>
          <p:nvPr/>
        </p:nvSpPr>
        <p:spPr>
          <a:xfrm rot="11271343">
            <a:off x="553893" y="1976993"/>
            <a:ext cx="1436510" cy="1513516"/>
          </a:xfrm>
          <a:prstGeom prst="arc">
            <a:avLst/>
          </a:prstGeom>
          <a:ln w="38100">
            <a:solidFill>
              <a:srgbClr val="007434"/>
            </a:solidFill>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75724A4E-E3E1-3B42-AAAD-DDD0A91B7480}"/>
              </a:ext>
            </a:extLst>
          </p:cNvPr>
          <p:cNvSpPr/>
          <p:nvPr/>
        </p:nvSpPr>
        <p:spPr>
          <a:xfrm rot="2794320">
            <a:off x="3399801" y="2137494"/>
            <a:ext cx="1436510" cy="1513516"/>
          </a:xfrm>
          <a:prstGeom prst="arc">
            <a:avLst/>
          </a:prstGeom>
          <a:ln w="38100">
            <a:solidFill>
              <a:srgbClr val="007434"/>
            </a:solidFill>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a:extLst>
              <a:ext uri="{FF2B5EF4-FFF2-40B4-BE49-F238E27FC236}">
                <a16:creationId xmlns:a16="http://schemas.microsoft.com/office/drawing/2014/main" id="{07621C41-2185-9C48-8DDE-AFFD597CD023}"/>
              </a:ext>
            </a:extLst>
          </p:cNvPr>
          <p:cNvSpPr/>
          <p:nvPr/>
        </p:nvSpPr>
        <p:spPr>
          <a:xfrm rot="13465789">
            <a:off x="3410281" y="2111826"/>
            <a:ext cx="1436510" cy="1513516"/>
          </a:xfrm>
          <a:prstGeom prst="arc">
            <a:avLst/>
          </a:prstGeom>
          <a:ln w="38100">
            <a:solidFill>
              <a:srgbClr val="007434"/>
            </a:solidFill>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a:extLst>
              <a:ext uri="{FF2B5EF4-FFF2-40B4-BE49-F238E27FC236}">
                <a16:creationId xmlns:a16="http://schemas.microsoft.com/office/drawing/2014/main" id="{A151057C-C9FF-7F47-A747-08A92B366DF0}"/>
              </a:ext>
            </a:extLst>
          </p:cNvPr>
          <p:cNvSpPr/>
          <p:nvPr/>
        </p:nvSpPr>
        <p:spPr>
          <a:xfrm>
            <a:off x="556290" y="4403869"/>
            <a:ext cx="8054000" cy="461665"/>
          </a:xfrm>
          <a:prstGeom prst="rect">
            <a:avLst/>
          </a:prstGeom>
        </p:spPr>
        <p:txBody>
          <a:bodyPr wrap="none">
            <a:spAutoFit/>
          </a:bodyPr>
          <a:lstStyle/>
          <a:p>
            <a:r>
              <a:rPr lang="en-US" sz="2400" dirty="0"/>
              <a:t>Matrix A has two eigenvectors corresponding to the same eigenvalue 1 </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1991B510-20F5-7E43-BF92-DA0565B0FD13}"/>
                  </a:ext>
                </a:extLst>
              </p:cNvPr>
              <p:cNvSpPr/>
              <p:nvPr/>
            </p:nvSpPr>
            <p:spPr>
              <a:xfrm>
                <a:off x="685800" y="5051668"/>
                <a:ext cx="1544589" cy="14073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.33</m:t>
                                </m:r>
                              </m:e>
                            </m:mr>
                            <m:mr>
                              <m:e>
                                <m:r>
                                  <a:rPr lang="en-US" b="0" i="1" smtClean="0">
                                    <a:latin typeface="Cambria Math" panose="02040503050406030204" pitchFamily="18" charset="0"/>
                                  </a:rPr>
                                  <m:t>0.33</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0.33</m:t>
                                    </m:r>
                                  </m:e>
                                  <m:e>
                                    <m:r>
                                      <a:rPr lang="en-US" b="0" i="1" smtClean="0">
                                        <a:latin typeface="Cambria Math" panose="02040503050406030204" pitchFamily="18" charset="0"/>
                                      </a:rPr>
                                      <m:t>0</m:t>
                                    </m:r>
                                  </m:e>
                                  <m:e>
                                    <m:r>
                                      <a:rPr lang="en-US" b="0" i="1" smtClean="0">
                                        <a:latin typeface="Cambria Math" panose="02040503050406030204" pitchFamily="18" charset="0"/>
                                      </a:rPr>
                                      <m:t>0</m:t>
                                    </m:r>
                                  </m:e>
                                </m:eqArr>
                              </m:e>
                            </m:mr>
                          </m:m>
                        </m:e>
                      </m:d>
                    </m:oMath>
                  </m:oMathPara>
                </a14:m>
                <a:endParaRPr lang="en-US" dirty="0"/>
              </a:p>
            </p:txBody>
          </p:sp>
        </mc:Choice>
        <mc:Fallback xmlns="">
          <p:sp>
            <p:nvSpPr>
              <p:cNvPr id="20" name="Rectangle 19">
                <a:extLst>
                  <a:ext uri="{FF2B5EF4-FFF2-40B4-BE49-F238E27FC236}">
                    <a16:creationId xmlns:a16="http://schemas.microsoft.com/office/drawing/2014/main" id="{1991B510-20F5-7E43-BF92-DA0565B0FD13}"/>
                  </a:ext>
                </a:extLst>
              </p:cNvPr>
              <p:cNvSpPr>
                <a:spLocks noRot="1" noChangeAspect="1" noMove="1" noResize="1" noEditPoints="1" noAdjustHandles="1" noChangeArrowheads="1" noChangeShapeType="1" noTextEdit="1"/>
              </p:cNvSpPr>
              <p:nvPr/>
            </p:nvSpPr>
            <p:spPr>
              <a:xfrm>
                <a:off x="685800" y="5051668"/>
                <a:ext cx="1544589" cy="14073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F7E27883-F43A-6D47-BC40-B868A90DC1F1}"/>
                  </a:ext>
                </a:extLst>
              </p:cNvPr>
              <p:cNvSpPr/>
              <p:nvPr/>
            </p:nvSpPr>
            <p:spPr>
              <a:xfrm>
                <a:off x="2362200" y="5051668"/>
                <a:ext cx="1240018" cy="14073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eqArr>
                              </m:e>
                            </m:mr>
                          </m:m>
                        </m:e>
                      </m:d>
                    </m:oMath>
                  </m:oMathPara>
                </a14:m>
                <a:endParaRPr lang="en-US" dirty="0"/>
              </a:p>
            </p:txBody>
          </p:sp>
        </mc:Choice>
        <mc:Fallback xmlns="">
          <p:sp>
            <p:nvSpPr>
              <p:cNvPr id="21" name="Rectangle 20">
                <a:extLst>
                  <a:ext uri="{FF2B5EF4-FFF2-40B4-BE49-F238E27FC236}">
                    <a16:creationId xmlns:a16="http://schemas.microsoft.com/office/drawing/2014/main" id="{F7E27883-F43A-6D47-BC40-B868A90DC1F1}"/>
                  </a:ext>
                </a:extLst>
              </p:cNvPr>
              <p:cNvSpPr>
                <a:spLocks noRot="1" noChangeAspect="1" noMove="1" noResize="1" noEditPoints="1" noAdjustHandles="1" noChangeArrowheads="1" noChangeShapeType="1" noTextEdit="1"/>
              </p:cNvSpPr>
              <p:nvPr/>
            </p:nvSpPr>
            <p:spPr>
              <a:xfrm>
                <a:off x="2362200" y="5051668"/>
                <a:ext cx="1240018" cy="140737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4C3498FD-ECE5-BB49-9C35-936D5635BD14}"/>
                  </a:ext>
                </a:extLst>
              </p:cNvPr>
              <p:cNvSpPr/>
              <p:nvPr/>
            </p:nvSpPr>
            <p:spPr>
              <a:xfrm>
                <a:off x="4091369" y="4989438"/>
                <a:ext cx="5052631" cy="1591205"/>
              </a:xfrm>
              <a:prstGeom prst="rect">
                <a:avLst/>
              </a:prstGeom>
            </p:spPr>
            <p:txBody>
              <a:bodyPr wrap="square">
                <a:spAutoFit/>
              </a:bodyPr>
              <a:lstStyle/>
              <a:p>
                <a:r>
                  <a:rPr lang="en-US" sz="2400" dirty="0" err="1"/>
                  <a:t>Perron-Frobenius</a:t>
                </a:r>
                <a:r>
                  <a:rPr lang="en-US" sz="2400" dirty="0"/>
                  <a:t> theorem (CIRCA 1910):</a:t>
                </a:r>
              </a:p>
              <a:p>
                <a:r>
                  <a:rPr lang="en-US" sz="2400" dirty="0"/>
                  <a:t>If </a:t>
                </a:r>
                <a14:m>
                  <m:oMath xmlns:m="http://schemas.openxmlformats.org/officeDocument/2006/math">
                    <m:r>
                      <a:rPr lang="en-US" sz="2400" b="1" i="1">
                        <a:latin typeface="Cambria Math" charset="0"/>
                      </a:rPr>
                      <m:t>𝑨</m:t>
                    </m:r>
                  </m:oMath>
                </a14:m>
                <a:r>
                  <a:rPr lang="en-US" sz="2400" dirty="0"/>
                  <a:t> is a Markov matrix with all positive entries, then M has unique steady-state vector </a:t>
                </a:r>
                <a14:m>
                  <m:oMath xmlns:m="http://schemas.openxmlformats.org/officeDocument/2006/math">
                    <m:sSup>
                      <m:sSupPr>
                        <m:ctrlPr>
                          <a:rPr lang="en-US" sz="2400" i="1">
                            <a:latin typeface="Cambria Math" panose="02040503050406030204" pitchFamily="18" charset="0"/>
                          </a:rPr>
                        </m:ctrlPr>
                      </m:sSupPr>
                      <m:e>
                        <m:r>
                          <a:rPr lang="en-US" sz="2400" b="1" i="1">
                            <a:latin typeface="Cambria Math" panose="02040503050406030204" pitchFamily="18" charset="0"/>
                          </a:rPr>
                          <m:t>𝒙</m:t>
                        </m:r>
                      </m:e>
                      <m:sup>
                        <m:r>
                          <a:rPr lang="en-US" sz="2400" i="1">
                            <a:latin typeface="Cambria Math" panose="02040503050406030204" pitchFamily="18" charset="0"/>
                          </a:rPr>
                          <m:t>∗</m:t>
                        </m:r>
                      </m:sup>
                    </m:sSup>
                  </m:oMath>
                </a14:m>
                <a:r>
                  <a:rPr lang="en-US" sz="2400" dirty="0"/>
                  <a:t>.</a:t>
                </a:r>
              </a:p>
            </p:txBody>
          </p:sp>
        </mc:Choice>
        <mc:Fallback xmlns="">
          <p:sp>
            <p:nvSpPr>
              <p:cNvPr id="19" name="Rectangle 18">
                <a:extLst>
                  <a:ext uri="{FF2B5EF4-FFF2-40B4-BE49-F238E27FC236}">
                    <a16:creationId xmlns:a16="http://schemas.microsoft.com/office/drawing/2014/main" id="{4C3498FD-ECE5-BB49-9C35-936D5635BD14}"/>
                  </a:ext>
                </a:extLst>
              </p:cNvPr>
              <p:cNvSpPr>
                <a:spLocks noRot="1" noChangeAspect="1" noMove="1" noResize="1" noEditPoints="1" noAdjustHandles="1" noChangeArrowheads="1" noChangeShapeType="1" noTextEdit="1"/>
              </p:cNvSpPr>
              <p:nvPr/>
            </p:nvSpPr>
            <p:spPr>
              <a:xfrm>
                <a:off x="4091369" y="4989438"/>
                <a:ext cx="5052631" cy="1591205"/>
              </a:xfrm>
              <a:prstGeom prst="rect">
                <a:avLst/>
              </a:prstGeom>
              <a:blipFill>
                <a:blip r:embed="rId6"/>
                <a:stretch>
                  <a:fillRect l="-1754" t="-3175" b="-7143"/>
                </a:stretch>
              </a:blipFill>
            </p:spPr>
            <p:txBody>
              <a:bodyPr/>
              <a:lstStyle/>
              <a:p>
                <a:r>
                  <a:rPr lang="en-US">
                    <a:noFill/>
                  </a:rPr>
                  <a:t> </a:t>
                </a:r>
              </a:p>
            </p:txBody>
          </p:sp>
        </mc:Fallback>
      </mc:AlternateContent>
    </p:spTree>
    <p:extLst>
      <p:ext uri="{BB962C8B-B14F-4D97-AF65-F5344CB8AC3E}">
        <p14:creationId xmlns:p14="http://schemas.microsoft.com/office/powerpoint/2010/main" val="228980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351367" y="250056"/>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Graphs as matrices</a:t>
            </a:r>
            <a:endParaRPr lang="en-US" sz="3600" b="1" dirty="0">
              <a:solidFill>
                <a:schemeClr val="accent2"/>
              </a:solidFill>
              <a:latin typeface="Times New Roman" pitchFamily="18" charset="0"/>
            </a:endParaRPr>
          </a:p>
        </p:txBody>
      </p:sp>
      <p:pic>
        <p:nvPicPr>
          <p:cNvPr id="2" name="Picture 1"/>
          <p:cNvPicPr>
            <a:picLocks noChangeAspect="1"/>
          </p:cNvPicPr>
          <p:nvPr/>
        </p:nvPicPr>
        <p:blipFill>
          <a:blip r:embed="rId3"/>
          <a:stretch>
            <a:fillRect/>
          </a:stretch>
        </p:blipFill>
        <p:spPr>
          <a:xfrm>
            <a:off x="761334" y="963385"/>
            <a:ext cx="7773066" cy="3218864"/>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785573373"/>
              </p:ext>
            </p:extLst>
          </p:nvPr>
        </p:nvGraphicFramePr>
        <p:xfrm>
          <a:off x="3733800" y="4269027"/>
          <a:ext cx="3352470" cy="2225040"/>
        </p:xfrm>
        <a:graphic>
          <a:graphicData uri="http://schemas.openxmlformats.org/drawingml/2006/table">
            <a:tbl>
              <a:tblPr firstRow="1" bandRow="1">
                <a:tableStyleId>{5C22544A-7EE6-4342-B048-85BDC9FD1C3A}</a:tableStyleId>
              </a:tblPr>
              <a:tblGrid>
                <a:gridCol w="558745">
                  <a:extLst>
                    <a:ext uri="{9D8B030D-6E8A-4147-A177-3AD203B41FA5}">
                      <a16:colId xmlns:a16="http://schemas.microsoft.com/office/drawing/2014/main" val="20000"/>
                    </a:ext>
                  </a:extLst>
                </a:gridCol>
                <a:gridCol w="558745">
                  <a:extLst>
                    <a:ext uri="{9D8B030D-6E8A-4147-A177-3AD203B41FA5}">
                      <a16:colId xmlns:a16="http://schemas.microsoft.com/office/drawing/2014/main" val="20001"/>
                    </a:ext>
                  </a:extLst>
                </a:gridCol>
                <a:gridCol w="558745">
                  <a:extLst>
                    <a:ext uri="{9D8B030D-6E8A-4147-A177-3AD203B41FA5}">
                      <a16:colId xmlns:a16="http://schemas.microsoft.com/office/drawing/2014/main" val="20002"/>
                    </a:ext>
                  </a:extLst>
                </a:gridCol>
                <a:gridCol w="558745">
                  <a:extLst>
                    <a:ext uri="{9D8B030D-6E8A-4147-A177-3AD203B41FA5}">
                      <a16:colId xmlns:a16="http://schemas.microsoft.com/office/drawing/2014/main" val="20003"/>
                    </a:ext>
                  </a:extLst>
                </a:gridCol>
                <a:gridCol w="558745">
                  <a:extLst>
                    <a:ext uri="{9D8B030D-6E8A-4147-A177-3AD203B41FA5}">
                      <a16:colId xmlns:a16="http://schemas.microsoft.com/office/drawing/2014/main" val="20004"/>
                    </a:ext>
                  </a:extLst>
                </a:gridCol>
                <a:gridCol w="558745">
                  <a:extLst>
                    <a:ext uri="{9D8B030D-6E8A-4147-A177-3AD203B41FA5}">
                      <a16:colId xmlns:a16="http://schemas.microsoft.com/office/drawing/2014/main" val="20005"/>
                    </a:ext>
                  </a:extLst>
                </a:gridCol>
              </a:tblGrid>
              <a:tr h="370840">
                <a:tc>
                  <a:txBody>
                    <a:bodyPr/>
                    <a:lstStyle/>
                    <a:p>
                      <a:pPr algn="ctr"/>
                      <a:endParaRPr lang="en-US" dirty="0">
                        <a:ln>
                          <a:solidFill>
                            <a:schemeClr val="tx1"/>
                          </a:solid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extLst>
                  <a:ext uri="{0D108BD9-81ED-4DB2-BD59-A6C34878D82A}">
                    <a16:rowId xmlns:a16="http://schemas.microsoft.com/office/drawing/2014/main" val="10000"/>
                  </a:ext>
                </a:extLst>
              </a:tr>
              <a:tr h="370840">
                <a:tc>
                  <a:txBody>
                    <a:bodyPr/>
                    <a:lstStyle/>
                    <a:p>
                      <a:pPr algn="ctr"/>
                      <a:r>
                        <a:rPr lang="en-US" dirty="0">
                          <a:ln>
                            <a:solidFill>
                              <a:schemeClr val="tx1"/>
                            </a:solidFill>
                          </a:ln>
                          <a:no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dirty="0">
                        <a:ln>
                          <a:solidFill>
                            <a:schemeClr val="tx1"/>
                          </a:solid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n>
                            <a:solidFill>
                              <a:schemeClr val="tx1"/>
                            </a:solidFill>
                          </a:ln>
                          <a:no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dirty="0">
                        <a:ln>
                          <a:solidFill>
                            <a:schemeClr val="tx1"/>
                          </a:solid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n>
                            <a:solidFill>
                              <a:schemeClr val="tx1"/>
                            </a:solidFill>
                          </a:ln>
                          <a:no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dirty="0">
                        <a:ln>
                          <a:solidFill>
                            <a:schemeClr val="tx1"/>
                          </a:solid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dirty="0">
                          <a:ln>
                            <a:solidFill>
                              <a:schemeClr val="tx1"/>
                            </a:solidFill>
                          </a:ln>
                          <a:no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dirty="0">
                          <a:ln>
                            <a:solidFill>
                              <a:schemeClr val="tx1"/>
                            </a:solidFill>
                          </a:ln>
                          <a:no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766777" y="4581841"/>
                <a:ext cx="3026895" cy="1599412"/>
              </a:xfrm>
              <a:prstGeom prst="rect">
                <a:avLst/>
              </a:prstGeom>
              <a:noFill/>
            </p:spPr>
            <p:txBody>
              <a:bodyPr wrap="square" rtlCol="0">
                <a:spAutoFit/>
              </a:bodyPr>
              <a:lstStyle/>
              <a:p>
                <a:r>
                  <a:rPr lang="en-US" sz="2400" dirty="0"/>
                  <a:t>If there is an edge (arrow) from node </a:t>
                </a:r>
                <a14:m>
                  <m:oMath xmlns:m="http://schemas.openxmlformats.org/officeDocument/2006/math">
                    <m:r>
                      <a:rPr lang="en-US" sz="2400" b="0" i="1" dirty="0" smtClean="0">
                        <a:latin typeface="Cambria Math" charset="0"/>
                      </a:rPr>
                      <m:t>𝑖</m:t>
                    </m:r>
                  </m:oMath>
                </a14:m>
                <a:r>
                  <a:rPr lang="en-US" sz="2400" dirty="0"/>
                  <a:t> to node </a:t>
                </a:r>
                <a14:m>
                  <m:oMath xmlns:m="http://schemas.openxmlformats.org/officeDocument/2006/math">
                    <m:r>
                      <a:rPr lang="en-US" sz="2400" b="0" i="1" dirty="0" smtClean="0">
                        <a:latin typeface="Cambria Math" charset="0"/>
                      </a:rPr>
                      <m:t>𝑗</m:t>
                    </m:r>
                  </m:oMath>
                </a14:m>
                <a:r>
                  <a:rPr lang="en-US" sz="2400" dirty="0"/>
                  <a:t>, then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charset="0"/>
                          </a:rPr>
                          <m:t>𝐴</m:t>
                        </m:r>
                      </m:e>
                      <m:sub>
                        <m:r>
                          <a:rPr lang="en-US" sz="2400" b="0" i="1" smtClean="0">
                            <a:latin typeface="Cambria Math" charset="0"/>
                          </a:rPr>
                          <m:t>𝑗𝑖</m:t>
                        </m:r>
                      </m:sub>
                    </m:sSub>
                  </m:oMath>
                </a14:m>
                <a:r>
                  <a:rPr lang="en-US" sz="2400" dirty="0"/>
                  <a:t> = 1 (otherwise zero)</a:t>
                </a:r>
              </a:p>
            </p:txBody>
          </p:sp>
        </mc:Choice>
        <mc:Fallback xmlns="">
          <p:sp>
            <p:nvSpPr>
              <p:cNvPr id="7" name="TextBox 6"/>
              <p:cNvSpPr txBox="1">
                <a:spLocks noRot="1" noChangeAspect="1" noMove="1" noResize="1" noEditPoints="1" noAdjustHandles="1" noChangeArrowheads="1" noChangeShapeType="1" noTextEdit="1"/>
              </p:cNvSpPr>
              <p:nvPr/>
            </p:nvSpPr>
            <p:spPr>
              <a:xfrm>
                <a:off x="766777" y="4581841"/>
                <a:ext cx="3026895" cy="1599412"/>
              </a:xfrm>
              <a:prstGeom prst="rect">
                <a:avLst/>
              </a:prstGeom>
              <a:blipFill rotWithShape="0">
                <a:blip r:embed="rId4"/>
                <a:stretch>
                  <a:fillRect l="-3226" t="-3053" b="-8015"/>
                </a:stretch>
              </a:blipFill>
            </p:spPr>
            <p:txBody>
              <a:bodyPr/>
              <a:lstStyle/>
              <a:p>
                <a:r>
                  <a:rPr lang="en-US">
                    <a:noFill/>
                  </a:rPr>
                  <a:t> </a:t>
                </a:r>
              </a:p>
            </p:txBody>
          </p:sp>
        </mc:Fallback>
      </mc:AlternateContent>
    </p:spTree>
    <p:extLst>
      <p:ext uri="{BB962C8B-B14F-4D97-AF65-F5344CB8AC3E}">
        <p14:creationId xmlns:p14="http://schemas.microsoft.com/office/powerpoint/2010/main" val="254286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241553" y="267711"/>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sp>
        <p:nvSpPr>
          <p:cNvPr id="8" name="TextBox 7"/>
          <p:cNvSpPr txBox="1"/>
          <p:nvPr/>
        </p:nvSpPr>
        <p:spPr>
          <a:xfrm>
            <a:off x="-3821373" y="4380931"/>
            <a:ext cx="184731" cy="369332"/>
          </a:xfrm>
          <a:prstGeom prst="rect">
            <a:avLst/>
          </a:prstGeom>
          <a:noFill/>
        </p:spPr>
        <p:txBody>
          <a:bodyPr wrap="none" rtlCol="0">
            <a:spAutoFit/>
          </a:bodyPr>
          <a:lstStyle/>
          <a:p>
            <a:endParaRPr lang="en-US"/>
          </a:p>
        </p:txBody>
      </p:sp>
      <p:sp>
        <p:nvSpPr>
          <p:cNvPr id="12" name="Rectangle 11"/>
          <p:cNvSpPr/>
          <p:nvPr/>
        </p:nvSpPr>
        <p:spPr>
          <a:xfrm>
            <a:off x="262468" y="1037235"/>
            <a:ext cx="8641644" cy="2462213"/>
          </a:xfrm>
          <a:prstGeom prst="rect">
            <a:avLst/>
          </a:prstGeom>
        </p:spPr>
        <p:txBody>
          <a:bodyPr wrap="square">
            <a:spAutoFit/>
          </a:bodyPr>
          <a:lstStyle/>
          <a:p>
            <a:endParaRPr lang="en-US" sz="2200" dirty="0"/>
          </a:p>
          <a:p>
            <a:r>
              <a:rPr lang="en-US" sz="2200" b="1" dirty="0" err="1">
                <a:solidFill>
                  <a:srgbClr val="00B050"/>
                </a:solidFill>
              </a:rPr>
              <a:t>Brin</a:t>
            </a:r>
            <a:r>
              <a:rPr lang="en-US" sz="2200" b="1" dirty="0">
                <a:solidFill>
                  <a:srgbClr val="00B050"/>
                </a:solidFill>
              </a:rPr>
              <a:t>-Page (1990s) proposed</a:t>
            </a:r>
            <a:r>
              <a:rPr lang="en-US" sz="2200" dirty="0"/>
              <a:t>: “PageRank can be thought of as a model of user behavior. We assume there is a random surfer who is given a web page at random and keeps clicking on links, never hitting “back”, </a:t>
            </a:r>
            <a:r>
              <a:rPr lang="en-US" sz="2200" dirty="0">
                <a:solidFill>
                  <a:srgbClr val="FF0000"/>
                </a:solidFill>
              </a:rPr>
              <a:t>but eventually gets bored and starts on another random page</a:t>
            </a:r>
            <a:r>
              <a:rPr lang="en-US" sz="2200" dirty="0"/>
              <a:t>.”</a:t>
            </a:r>
          </a:p>
          <a:p>
            <a:endParaRPr lang="en-US" sz="2200" dirty="0"/>
          </a:p>
          <a:p>
            <a:endParaRPr lang="en-US" sz="2200" b="1" i="1" dirty="0">
              <a:latin typeface="Cambria Math" charset="0"/>
            </a:endParaRPr>
          </a:p>
        </p:txBody>
      </p:sp>
      <mc:AlternateContent xmlns:mc="http://schemas.openxmlformats.org/markup-compatibility/2006" xmlns:a14="http://schemas.microsoft.com/office/drawing/2010/main">
        <mc:Choice Requires="a14">
          <p:sp>
            <p:nvSpPr>
              <p:cNvPr id="2" name="Rectangle 1"/>
              <p:cNvSpPr/>
              <p:nvPr/>
            </p:nvSpPr>
            <p:spPr>
              <a:xfrm>
                <a:off x="266950" y="4588009"/>
                <a:ext cx="8690122" cy="1785104"/>
              </a:xfrm>
              <a:prstGeom prst="rect">
                <a:avLst/>
              </a:prstGeom>
            </p:spPr>
            <p:txBody>
              <a:bodyPr wrap="square">
                <a:spAutoFit/>
              </a:bodyPr>
              <a:lstStyle/>
              <a:p>
                <a:r>
                  <a:rPr lang="en-US" sz="2200" dirty="0"/>
                  <a:t>So a surfer clicks on a link on the current page with probability 0.85 and opens a random page with probability 0.15. </a:t>
                </a:r>
              </a:p>
              <a:p>
                <a:endParaRPr lang="en-US" sz="2200" dirty="0"/>
              </a:p>
              <a:p>
                <a:r>
                  <a:rPr lang="en-US" sz="2200" dirty="0"/>
                  <a:t>This model makes all entries of </a:t>
                </a:r>
                <a14:m>
                  <m:oMath xmlns:m="http://schemas.openxmlformats.org/officeDocument/2006/math">
                    <m:r>
                      <a:rPr lang="en-US" sz="2200">
                        <a:latin typeface="Cambria Math" charset="0"/>
                      </a:rPr>
                      <m:t>𝐌</m:t>
                    </m:r>
                  </m:oMath>
                </a14:m>
                <a:r>
                  <a:rPr lang="en-US" sz="2200" dirty="0"/>
                  <a:t> greater than zero, and guarantees a unique solution.</a:t>
                </a:r>
              </a:p>
            </p:txBody>
          </p:sp>
        </mc:Choice>
        <mc:Fallback xmlns="">
          <p:sp>
            <p:nvSpPr>
              <p:cNvPr id="2" name="Rectangle 1"/>
              <p:cNvSpPr>
                <a:spLocks noRot="1" noChangeAspect="1" noMove="1" noResize="1" noEditPoints="1" noAdjustHandles="1" noChangeArrowheads="1" noChangeShapeType="1" noTextEdit="1"/>
              </p:cNvSpPr>
              <p:nvPr/>
            </p:nvSpPr>
            <p:spPr>
              <a:xfrm>
                <a:off x="266950" y="4588009"/>
                <a:ext cx="8690122" cy="1785104"/>
              </a:xfrm>
              <a:prstGeom prst="rect">
                <a:avLst/>
              </a:prstGeom>
              <a:blipFill>
                <a:blip r:embed="rId3"/>
                <a:stretch>
                  <a:fillRect l="-876" t="-1408"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352800" y="3193453"/>
                <a:ext cx="2721130" cy="7352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1" i="1">
                          <a:latin typeface="Cambria Math" charset="0"/>
                        </a:rPr>
                        <m:t>𝑴</m:t>
                      </m:r>
                      <m:r>
                        <a:rPr lang="en-US" sz="2200" i="1">
                          <a:latin typeface="Cambria Math" charset="0"/>
                        </a:rPr>
                        <m:t>=0.85 </m:t>
                      </m:r>
                      <m:r>
                        <a:rPr lang="en-US" sz="2200" b="1" i="1">
                          <a:latin typeface="Cambria Math" charset="0"/>
                        </a:rPr>
                        <m:t>𝑨</m:t>
                      </m:r>
                      <m:r>
                        <a:rPr lang="en-US" sz="2200" i="1">
                          <a:latin typeface="Cambria Math" charset="0"/>
                        </a:rPr>
                        <m:t>+</m:t>
                      </m:r>
                      <m:f>
                        <m:fPr>
                          <m:ctrlPr>
                            <a:rPr lang="mr-IN" sz="2200" i="1" smtClean="0">
                              <a:solidFill>
                                <a:srgbClr val="FF0000"/>
                              </a:solidFill>
                              <a:latin typeface="Cambria Math" panose="02040503050406030204" pitchFamily="18" charset="0"/>
                            </a:rPr>
                          </m:ctrlPr>
                        </m:fPr>
                        <m:num>
                          <m:r>
                            <a:rPr lang="en-US" sz="2200" i="1">
                              <a:solidFill>
                                <a:srgbClr val="FF0000"/>
                              </a:solidFill>
                              <a:latin typeface="Cambria Math" charset="0"/>
                            </a:rPr>
                            <m:t>0.15</m:t>
                          </m:r>
                        </m:num>
                        <m:den>
                          <m:r>
                            <a:rPr lang="en-US" sz="2200" i="1">
                              <a:solidFill>
                                <a:srgbClr val="FF0000"/>
                              </a:solidFill>
                              <a:latin typeface="Cambria Math" charset="0"/>
                            </a:rPr>
                            <m:t>𝑛</m:t>
                          </m:r>
                        </m:den>
                      </m:f>
                      <m:r>
                        <a:rPr lang="en-US" sz="2200" b="1" i="1">
                          <a:ln>
                            <a:solidFill>
                              <a:schemeClr val="tx1"/>
                            </a:solidFill>
                          </a:ln>
                          <a:solidFill>
                            <a:srgbClr val="FF0000"/>
                          </a:solidFill>
                          <a:latin typeface="Cambria Math" charset="0"/>
                        </a:rPr>
                        <m:t>𝟏</m:t>
                      </m:r>
                    </m:oMath>
                  </m:oMathPara>
                </a14:m>
                <a:endParaRPr lang="en-US" sz="2200" b="1" dirty="0">
                  <a:ln>
                    <a:solidFill>
                      <a:schemeClr val="tx1"/>
                    </a:solidFill>
                  </a:ln>
                  <a:solidFill>
                    <a:srgbClr val="FF0000"/>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3352800" y="3193453"/>
                <a:ext cx="2721130" cy="735266"/>
              </a:xfrm>
              <a:prstGeom prst="rect">
                <a:avLst/>
              </a:prstGeom>
              <a:blipFill>
                <a:blip r:embed="rId4"/>
                <a:stretch>
                  <a:fillRect b="-1695"/>
                </a:stretch>
              </a:blipFill>
            </p:spPr>
            <p:txBody>
              <a:bodyPr/>
              <a:lstStyle/>
              <a:p>
                <a:r>
                  <a:rPr lang="en-US">
                    <a:noFill/>
                  </a:rPr>
                  <a:t> </a:t>
                </a:r>
              </a:p>
            </p:txBody>
          </p:sp>
        </mc:Fallback>
      </mc:AlternateContent>
    </p:spTree>
    <p:extLst>
      <p:ext uri="{BB962C8B-B14F-4D97-AF65-F5344CB8AC3E}">
        <p14:creationId xmlns:p14="http://schemas.microsoft.com/office/powerpoint/2010/main" val="2441810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21373" y="4380931"/>
            <a:ext cx="184731" cy="369332"/>
          </a:xfrm>
          <a:prstGeom prst="rect">
            <a:avLst/>
          </a:prstGeom>
          <a:noFill/>
        </p:spPr>
        <p:txBody>
          <a:bodyPr wrap="none" rtlCol="0">
            <a:spAutoFit/>
          </a:bodyPr>
          <a:lstStyle/>
          <a:p>
            <a:endParaRPr lang="en-US"/>
          </a:p>
        </p:txBody>
      </p:sp>
      <p:pic>
        <p:nvPicPr>
          <p:cNvPr id="4" name="Picture 3"/>
          <p:cNvPicPr>
            <a:picLocks noChangeAspect="1"/>
          </p:cNvPicPr>
          <p:nvPr/>
        </p:nvPicPr>
        <p:blipFill>
          <a:blip r:embed="rId3"/>
          <a:stretch>
            <a:fillRect/>
          </a:stretch>
        </p:blipFill>
        <p:spPr>
          <a:xfrm>
            <a:off x="215942" y="3433402"/>
            <a:ext cx="4876800" cy="3314700"/>
          </a:xfrm>
          <a:prstGeom prst="rect">
            <a:avLst/>
          </a:prstGeom>
        </p:spPr>
      </p:pic>
      <p:sp>
        <p:nvSpPr>
          <p:cNvPr id="10" name="TextBox 9"/>
          <p:cNvSpPr txBox="1"/>
          <p:nvPr/>
        </p:nvSpPr>
        <p:spPr>
          <a:xfrm>
            <a:off x="4735214" y="4893007"/>
            <a:ext cx="290464" cy="369332"/>
          </a:xfrm>
          <a:prstGeom prst="rect">
            <a:avLst/>
          </a:prstGeom>
          <a:noFill/>
        </p:spPr>
        <p:txBody>
          <a:bodyPr wrap="none" rtlCol="0">
            <a:spAutoFit/>
          </a:bodyPr>
          <a:lstStyle/>
          <a:p>
            <a:r>
              <a:rPr lang="en-US" dirty="0"/>
              <a:t>0</a:t>
            </a:r>
          </a:p>
        </p:txBody>
      </p:sp>
      <p:sp>
        <p:nvSpPr>
          <p:cNvPr id="13" name="TextBox 12"/>
          <p:cNvSpPr txBox="1"/>
          <p:nvPr/>
        </p:nvSpPr>
        <p:spPr>
          <a:xfrm>
            <a:off x="4731473" y="5335477"/>
            <a:ext cx="290464" cy="369332"/>
          </a:xfrm>
          <a:prstGeom prst="rect">
            <a:avLst/>
          </a:prstGeom>
          <a:noFill/>
        </p:spPr>
        <p:txBody>
          <a:bodyPr wrap="none" rtlCol="0">
            <a:spAutoFit/>
          </a:bodyPr>
          <a:lstStyle/>
          <a:p>
            <a:r>
              <a:rPr lang="en-US"/>
              <a:t>1</a:t>
            </a:r>
          </a:p>
        </p:txBody>
      </p:sp>
      <p:sp>
        <p:nvSpPr>
          <p:cNvPr id="14" name="TextBox 13"/>
          <p:cNvSpPr txBox="1"/>
          <p:nvPr/>
        </p:nvSpPr>
        <p:spPr>
          <a:xfrm>
            <a:off x="4731473" y="5494275"/>
            <a:ext cx="290464" cy="369332"/>
          </a:xfrm>
          <a:prstGeom prst="rect">
            <a:avLst/>
          </a:prstGeom>
          <a:noFill/>
        </p:spPr>
        <p:txBody>
          <a:bodyPr wrap="none" rtlCol="0">
            <a:spAutoFit/>
          </a:bodyPr>
          <a:lstStyle/>
          <a:p>
            <a:r>
              <a:rPr lang="en-US" dirty="0"/>
              <a:t>2</a:t>
            </a:r>
          </a:p>
        </p:txBody>
      </p:sp>
      <p:sp>
        <p:nvSpPr>
          <p:cNvPr id="15" name="TextBox 14"/>
          <p:cNvSpPr txBox="1"/>
          <p:nvPr/>
        </p:nvSpPr>
        <p:spPr>
          <a:xfrm>
            <a:off x="4735214" y="5189200"/>
            <a:ext cx="290464" cy="369332"/>
          </a:xfrm>
          <a:prstGeom prst="rect">
            <a:avLst/>
          </a:prstGeom>
          <a:noFill/>
        </p:spPr>
        <p:txBody>
          <a:bodyPr wrap="none" rtlCol="0">
            <a:spAutoFit/>
          </a:bodyPr>
          <a:lstStyle/>
          <a:p>
            <a:r>
              <a:rPr lang="en-US"/>
              <a:t>3</a:t>
            </a:r>
          </a:p>
        </p:txBody>
      </p:sp>
      <p:sp>
        <p:nvSpPr>
          <p:cNvPr id="16" name="TextBox 15"/>
          <p:cNvSpPr txBox="1"/>
          <p:nvPr/>
        </p:nvSpPr>
        <p:spPr>
          <a:xfrm>
            <a:off x="4727732" y="5695199"/>
            <a:ext cx="290464" cy="369332"/>
          </a:xfrm>
          <a:prstGeom prst="rect">
            <a:avLst/>
          </a:prstGeom>
          <a:noFill/>
        </p:spPr>
        <p:txBody>
          <a:bodyPr wrap="none" rtlCol="0">
            <a:spAutoFit/>
          </a:bodyPr>
          <a:lstStyle/>
          <a:p>
            <a:r>
              <a:rPr lang="en-US"/>
              <a:t>4</a:t>
            </a:r>
          </a:p>
        </p:txBody>
      </p:sp>
      <p:sp>
        <p:nvSpPr>
          <p:cNvPr id="17" name="TextBox 16"/>
          <p:cNvSpPr txBox="1"/>
          <p:nvPr/>
        </p:nvSpPr>
        <p:spPr>
          <a:xfrm>
            <a:off x="4735214" y="4423213"/>
            <a:ext cx="290464" cy="369332"/>
          </a:xfrm>
          <a:prstGeom prst="rect">
            <a:avLst/>
          </a:prstGeom>
          <a:noFill/>
        </p:spPr>
        <p:txBody>
          <a:bodyPr wrap="none" rtlCol="0">
            <a:spAutoFit/>
          </a:bodyPr>
          <a:lstStyle/>
          <a:p>
            <a:r>
              <a:rPr lang="en-US"/>
              <a:t>5</a:t>
            </a:r>
          </a:p>
        </p:txBody>
      </p:sp>
      <mc:AlternateContent xmlns:mc="http://schemas.openxmlformats.org/markup-compatibility/2006" xmlns:a14="http://schemas.microsoft.com/office/drawing/2010/main">
        <mc:Choice Requires="a14">
          <p:sp>
            <p:nvSpPr>
              <p:cNvPr id="6" name="Rectangle 5"/>
              <p:cNvSpPr/>
              <p:nvPr/>
            </p:nvSpPr>
            <p:spPr>
              <a:xfrm>
                <a:off x="5791200" y="4710040"/>
                <a:ext cx="2721130" cy="7352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1" i="1">
                          <a:latin typeface="Cambria Math" charset="0"/>
                        </a:rPr>
                        <m:t>𝑴</m:t>
                      </m:r>
                      <m:r>
                        <a:rPr lang="en-US" sz="2200" i="1">
                          <a:latin typeface="Cambria Math" charset="0"/>
                        </a:rPr>
                        <m:t>=0.85 </m:t>
                      </m:r>
                      <m:r>
                        <a:rPr lang="en-US" sz="2200" b="1" i="1">
                          <a:latin typeface="Cambria Math" charset="0"/>
                        </a:rPr>
                        <m:t>𝑨</m:t>
                      </m:r>
                      <m:r>
                        <a:rPr lang="en-US" sz="2200" i="1">
                          <a:latin typeface="Cambria Math" charset="0"/>
                        </a:rPr>
                        <m:t>+</m:t>
                      </m:r>
                      <m:f>
                        <m:fPr>
                          <m:ctrlPr>
                            <a:rPr lang="mr-IN" sz="2200" i="1">
                              <a:latin typeface="Cambria Math" panose="02040503050406030204" pitchFamily="18" charset="0"/>
                            </a:rPr>
                          </m:ctrlPr>
                        </m:fPr>
                        <m:num>
                          <m:r>
                            <a:rPr lang="en-US" sz="2200" i="1">
                              <a:latin typeface="Cambria Math" charset="0"/>
                            </a:rPr>
                            <m:t>0.15</m:t>
                          </m:r>
                        </m:num>
                        <m:den>
                          <m:r>
                            <a:rPr lang="en-US" sz="2200" i="1">
                              <a:latin typeface="Cambria Math" charset="0"/>
                            </a:rPr>
                            <m:t>𝑛</m:t>
                          </m:r>
                        </m:den>
                      </m:f>
                      <m:r>
                        <a:rPr lang="en-US" sz="2200" b="1" i="1">
                          <a:ln>
                            <a:solidFill>
                              <a:schemeClr val="tx1"/>
                            </a:solidFill>
                          </a:ln>
                          <a:gradFill>
                            <a:gsLst>
                              <a:gs pos="0">
                                <a:schemeClr val="bg1">
                                  <a:lumMod val="50000"/>
                                </a:schemeClr>
                              </a:gs>
                              <a:gs pos="100000">
                                <a:schemeClr val="tx1"/>
                              </a:gs>
                            </a:gsLst>
                            <a:lin ang="5400000" scaled="1"/>
                          </a:gradFill>
                          <a:latin typeface="Cambria Math" charset="0"/>
                        </a:rPr>
                        <m:t>𝟏</m:t>
                      </m:r>
                    </m:oMath>
                  </m:oMathPara>
                </a14:m>
                <a:endParaRPr lang="en-US" sz="2200" b="1" dirty="0">
                  <a:ln>
                    <a:solidFill>
                      <a:schemeClr val="tx1"/>
                    </a:solidFill>
                  </a:ln>
                  <a:gradFill>
                    <a:gsLst>
                      <a:gs pos="0">
                        <a:schemeClr val="bg1">
                          <a:lumMod val="50000"/>
                        </a:schemeClr>
                      </a:gs>
                      <a:gs pos="100000">
                        <a:schemeClr val="tx1"/>
                      </a:gs>
                    </a:gsLst>
                    <a:lin ang="5400000" scaled="1"/>
                  </a:gra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5791200" y="4710040"/>
                <a:ext cx="2721130" cy="735266"/>
              </a:xfrm>
              <a:prstGeom prst="rect">
                <a:avLst/>
              </a:prstGeom>
              <a:blipFill>
                <a:blip r:embed="rId4"/>
                <a:stretch>
                  <a:fillRect/>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6893AA28-B542-B046-BF5F-158A221F3C1A}"/>
              </a:ext>
            </a:extLst>
          </p:cNvPr>
          <p:cNvPicPr>
            <a:picLocks noChangeAspect="1"/>
          </p:cNvPicPr>
          <p:nvPr/>
        </p:nvPicPr>
        <p:blipFill>
          <a:blip r:embed="rId5"/>
          <a:stretch>
            <a:fillRect/>
          </a:stretch>
        </p:blipFill>
        <p:spPr>
          <a:xfrm>
            <a:off x="2133600" y="314899"/>
            <a:ext cx="6797871" cy="3925734"/>
          </a:xfrm>
          <a:prstGeom prst="rect">
            <a:avLst/>
          </a:prstGeom>
        </p:spPr>
      </p:pic>
      <p:sp>
        <p:nvSpPr>
          <p:cNvPr id="3" name="Text Box 148"/>
          <p:cNvSpPr txBox="1">
            <a:spLocks noChangeArrowheads="1"/>
          </p:cNvSpPr>
          <p:nvPr/>
        </p:nvSpPr>
        <p:spPr bwMode="auto">
          <a:xfrm>
            <a:off x="215942" y="218047"/>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spTree>
    <p:extLst>
      <p:ext uri="{BB962C8B-B14F-4D97-AF65-F5344CB8AC3E}">
        <p14:creationId xmlns:p14="http://schemas.microsoft.com/office/powerpoint/2010/main" val="1397088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304800" y="228600"/>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err="1">
                <a:solidFill>
                  <a:schemeClr val="tx2"/>
                </a:solidFill>
                <a:latin typeface="+mj-lt"/>
                <a:ea typeface="+mj-ea"/>
                <a:cs typeface="+mj-cs"/>
              </a:rPr>
              <a:t>Iclicker</a:t>
            </a:r>
            <a:r>
              <a:rPr lang="en-US" sz="4000" dirty="0">
                <a:solidFill>
                  <a:schemeClr val="tx2"/>
                </a:solidFill>
                <a:latin typeface="+mj-lt"/>
                <a:ea typeface="+mj-ea"/>
                <a:cs typeface="+mj-cs"/>
              </a:rPr>
              <a:t> question</a:t>
            </a:r>
            <a:endParaRPr lang="en-US" sz="3600" b="1" dirty="0">
              <a:solidFill>
                <a:schemeClr val="accent2"/>
              </a:solidFill>
              <a:latin typeface="Times New Roman"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304800" y="1143000"/>
                <a:ext cx="8458200" cy="4198778"/>
              </a:xfrm>
              <a:prstGeom prst="rect">
                <a:avLst/>
              </a:prstGeom>
            </p:spPr>
            <p:txBody>
              <a:bodyPr wrap="square">
                <a:spAutoFit/>
              </a:bodyPr>
              <a:lstStyle/>
              <a:p>
                <a:r>
                  <a:rPr lang="en-US" sz="2400" dirty="0"/>
                  <a:t>For the Page Rank problem, we have to compute </a:t>
                </a:r>
              </a:p>
              <a:p>
                <a:pPr/>
                <a14:m>
                  <m:oMathPara xmlns:m="http://schemas.openxmlformats.org/officeDocument/2006/math">
                    <m:oMathParaPr>
                      <m:jc m:val="centerGroup"/>
                    </m:oMathParaPr>
                    <m:oMath xmlns:m="http://schemas.openxmlformats.org/officeDocument/2006/math">
                      <m:r>
                        <a:rPr lang="en-US" sz="2400" b="1" i="1" smtClean="0">
                          <a:latin typeface="Cambria Math" charset="0"/>
                        </a:rPr>
                        <m:t>𝑴</m:t>
                      </m:r>
                      <m:r>
                        <a:rPr lang="en-US" sz="2400" b="0" i="1" smtClean="0">
                          <a:latin typeface="Cambria Math" charset="0"/>
                        </a:rPr>
                        <m:t>=0.85 </m:t>
                      </m:r>
                      <m:r>
                        <a:rPr lang="en-US" sz="2400" b="1" i="1" smtClean="0">
                          <a:latin typeface="Cambria Math" charset="0"/>
                        </a:rPr>
                        <m:t>𝑨</m:t>
                      </m:r>
                      <m:r>
                        <a:rPr lang="en-US" sz="2400" b="0" i="1" smtClean="0">
                          <a:latin typeface="Cambria Math" charset="0"/>
                        </a:rPr>
                        <m:t>+</m:t>
                      </m:r>
                      <m:f>
                        <m:fPr>
                          <m:ctrlPr>
                            <a:rPr lang="mr-IN" sz="2400" b="0" i="1" smtClean="0">
                              <a:latin typeface="Cambria Math" panose="02040503050406030204" pitchFamily="18" charset="0"/>
                            </a:rPr>
                          </m:ctrlPr>
                        </m:fPr>
                        <m:num>
                          <m:r>
                            <a:rPr lang="en-US" sz="2400" b="0" i="1" smtClean="0">
                              <a:latin typeface="Cambria Math" charset="0"/>
                            </a:rPr>
                            <m:t>0.15</m:t>
                          </m:r>
                        </m:num>
                        <m:den>
                          <m:r>
                            <a:rPr lang="en-US" sz="2400" b="0" i="1" smtClean="0">
                              <a:latin typeface="Cambria Math" charset="0"/>
                            </a:rPr>
                            <m:t>𝑛</m:t>
                          </m:r>
                        </m:den>
                      </m:f>
                      <m:r>
                        <a:rPr lang="en-US" sz="2400" b="1" i="1" smtClean="0">
                          <a:ln>
                            <a:solidFill>
                              <a:schemeClr val="tx1"/>
                            </a:solidFill>
                          </a:ln>
                          <a:gradFill>
                            <a:gsLst>
                              <a:gs pos="0">
                                <a:schemeClr val="bg1">
                                  <a:lumMod val="50000"/>
                                </a:schemeClr>
                              </a:gs>
                              <a:gs pos="100000">
                                <a:schemeClr val="tx1"/>
                              </a:gs>
                            </a:gsLst>
                            <a:lin ang="5400000" scaled="1"/>
                          </a:gradFill>
                          <a:latin typeface="Cambria Math" charset="0"/>
                        </a:rPr>
                        <m:t>𝟏</m:t>
                      </m:r>
                    </m:oMath>
                  </m:oMathPara>
                </a14:m>
                <a:endParaRPr lang="en-US" sz="2400" b="1" dirty="0">
                  <a:ln>
                    <a:solidFill>
                      <a:schemeClr val="tx1"/>
                    </a:solidFill>
                  </a:ln>
                  <a:gradFill>
                    <a:gsLst>
                      <a:gs pos="0">
                        <a:schemeClr val="bg1">
                          <a:lumMod val="50000"/>
                        </a:schemeClr>
                      </a:gs>
                      <a:gs pos="100000">
                        <a:schemeClr val="tx1"/>
                      </a:gs>
                    </a:gsLst>
                    <a:lin ang="5400000" scaled="1"/>
                  </a:gradFill>
                </a:endParaRPr>
              </a:p>
              <a:p>
                <a:r>
                  <a:rPr lang="en-US" sz="2400" dirty="0"/>
                  <a:t>And then perform a matrix-vector multiplications</a:t>
                </a:r>
                <a14:m>
                  <m:oMath xmlns:m="http://schemas.openxmlformats.org/officeDocument/2006/math">
                    <m:sSub>
                      <m:sSubPr>
                        <m:ctrlPr>
                          <a:rPr lang="en-US" sz="2400" i="1">
                            <a:latin typeface="Cambria Math" panose="02040503050406030204" pitchFamily="18" charset="0"/>
                          </a:rPr>
                        </m:ctrlPr>
                      </m:sSubPr>
                      <m:e>
                        <m:r>
                          <a:rPr lang="en-US" sz="2400" b="1" i="1" smtClean="0">
                            <a:latin typeface="Cambria Math" charset="0"/>
                          </a:rPr>
                          <m:t> </m:t>
                        </m:r>
                        <m:r>
                          <a:rPr lang="en-US" sz="2400" b="1" i="1">
                            <a:latin typeface="Cambria Math" charset="0"/>
                          </a:rPr>
                          <m:t>𝒙</m:t>
                        </m:r>
                      </m:e>
                      <m:sub>
                        <m:r>
                          <a:rPr lang="en-US" sz="2400" i="1">
                            <a:latin typeface="Cambria Math" charset="0"/>
                          </a:rPr>
                          <m:t>𝑛</m:t>
                        </m:r>
                      </m:sub>
                    </m:sSub>
                    <m:r>
                      <a:rPr lang="en-US" sz="2400" i="1">
                        <a:latin typeface="Cambria Math" charset="0"/>
                      </a:rPr>
                      <m:t>=</m:t>
                    </m:r>
                    <m:r>
                      <a:rPr lang="en-US" sz="2400" b="1" i="1" smtClean="0">
                        <a:latin typeface="Cambria Math" charset="0"/>
                      </a:rPr>
                      <m:t>𝑴</m:t>
                    </m:r>
                    <m:r>
                      <a:rPr lang="en-US" sz="2400" i="1">
                        <a:latin typeface="Cambria Math" charset="0"/>
                      </a:rPr>
                      <m:t> </m:t>
                    </m:r>
                    <m:sSub>
                      <m:sSubPr>
                        <m:ctrlPr>
                          <a:rPr lang="en-US" sz="2400" i="1">
                            <a:latin typeface="Cambria Math" panose="02040503050406030204" pitchFamily="18" charset="0"/>
                          </a:rPr>
                        </m:ctrlPr>
                      </m:sSubPr>
                      <m:e>
                        <m:r>
                          <a:rPr lang="en-US" sz="2400" b="1" i="1">
                            <a:latin typeface="Cambria Math" charset="0"/>
                          </a:rPr>
                          <m:t>𝒙</m:t>
                        </m:r>
                      </m:e>
                      <m:sub>
                        <m:r>
                          <a:rPr lang="en-US" sz="2400" i="1">
                            <a:latin typeface="Cambria Math" charset="0"/>
                          </a:rPr>
                          <m:t>𝑛</m:t>
                        </m:r>
                        <m:r>
                          <a:rPr lang="en-US" sz="2400" i="1">
                            <a:latin typeface="Cambria Math" charset="0"/>
                          </a:rPr>
                          <m:t>−1</m:t>
                        </m:r>
                      </m:sub>
                    </m:sSub>
                  </m:oMath>
                </a14:m>
                <a:endParaRPr lang="en-US" sz="2400" dirty="0"/>
              </a:p>
              <a:p>
                <a:endParaRPr lang="en-US" sz="2400" dirty="0"/>
              </a:p>
              <a:p>
                <a:r>
                  <a:rPr lang="en-US" sz="2400" dirty="0"/>
                  <a:t>What is the cost of the matrix-vector multiplication </a:t>
                </a:r>
                <a14:m>
                  <m:oMath xmlns:m="http://schemas.openxmlformats.org/officeDocument/2006/math">
                    <m:r>
                      <a:rPr lang="en-US" sz="2400" b="1" i="1" smtClean="0">
                        <a:latin typeface="Cambria Math" charset="0"/>
                      </a:rPr>
                      <m:t>𝒃</m:t>
                    </m:r>
                    <m:r>
                      <a:rPr lang="en-US" sz="2400" b="0" i="0" smtClean="0">
                        <a:ln>
                          <a:solidFill>
                            <a:schemeClr val="tx1"/>
                          </a:solidFill>
                        </a:ln>
                        <a:gradFill>
                          <a:gsLst>
                            <a:gs pos="0">
                              <a:schemeClr val="bg1">
                                <a:lumMod val="50000"/>
                              </a:schemeClr>
                            </a:gs>
                            <a:gs pos="100000">
                              <a:schemeClr val="tx1"/>
                            </a:gs>
                          </a:gsLst>
                          <a:lin ang="5400000" scaled="1"/>
                        </a:gradFill>
                        <a:latin typeface="Cambria Math" charset="0"/>
                      </a:rPr>
                      <m:t>=</m:t>
                    </m:r>
                    <m:r>
                      <a:rPr lang="en-US" sz="2400" b="1" i="1">
                        <a:ln>
                          <a:solidFill>
                            <a:schemeClr val="tx1"/>
                          </a:solidFill>
                        </a:ln>
                        <a:gradFill>
                          <a:gsLst>
                            <a:gs pos="0">
                              <a:schemeClr val="bg1">
                                <a:lumMod val="50000"/>
                              </a:schemeClr>
                            </a:gs>
                            <a:gs pos="100000">
                              <a:schemeClr val="tx1"/>
                            </a:gs>
                          </a:gsLst>
                          <a:lin ang="5400000" scaled="1"/>
                        </a:gradFill>
                        <a:latin typeface="Cambria Math" charset="0"/>
                      </a:rPr>
                      <m:t>𝟏</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a:latin typeface="Cambria Math" charset="0"/>
                          </a:rPr>
                          <m:t>𝒙</m:t>
                        </m:r>
                      </m:e>
                      <m:sub>
                        <m:r>
                          <a:rPr lang="en-US" sz="2400">
                            <a:latin typeface="Cambria Math" charset="0"/>
                          </a:rPr>
                          <m:t>𝑛</m:t>
                        </m:r>
                        <m:r>
                          <a:rPr lang="en-US" sz="2400">
                            <a:latin typeface="Cambria Math" charset="0"/>
                          </a:rPr>
                          <m:t>−1</m:t>
                        </m:r>
                      </m:sub>
                    </m:sSub>
                  </m:oMath>
                </a14:m>
                <a:r>
                  <a:rPr lang="en-US" sz="2400" dirty="0"/>
                  <a:t>?</a:t>
                </a:r>
              </a:p>
              <a:p>
                <a:endParaRPr lang="en-US" sz="2400" dirty="0"/>
              </a:p>
              <a:p>
                <a:r>
                  <a:rPr lang="en-US" sz="2400" dirty="0"/>
                  <a:t>A) </a:t>
                </a:r>
                <a14:m>
                  <m:oMath xmlns:m="http://schemas.openxmlformats.org/officeDocument/2006/math">
                    <m:r>
                      <a:rPr lang="en-US" sz="2400" i="1">
                        <a:latin typeface="Cambria Math" charset="0"/>
                      </a:rPr>
                      <m:t>𝑂</m:t>
                    </m:r>
                    <m:d>
                      <m:dPr>
                        <m:ctrlPr>
                          <a:rPr lang="en-US" sz="2400" i="1">
                            <a:latin typeface="Cambria Math" panose="02040503050406030204" pitchFamily="18" charset="0"/>
                          </a:rPr>
                        </m:ctrlPr>
                      </m:dPr>
                      <m:e>
                        <m:r>
                          <a:rPr lang="en-US" sz="2400" b="0" i="1" smtClean="0">
                            <a:latin typeface="Cambria Math" charset="0"/>
                          </a:rPr>
                          <m:t>1</m:t>
                        </m:r>
                      </m:e>
                    </m:d>
                  </m:oMath>
                </a14:m>
                <a:endParaRPr lang="en-US" sz="2400" dirty="0"/>
              </a:p>
              <a:p>
                <a:r>
                  <a:rPr lang="en-US" sz="2400" dirty="0"/>
                  <a:t>B) </a:t>
                </a:r>
                <a14:m>
                  <m:oMath xmlns:m="http://schemas.openxmlformats.org/officeDocument/2006/math">
                    <m:r>
                      <a:rPr lang="en-US" sz="2400" b="0" i="1" smtClean="0">
                        <a:latin typeface="Cambria Math" charset="0"/>
                      </a:rPr>
                      <m:t>𝑂</m:t>
                    </m:r>
                    <m:d>
                      <m:dPr>
                        <m:ctrlPr>
                          <a:rPr lang="en-US" sz="2400" b="0" i="1" smtClean="0">
                            <a:latin typeface="Cambria Math" panose="02040503050406030204" pitchFamily="18" charset="0"/>
                          </a:rPr>
                        </m:ctrlPr>
                      </m:dPr>
                      <m:e>
                        <m:r>
                          <a:rPr lang="en-US" sz="2400" b="0" i="1" smtClean="0">
                            <a:latin typeface="Cambria Math" charset="0"/>
                          </a:rPr>
                          <m:t>𝑛</m:t>
                        </m:r>
                      </m:e>
                    </m:d>
                  </m:oMath>
                </a14:m>
                <a:endParaRPr lang="en-US" sz="2400" b="0" dirty="0"/>
              </a:p>
              <a:p>
                <a:r>
                  <a:rPr lang="en-US" sz="2400" dirty="0"/>
                  <a:t>C) </a:t>
                </a:r>
                <a14:m>
                  <m:oMath xmlns:m="http://schemas.openxmlformats.org/officeDocument/2006/math">
                    <m:r>
                      <a:rPr lang="en-US" sz="2400" i="1">
                        <a:latin typeface="Cambria Math" charset="0"/>
                      </a:rPr>
                      <m:t>𝑂</m:t>
                    </m:r>
                    <m:d>
                      <m:dPr>
                        <m:ctrlPr>
                          <a:rPr lang="en-US" sz="2400" i="1">
                            <a:latin typeface="Cambria Math" panose="02040503050406030204" pitchFamily="18" charset="0"/>
                          </a:rPr>
                        </m:ctrlPr>
                      </m:dPr>
                      <m:e>
                        <m:sSup>
                          <m:sSupPr>
                            <m:ctrlPr>
                              <a:rPr lang="en-US" sz="2400" i="1" smtClean="0">
                                <a:latin typeface="Cambria Math" panose="02040503050406030204" pitchFamily="18" charset="0"/>
                              </a:rPr>
                            </m:ctrlPr>
                          </m:sSupPr>
                          <m:e>
                            <m:r>
                              <a:rPr lang="en-US" sz="2400" b="0" i="1" smtClean="0">
                                <a:latin typeface="Cambria Math" charset="0"/>
                              </a:rPr>
                              <m:t>𝑛</m:t>
                            </m:r>
                          </m:e>
                          <m:sup>
                            <m:r>
                              <a:rPr lang="en-US" sz="2400" b="0" i="1" smtClean="0">
                                <a:latin typeface="Cambria Math" charset="0"/>
                              </a:rPr>
                              <m:t>2</m:t>
                            </m:r>
                          </m:sup>
                        </m:sSup>
                      </m:e>
                    </m:d>
                  </m:oMath>
                </a14:m>
                <a:endParaRPr lang="en-US" sz="2400" dirty="0"/>
              </a:p>
              <a:p>
                <a:r>
                  <a:rPr lang="en-US" sz="2400" dirty="0"/>
                  <a:t>D) </a:t>
                </a:r>
                <a14:m>
                  <m:oMath xmlns:m="http://schemas.openxmlformats.org/officeDocument/2006/math">
                    <m:r>
                      <a:rPr lang="en-US" sz="2400" i="1">
                        <a:latin typeface="Cambria Math" charset="0"/>
                      </a:rPr>
                      <m:t>𝑂</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charset="0"/>
                              </a:rPr>
                              <m:t>𝑛</m:t>
                            </m:r>
                          </m:e>
                          <m:sup>
                            <m:r>
                              <a:rPr lang="en-US" sz="2400" b="0" i="1" smtClean="0">
                                <a:latin typeface="Cambria Math" charset="0"/>
                              </a:rPr>
                              <m:t>3</m:t>
                            </m:r>
                          </m:sup>
                        </m:sSup>
                      </m:e>
                    </m:d>
                  </m:oMath>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04800" y="1143000"/>
                <a:ext cx="8458200" cy="4198778"/>
              </a:xfrm>
              <a:prstGeom prst="rect">
                <a:avLst/>
              </a:prstGeom>
              <a:blipFill rotWithShape="0">
                <a:blip r:embed="rId2"/>
                <a:stretch>
                  <a:fillRect l="-1081" t="-1163" b="-581"/>
                </a:stretch>
              </a:blipFill>
            </p:spPr>
            <p:txBody>
              <a:bodyPr/>
              <a:lstStyle/>
              <a:p>
                <a:r>
                  <a:rPr lang="en-US">
                    <a:noFill/>
                  </a:rPr>
                  <a:t> </a:t>
                </a:r>
              </a:p>
            </p:txBody>
          </p:sp>
        </mc:Fallback>
      </mc:AlternateContent>
    </p:spTree>
    <p:extLst>
      <p:ext uri="{BB962C8B-B14F-4D97-AF65-F5344CB8AC3E}">
        <p14:creationId xmlns:p14="http://schemas.microsoft.com/office/powerpoint/2010/main" val="72896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9423" t="21492" r="11275"/>
          <a:stretch/>
        </p:blipFill>
        <p:spPr>
          <a:xfrm>
            <a:off x="445104" y="219370"/>
            <a:ext cx="5257800" cy="2155452"/>
          </a:xfrm>
          <a:prstGeom prst="rect">
            <a:avLst/>
          </a:prstGeom>
        </p:spPr>
      </p:pic>
      <p:sp>
        <p:nvSpPr>
          <p:cNvPr id="7" name="TextBox 6"/>
          <p:cNvSpPr txBox="1"/>
          <p:nvPr/>
        </p:nvSpPr>
        <p:spPr>
          <a:xfrm>
            <a:off x="389466" y="2347608"/>
            <a:ext cx="4186223" cy="461665"/>
          </a:xfrm>
          <a:prstGeom prst="rect">
            <a:avLst/>
          </a:prstGeom>
          <a:noFill/>
        </p:spPr>
        <p:txBody>
          <a:bodyPr wrap="square" rtlCol="0">
            <a:spAutoFit/>
          </a:bodyPr>
          <a:lstStyle/>
          <a:p>
            <a:r>
              <a:rPr lang="en-US" sz="2400"/>
              <a:t>Matrix-vector multiplication:</a:t>
            </a:r>
            <a:endParaRPr lang="en-US" sz="2400" dirty="0"/>
          </a:p>
        </p:txBody>
      </p:sp>
      <p:cxnSp>
        <p:nvCxnSpPr>
          <p:cNvPr id="11" name="Straight Arrow Connector 10"/>
          <p:cNvCxnSpPr/>
          <p:nvPr/>
        </p:nvCxnSpPr>
        <p:spPr>
          <a:xfrm>
            <a:off x="5257800" y="3222969"/>
            <a:ext cx="266701" cy="42479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0" y="2862579"/>
                <a:ext cx="8592094" cy="400110"/>
              </a:xfrm>
              <a:prstGeom prst="rect">
                <a:avLst/>
              </a:prstGeom>
            </p:spPr>
            <p:txBody>
              <a:bodyPr wrap="square">
                <a:spAutoFit/>
              </a:bodyPr>
              <a:lstStyle/>
              <a:p>
                <a:pPr lvl="1">
                  <a:buClr>
                    <a:schemeClr val="accent2"/>
                  </a:buClr>
                  <a:buSzPct val="100000"/>
                </a:pPr>
                <a14:m>
                  <m:oMathPara xmlns:m="http://schemas.openxmlformats.org/officeDocument/2006/math">
                    <m:oMathParaPr>
                      <m:jc m:val="left"/>
                    </m:oMathParaPr>
                    <m:oMath xmlns:m="http://schemas.openxmlformats.org/officeDocument/2006/math">
                      <m:sSub>
                        <m:sSubPr>
                          <m:ctrlPr>
                            <a:rPr lang="en-US" sz="2000" i="1" smtClean="0">
                              <a:solidFill>
                                <a:srgbClr val="000000"/>
                              </a:solidFill>
                              <a:latin typeface="Cambria Math" panose="02040503050406030204" pitchFamily="18" charset="0"/>
                              <a:cs typeface="Times New Roman" panose="02020603050405020304" pitchFamily="18" charset="0"/>
                            </a:rPr>
                          </m:ctrlPr>
                        </m:sSubPr>
                        <m:e>
                          <m:r>
                            <a:rPr lang="en-US" sz="2000" b="1" i="1" smtClean="0">
                              <a:solidFill>
                                <a:srgbClr val="000000"/>
                              </a:solidFill>
                              <a:latin typeface="Cambria Math" charset="0"/>
                              <a:cs typeface="Times New Roman" panose="02020603050405020304" pitchFamily="18" charset="0"/>
                            </a:rPr>
                            <m:t>𝒃</m:t>
                          </m:r>
                          <m:r>
                            <a:rPr lang="en-US" sz="2000" b="0" i="1" smtClean="0">
                              <a:solidFill>
                                <a:srgbClr val="000000"/>
                              </a:solidFill>
                              <a:latin typeface="Cambria Math" charset="0"/>
                              <a:cs typeface="Times New Roman" panose="02020603050405020304" pitchFamily="18" charset="0"/>
                            </a:rPr>
                            <m:t>=</m:t>
                          </m:r>
                          <m:r>
                            <a:rPr lang="en-US" sz="2000" b="1" i="1" smtClean="0">
                              <a:solidFill>
                                <a:srgbClr val="000000"/>
                              </a:solidFill>
                              <a:latin typeface="Cambria Math" charset="0"/>
                              <a:cs typeface="Times New Roman" panose="02020603050405020304" pitchFamily="18" charset="0"/>
                            </a:rPr>
                            <m:t>𝑨</m:t>
                          </m:r>
                          <m:r>
                            <a:rPr lang="en-US" sz="2000" b="1" i="1" smtClean="0">
                              <a:solidFill>
                                <a:srgbClr val="000000"/>
                              </a:solidFill>
                              <a:latin typeface="Cambria Math" charset="0"/>
                              <a:cs typeface="Times New Roman" panose="02020603050405020304" pitchFamily="18" charset="0"/>
                            </a:rPr>
                            <m:t> </m:t>
                          </m:r>
                          <m:r>
                            <a:rPr lang="en-US" sz="2000" b="1" i="1" smtClean="0">
                              <a:solidFill>
                                <a:srgbClr val="000000"/>
                              </a:solidFill>
                              <a:latin typeface="Cambria Math" charset="0"/>
                              <a:cs typeface="Times New Roman" panose="02020603050405020304" pitchFamily="18" charset="0"/>
                            </a:rPr>
                            <m:t>𝒙</m:t>
                          </m:r>
                          <m:r>
                            <a:rPr lang="en-US" sz="2000" b="0" i="1" smtClean="0">
                              <a:solidFill>
                                <a:srgbClr val="000000"/>
                              </a:solidFill>
                              <a:latin typeface="Cambria Math" charset="0"/>
                              <a:cs typeface="Times New Roman" panose="02020603050405020304" pitchFamily="18" charset="0"/>
                            </a:rPr>
                            <m:t>=</m:t>
                          </m:r>
                          <m:r>
                            <a:rPr lang="en-US" sz="2000" i="1">
                              <a:solidFill>
                                <a:srgbClr val="000000"/>
                              </a:solidFill>
                              <a:latin typeface="Cambria Math" charset="0"/>
                              <a:cs typeface="Times New Roman" panose="02020603050405020304" pitchFamily="18" charset="0"/>
                            </a:rPr>
                            <m:t>𝑥</m:t>
                          </m:r>
                        </m:e>
                        <m:sub>
                          <m:r>
                            <a:rPr lang="en-US" sz="2000" i="1">
                              <a:solidFill>
                                <a:srgbClr val="000000"/>
                              </a:solidFill>
                              <a:latin typeface="Cambria Math" charset="0"/>
                              <a:cs typeface="Times New Roman" panose="02020603050405020304" pitchFamily="18" charset="0"/>
                            </a:rPr>
                            <m:t>1</m:t>
                          </m:r>
                        </m:sub>
                      </m:sSub>
                      <m:r>
                        <a:rPr lang="en-US" sz="2000" b="1">
                          <a:solidFill>
                            <a:srgbClr val="000000"/>
                          </a:solidFill>
                          <a:latin typeface="Cambria Math" charset="0"/>
                          <a:cs typeface="Times New Roman" panose="02020603050405020304" pitchFamily="18" charset="0"/>
                        </a:rPr>
                        <m:t> </m:t>
                      </m:r>
                      <m:r>
                        <a:rPr lang="en-US" sz="2000" b="1" i="1" smtClean="0">
                          <a:solidFill>
                            <a:srgbClr val="000000"/>
                          </a:solidFill>
                          <a:latin typeface="Cambria Math" charset="0"/>
                          <a:cs typeface="Times New Roman" panose="02020603050405020304" pitchFamily="18" charset="0"/>
                        </a:rPr>
                        <m:t>𝑨</m:t>
                      </m:r>
                      <m:d>
                        <m:dPr>
                          <m:begChr m:val="["/>
                          <m:endChr m:val="]"/>
                          <m:ctrlPr>
                            <a:rPr lang="en-US" sz="2000" b="1" i="1">
                              <a:solidFill>
                                <a:srgbClr val="000000"/>
                              </a:solidFill>
                              <a:latin typeface="Cambria Math" panose="02040503050406030204" pitchFamily="18" charset="0"/>
                              <a:cs typeface="Times New Roman" panose="02020603050405020304" pitchFamily="18" charset="0"/>
                            </a:rPr>
                          </m:ctrlPr>
                        </m:dPr>
                        <m:e>
                          <m:r>
                            <a:rPr lang="en-US" sz="2000" b="1">
                              <a:solidFill>
                                <a:srgbClr val="000000"/>
                              </a:solidFill>
                              <a:latin typeface="Cambria Math" charset="0"/>
                              <a:cs typeface="Times New Roman" panose="02020603050405020304" pitchFamily="18" charset="0"/>
                            </a:rPr>
                            <m:t>:,</m:t>
                          </m:r>
                          <m:r>
                            <a:rPr lang="en-US" sz="2000">
                              <a:solidFill>
                                <a:srgbClr val="000000"/>
                              </a:solidFill>
                              <a:latin typeface="Cambria Math" charset="0"/>
                              <a:cs typeface="Times New Roman" panose="02020603050405020304" pitchFamily="18" charset="0"/>
                            </a:rPr>
                            <m:t>1</m:t>
                          </m:r>
                        </m:e>
                      </m:d>
                      <m:r>
                        <a:rPr lang="en-US" sz="2000" b="1">
                          <a:solidFill>
                            <a:srgbClr val="000000"/>
                          </a:solidFill>
                          <a:latin typeface="Cambria Math" charset="0"/>
                          <a:cs typeface="Times New Roman" panose="02020603050405020304" pitchFamily="18" charset="0"/>
                        </a:rPr>
                        <m:t>+</m:t>
                      </m:r>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charset="0"/>
                              <a:cs typeface="Times New Roman" panose="02020603050405020304" pitchFamily="18" charset="0"/>
                            </a:rPr>
                            <m:t> </m:t>
                          </m:r>
                          <m:r>
                            <a:rPr lang="en-US" sz="2000" i="1">
                              <a:solidFill>
                                <a:srgbClr val="000000"/>
                              </a:solidFill>
                              <a:latin typeface="Cambria Math" charset="0"/>
                              <a:cs typeface="Times New Roman" panose="02020603050405020304" pitchFamily="18" charset="0"/>
                            </a:rPr>
                            <m:t>𝑥</m:t>
                          </m:r>
                        </m:e>
                        <m:sub>
                          <m:r>
                            <a:rPr lang="en-US" sz="2000" i="1">
                              <a:solidFill>
                                <a:srgbClr val="000000"/>
                              </a:solidFill>
                              <a:latin typeface="Cambria Math" charset="0"/>
                              <a:cs typeface="Times New Roman" panose="02020603050405020304" pitchFamily="18" charset="0"/>
                            </a:rPr>
                            <m:t>2</m:t>
                          </m:r>
                        </m:sub>
                      </m:sSub>
                      <m:r>
                        <a:rPr lang="en-US" sz="2000" b="1">
                          <a:solidFill>
                            <a:srgbClr val="000000"/>
                          </a:solidFill>
                          <a:latin typeface="Cambria Math" charset="0"/>
                          <a:cs typeface="Times New Roman" panose="02020603050405020304" pitchFamily="18" charset="0"/>
                        </a:rPr>
                        <m:t> </m:t>
                      </m:r>
                      <m:r>
                        <a:rPr lang="en-US" sz="2000" b="1" i="0" smtClean="0">
                          <a:solidFill>
                            <a:srgbClr val="000000"/>
                          </a:solidFill>
                          <a:latin typeface="Cambria Math" charset="0"/>
                          <a:cs typeface="Times New Roman" panose="02020603050405020304" pitchFamily="18" charset="0"/>
                        </a:rPr>
                        <m:t>𝐀</m:t>
                      </m:r>
                      <m:d>
                        <m:dPr>
                          <m:begChr m:val="["/>
                          <m:endChr m:val="]"/>
                          <m:ctrlPr>
                            <a:rPr lang="en-US" sz="2000" b="1" i="1">
                              <a:solidFill>
                                <a:srgbClr val="000000"/>
                              </a:solidFill>
                              <a:latin typeface="Cambria Math" panose="02040503050406030204" pitchFamily="18" charset="0"/>
                              <a:cs typeface="Times New Roman" panose="02020603050405020304" pitchFamily="18" charset="0"/>
                            </a:rPr>
                          </m:ctrlPr>
                        </m:dPr>
                        <m:e>
                          <m:r>
                            <a:rPr lang="en-US" sz="2000" b="1">
                              <a:solidFill>
                                <a:srgbClr val="000000"/>
                              </a:solidFill>
                              <a:latin typeface="Cambria Math" charset="0"/>
                              <a:cs typeface="Times New Roman" panose="02020603050405020304" pitchFamily="18" charset="0"/>
                            </a:rPr>
                            <m:t>:,</m:t>
                          </m:r>
                          <m:r>
                            <a:rPr lang="en-US" sz="2000" i="1">
                              <a:solidFill>
                                <a:srgbClr val="000000"/>
                              </a:solidFill>
                              <a:latin typeface="Cambria Math" charset="0"/>
                              <a:cs typeface="Times New Roman" panose="02020603050405020304" pitchFamily="18" charset="0"/>
                            </a:rPr>
                            <m:t>2</m:t>
                          </m:r>
                        </m:e>
                      </m:d>
                      <m:r>
                        <a:rPr lang="en-US" sz="2000" b="1">
                          <a:solidFill>
                            <a:srgbClr val="000000"/>
                          </a:solidFill>
                          <a:latin typeface="Cambria Math" charset="0"/>
                          <a:cs typeface="Times New Roman" panose="02020603050405020304" pitchFamily="18" charset="0"/>
                        </a:rPr>
                        <m:t>+…+</m:t>
                      </m:r>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charset="0"/>
                              <a:cs typeface="Times New Roman" panose="02020603050405020304" pitchFamily="18" charset="0"/>
                            </a:rPr>
                            <m:t> </m:t>
                          </m:r>
                          <m:r>
                            <a:rPr lang="en-US" sz="2000" i="1">
                              <a:solidFill>
                                <a:srgbClr val="000000"/>
                              </a:solidFill>
                              <a:latin typeface="Cambria Math" charset="0"/>
                              <a:cs typeface="Times New Roman" panose="02020603050405020304" pitchFamily="18" charset="0"/>
                            </a:rPr>
                            <m:t>𝑥</m:t>
                          </m:r>
                        </m:e>
                        <m:sub>
                          <m:r>
                            <a:rPr lang="en-US" sz="2000" b="0" i="1" smtClean="0">
                              <a:solidFill>
                                <a:srgbClr val="000000"/>
                              </a:solidFill>
                              <a:latin typeface="Cambria Math" panose="02040503050406030204" pitchFamily="18" charset="0"/>
                              <a:cs typeface="Times New Roman" panose="02020603050405020304" pitchFamily="18" charset="0"/>
                            </a:rPr>
                            <m:t>𝑖</m:t>
                          </m:r>
                        </m:sub>
                      </m:sSub>
                      <m:r>
                        <a:rPr lang="en-US" sz="2000" b="1">
                          <a:solidFill>
                            <a:srgbClr val="000000"/>
                          </a:solidFill>
                          <a:latin typeface="Cambria Math" charset="0"/>
                          <a:cs typeface="Times New Roman" panose="02020603050405020304" pitchFamily="18" charset="0"/>
                        </a:rPr>
                        <m:t> </m:t>
                      </m:r>
                      <m:r>
                        <a:rPr lang="en-US" sz="2000" b="1">
                          <a:solidFill>
                            <a:srgbClr val="000000"/>
                          </a:solidFill>
                          <a:latin typeface="Cambria Math" charset="0"/>
                          <a:cs typeface="Times New Roman" panose="02020603050405020304" pitchFamily="18" charset="0"/>
                        </a:rPr>
                        <m:t>𝐀</m:t>
                      </m:r>
                      <m:d>
                        <m:dPr>
                          <m:begChr m:val="["/>
                          <m:endChr m:val="]"/>
                          <m:ctrlPr>
                            <a:rPr lang="en-US" sz="2000" i="1">
                              <a:solidFill>
                                <a:srgbClr val="000000"/>
                              </a:solidFill>
                              <a:latin typeface="Cambria Math" panose="02040503050406030204" pitchFamily="18" charset="0"/>
                              <a:cs typeface="Times New Roman" panose="02020603050405020304" pitchFamily="18" charset="0"/>
                            </a:rPr>
                          </m:ctrlPr>
                        </m:dPr>
                        <m:e>
                          <m:r>
                            <a:rPr lang="en-US" sz="2000" b="0">
                              <a:solidFill>
                                <a:srgbClr val="000000"/>
                              </a:solidFill>
                              <a:latin typeface="Cambria Math" charset="0"/>
                              <a:cs typeface="Times New Roman" panose="02020603050405020304" pitchFamily="18" charset="0"/>
                            </a:rPr>
                            <m:t>:,</m:t>
                          </m:r>
                          <m:r>
                            <a:rPr lang="en-US" sz="2000" b="0" i="1" smtClean="0">
                              <a:solidFill>
                                <a:srgbClr val="000000"/>
                              </a:solidFill>
                              <a:latin typeface="Cambria Math" panose="02040503050406030204" pitchFamily="18" charset="0"/>
                              <a:cs typeface="Times New Roman" panose="02020603050405020304" pitchFamily="18" charset="0"/>
                            </a:rPr>
                            <m:t>𝑖</m:t>
                          </m:r>
                        </m:e>
                      </m:d>
                      <m:r>
                        <a:rPr lang="en-US" sz="2000" b="0" i="1" smtClean="0">
                          <a:solidFill>
                            <a:srgbClr val="000000"/>
                          </a:solidFill>
                          <a:latin typeface="Cambria Math" charset="0"/>
                          <a:cs typeface="Times New Roman" panose="02020603050405020304" pitchFamily="18" charset="0"/>
                        </a:rPr>
                        <m:t>…+</m:t>
                      </m:r>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charset="0"/>
                              <a:cs typeface="Times New Roman" panose="02020603050405020304" pitchFamily="18" charset="0"/>
                            </a:rPr>
                            <m:t> </m:t>
                          </m:r>
                          <m:r>
                            <a:rPr lang="en-US" sz="2000" i="1">
                              <a:solidFill>
                                <a:srgbClr val="000000"/>
                              </a:solidFill>
                              <a:latin typeface="Cambria Math" charset="0"/>
                              <a:cs typeface="Times New Roman" panose="02020603050405020304" pitchFamily="18" charset="0"/>
                            </a:rPr>
                            <m:t>𝑥</m:t>
                          </m:r>
                        </m:e>
                        <m:sub>
                          <m:r>
                            <a:rPr lang="en-US" sz="2000" b="0" i="1" smtClean="0">
                              <a:solidFill>
                                <a:srgbClr val="000000"/>
                              </a:solidFill>
                              <a:latin typeface="Cambria Math" charset="0"/>
                              <a:cs typeface="Times New Roman" panose="02020603050405020304" pitchFamily="18" charset="0"/>
                            </a:rPr>
                            <m:t>𝑛</m:t>
                          </m:r>
                        </m:sub>
                      </m:sSub>
                      <m:r>
                        <a:rPr lang="en-US" sz="2000" b="1">
                          <a:solidFill>
                            <a:srgbClr val="000000"/>
                          </a:solidFill>
                          <a:latin typeface="Cambria Math" charset="0"/>
                          <a:cs typeface="Times New Roman" panose="02020603050405020304" pitchFamily="18" charset="0"/>
                        </a:rPr>
                        <m:t> </m:t>
                      </m:r>
                      <m:r>
                        <a:rPr lang="en-US" sz="2000" b="1" i="0" smtClean="0">
                          <a:solidFill>
                            <a:srgbClr val="000000"/>
                          </a:solidFill>
                          <a:latin typeface="Cambria Math" charset="0"/>
                          <a:cs typeface="Times New Roman" panose="02020603050405020304" pitchFamily="18" charset="0"/>
                        </a:rPr>
                        <m:t>𝐀</m:t>
                      </m:r>
                      <m:d>
                        <m:dPr>
                          <m:begChr m:val="["/>
                          <m:endChr m:val="]"/>
                          <m:ctrlPr>
                            <a:rPr lang="en-US" sz="2000" b="1" i="1">
                              <a:solidFill>
                                <a:srgbClr val="000000"/>
                              </a:solidFill>
                              <a:latin typeface="Cambria Math" panose="02040503050406030204" pitchFamily="18" charset="0"/>
                              <a:cs typeface="Times New Roman" panose="02020603050405020304" pitchFamily="18" charset="0"/>
                            </a:rPr>
                          </m:ctrlPr>
                        </m:dPr>
                        <m:e>
                          <m:r>
                            <a:rPr lang="en-US" sz="2000" b="1">
                              <a:solidFill>
                                <a:srgbClr val="000000"/>
                              </a:solidFill>
                              <a:latin typeface="Cambria Math" charset="0"/>
                              <a:cs typeface="Times New Roman" panose="02020603050405020304" pitchFamily="18" charset="0"/>
                            </a:rPr>
                            <m:t>:,</m:t>
                          </m:r>
                          <m:r>
                            <a:rPr lang="en-US" sz="2000" b="0" i="1" smtClean="0">
                              <a:solidFill>
                                <a:srgbClr val="000000"/>
                              </a:solidFill>
                              <a:latin typeface="Cambria Math" charset="0"/>
                              <a:cs typeface="Times New Roman" panose="02020603050405020304" pitchFamily="18" charset="0"/>
                            </a:rPr>
                            <m:t>𝑛</m:t>
                          </m:r>
                        </m:e>
                      </m:d>
                    </m:oMath>
                  </m:oMathPara>
                </a14:m>
                <a:endParaRPr lang="en-US" sz="200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0" y="2862579"/>
                <a:ext cx="8592094" cy="400110"/>
              </a:xfrm>
              <a:prstGeom prst="rect">
                <a:avLst/>
              </a:prstGeom>
              <a:blipFill>
                <a:blip r:embed="rId4"/>
                <a:stretch>
                  <a:fillRect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524501" y="3357010"/>
                <a:ext cx="3418278" cy="830997"/>
              </a:xfrm>
              <a:prstGeom prst="rect">
                <a:avLst/>
              </a:prstGeom>
              <a:noFill/>
            </p:spPr>
            <p:txBody>
              <a:bodyPr wrap="square" rtlCol="0">
                <a:spAutoFit/>
              </a:bodyPr>
              <a:lstStyle/>
              <a:p>
                <a:r>
                  <a:rPr lang="en-US" sz="2400" dirty="0"/>
                  <a:t>Contain all the nodes that are reachable from node </a:t>
                </a:r>
                <a14:m>
                  <m:oMath xmlns:m="http://schemas.openxmlformats.org/officeDocument/2006/math">
                    <m:r>
                      <a:rPr lang="en-US" sz="2400" b="0" i="1" dirty="0" smtClean="0">
                        <a:latin typeface="Cambria Math" panose="02040503050406030204" pitchFamily="18" charset="0"/>
                      </a:rPr>
                      <m:t>𝑖</m:t>
                    </m:r>
                  </m:oMath>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24501" y="3357010"/>
                <a:ext cx="3418278" cy="830997"/>
              </a:xfrm>
              <a:prstGeom prst="rect">
                <a:avLst/>
              </a:prstGeom>
              <a:blipFill>
                <a:blip r:embed="rId5"/>
                <a:stretch>
                  <a:fillRect l="-2583" t="-6061" r="-4059"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21973" y="4257642"/>
                <a:ext cx="8270121" cy="830997"/>
              </a:xfrm>
              <a:prstGeom prst="rect">
                <a:avLst/>
              </a:prstGeom>
              <a:noFill/>
            </p:spPr>
            <p:txBody>
              <a:bodyPr wrap="square" rtlCol="0">
                <a:spAutoFit/>
              </a:bodyPr>
              <a:lstStyle/>
              <a:p>
                <a:r>
                  <a:rPr lang="en-US" sz="2400" dirty="0"/>
                  <a:t>Hence, if we multiply </a:t>
                </a:r>
                <a14:m>
                  <m:oMath xmlns:m="http://schemas.openxmlformats.org/officeDocument/2006/math">
                    <m:r>
                      <a:rPr lang="en-US" sz="2400" b="1" i="1">
                        <a:solidFill>
                          <a:srgbClr val="000000"/>
                        </a:solidFill>
                        <a:latin typeface="Cambria Math" charset="0"/>
                        <a:cs typeface="Times New Roman" panose="02020603050405020304" pitchFamily="18" charset="0"/>
                      </a:rPr>
                      <m:t>𝑨</m:t>
                    </m:r>
                    <m:r>
                      <a:rPr lang="en-US" sz="2400" b="1" i="1">
                        <a:solidFill>
                          <a:srgbClr val="000000"/>
                        </a:solidFill>
                        <a:latin typeface="Cambria Math" charset="0"/>
                        <a:cs typeface="Times New Roman" panose="02020603050405020304" pitchFamily="18" charset="0"/>
                      </a:rPr>
                      <m:t> </m:t>
                    </m:r>
                  </m:oMath>
                </a14:m>
                <a:r>
                  <a:rPr lang="en-US" sz="2400" dirty="0"/>
                  <a:t>by the </a:t>
                </a:r>
                <a14:m>
                  <m:oMath xmlns:m="http://schemas.openxmlformats.org/officeDocument/2006/math">
                    <m:sSub>
                      <m:sSubPr>
                        <m:ctrlPr>
                          <a:rPr lang="en-US" sz="2400" i="1" smtClean="0">
                            <a:latin typeface="Cambria Math" panose="02040503050406030204" pitchFamily="18" charset="0"/>
                          </a:rPr>
                        </m:ctrlPr>
                      </m:sSubPr>
                      <m:e>
                        <m:r>
                          <a:rPr lang="en-US" sz="2400" b="1" i="1" smtClean="0">
                            <a:latin typeface="Cambria Math" charset="0"/>
                          </a:rPr>
                          <m:t>𝒖</m:t>
                        </m:r>
                      </m:e>
                      <m:sub>
                        <m:r>
                          <a:rPr lang="en-US" sz="2400" b="0" i="1" smtClean="0">
                            <a:latin typeface="Cambria Math" charset="0"/>
                          </a:rPr>
                          <m:t>𝑖</m:t>
                        </m:r>
                      </m:sub>
                    </m:sSub>
                  </m:oMath>
                </a14:m>
                <a:r>
                  <a:rPr lang="en-US" sz="2400" dirty="0"/>
                  <a:t> unit vector, we  get a vector that indicates all the nodes that are reachable by node </a:t>
                </a:r>
                <a14:m>
                  <m:oMath xmlns:m="http://schemas.openxmlformats.org/officeDocument/2006/math">
                    <m:r>
                      <a:rPr lang="en-US" sz="2400" i="1">
                        <a:latin typeface="Cambria Math" charset="0"/>
                      </a:rPr>
                      <m:t>𝑖</m:t>
                    </m:r>
                  </m:oMath>
                </a14:m>
                <a:r>
                  <a:rPr lang="en-US" sz="2400" dirty="0"/>
                  <a:t>. For example, </a:t>
                </a:r>
              </a:p>
            </p:txBody>
          </p:sp>
        </mc:Choice>
        <mc:Fallback xmlns="">
          <p:sp>
            <p:nvSpPr>
              <p:cNvPr id="14" name="TextBox 13"/>
              <p:cNvSpPr txBox="1">
                <a:spLocks noRot="1" noChangeAspect="1" noMove="1" noResize="1" noEditPoints="1" noAdjustHandles="1" noChangeArrowheads="1" noChangeShapeType="1" noTextEdit="1"/>
              </p:cNvSpPr>
              <p:nvPr/>
            </p:nvSpPr>
            <p:spPr>
              <a:xfrm>
                <a:off x="321973" y="4257642"/>
                <a:ext cx="8270121" cy="830997"/>
              </a:xfrm>
              <a:prstGeom prst="rect">
                <a:avLst/>
              </a:prstGeom>
              <a:blipFill rotWithShape="0">
                <a:blip r:embed="rId6"/>
                <a:stretch>
                  <a:fillRect l="-1180" t="-59124" b="-25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172035" y="677621"/>
                <a:ext cx="1981200" cy="13150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charset="0"/>
                        </a:rPr>
                        <m:t>𝑨</m:t>
                      </m:r>
                      <m:r>
                        <a:rPr lang="en-US" b="0" i="1" smtClean="0">
                          <a:latin typeface="Cambria Math" charset="0"/>
                        </a:rPr>
                        <m:t>=</m:t>
                      </m:r>
                      <m:d>
                        <m:dPr>
                          <m:ctrlPr>
                            <a:rPr lang="mr-IN" i="1" smtClean="0">
                              <a:latin typeface="Cambria Math" panose="02040503050406030204" pitchFamily="18" charset="0"/>
                            </a:rPr>
                          </m:ctrlPr>
                        </m:dPr>
                        <m:e>
                          <m:m>
                            <m:mPr>
                              <m:mcs>
                                <m:mc>
                                  <m:mcPr>
                                    <m:count m:val="1"/>
                                    <m:mcJc m:val="center"/>
                                  </m:mcPr>
                                </m:mc>
                              </m:mcs>
                              <m:ctrlPr>
                                <a:rPr lang="mr-IN" i="1">
                                  <a:latin typeface="Cambria Math" panose="02040503050406030204" pitchFamily="18" charset="0"/>
                                </a:rPr>
                              </m:ctrlPr>
                            </m:mPr>
                            <m:mr>
                              <m:e>
                                <m:r>
                                  <m:rPr>
                                    <m:brk m:alnAt="7"/>
                                  </m:rPr>
                                  <a:rPr lang="en-US" b="0" i="1" smtClean="0">
                                    <a:latin typeface="Cambria Math" charset="0"/>
                                  </a:rPr>
                                  <m:t>1</m:t>
                                </m:r>
                              </m:e>
                            </m:mr>
                            <m:mr>
                              <m:e>
                                <m:r>
                                  <a:rPr lang="en-US" b="0" i="1" smtClean="0">
                                    <a:latin typeface="Cambria Math" charset="0"/>
                                  </a:rPr>
                                  <m:t>1</m:t>
                                </m:r>
                              </m:e>
                            </m:mr>
                            <m:mr>
                              <m:e>
                                <m:eqArr>
                                  <m:eqArrPr>
                                    <m:ctrlPr>
                                      <a:rPr lang="mr-IN" i="1">
                                        <a:latin typeface="Cambria Math" panose="02040503050406030204" pitchFamily="18" charset="0"/>
                                      </a:rPr>
                                    </m:ctrlPr>
                                  </m:eqArrPr>
                                  <m:e>
                                    <m:r>
                                      <a:rPr lang="en-US" b="0" i="1" smtClean="0">
                                        <a:latin typeface="Cambria Math" charset="0"/>
                                      </a:rPr>
                                      <m:t>1</m:t>
                                    </m:r>
                                  </m:e>
                                  <m:e>
                                    <m:r>
                                      <a:rPr lang="en-US" b="0" i="1" smtClean="0">
                                        <a:latin typeface="Cambria Math" charset="0"/>
                                      </a:rPr>
                                      <m:t>0</m:t>
                                    </m:r>
                                  </m:e>
                                  <m:e>
                                    <m:r>
                                      <a:rPr lang="en-US" b="0" i="1" smtClean="0">
                                        <a:latin typeface="Cambria Math" charset="0"/>
                                      </a:rPr>
                                      <m:t>1</m:t>
                                    </m:r>
                                  </m:e>
                                </m:eqArr>
                              </m:e>
                            </m:mr>
                          </m:m>
                          <m:r>
                            <m:rPr>
                              <m:nor/>
                            </m:rPr>
                            <a:rPr lang="mr-IN" dirty="0"/>
                            <m:t> </m:t>
                          </m:r>
                          <m:m>
                            <m:mPr>
                              <m:mcs>
                                <m:mc>
                                  <m:mcPr>
                                    <m:count m:val="1"/>
                                    <m:mcJc m:val="center"/>
                                  </m:mcPr>
                                </m:mc>
                              </m:mcs>
                              <m:ctrlPr>
                                <a:rPr lang="mr-IN" i="1">
                                  <a:latin typeface="Cambria Math" panose="02040503050406030204" pitchFamily="18" charset="0"/>
                                </a:rPr>
                              </m:ctrlPr>
                            </m:mPr>
                            <m:mr>
                              <m:e>
                                <m:r>
                                  <m:rPr>
                                    <m:brk m:alnAt="7"/>
                                  </m:rPr>
                                  <a:rPr lang="en-US" b="0" i="1" smtClean="0">
                                    <a:latin typeface="Cambria Math" charset="0"/>
                                  </a:rPr>
                                  <m:t>1</m:t>
                                </m:r>
                              </m:e>
                            </m:mr>
                            <m:mr>
                              <m:e>
                                <m:r>
                                  <a:rPr lang="en-US" b="0" i="1" smtClean="0">
                                    <a:latin typeface="Cambria Math" charset="0"/>
                                  </a:rPr>
                                  <m:t>0</m:t>
                                </m:r>
                              </m:e>
                            </m:mr>
                            <m:mr>
                              <m:e>
                                <m:eqArr>
                                  <m:eqArrPr>
                                    <m:ctrlPr>
                                      <a:rPr lang="mr-IN" i="1">
                                        <a:latin typeface="Cambria Math" panose="02040503050406030204" pitchFamily="18" charset="0"/>
                                      </a:rPr>
                                    </m:ctrlPr>
                                  </m:eqArrPr>
                                  <m:e>
                                    <m:r>
                                      <a:rPr lang="en-US" b="0" i="1" smtClean="0">
                                        <a:latin typeface="Cambria Math" charset="0"/>
                                      </a:rPr>
                                      <m:t>1</m:t>
                                    </m:r>
                                  </m:e>
                                  <m:e>
                                    <m:r>
                                      <a:rPr lang="en-US" b="0" i="1" smtClean="0">
                                        <a:latin typeface="Cambria Math" charset="0"/>
                                      </a:rPr>
                                      <m:t>0</m:t>
                                    </m:r>
                                  </m:e>
                                  <m:e>
                                    <m:r>
                                      <a:rPr lang="en-US" b="0" i="1" smtClean="0">
                                        <a:latin typeface="Cambria Math" charset="0"/>
                                      </a:rPr>
                                      <m:t>0</m:t>
                                    </m:r>
                                  </m:e>
                                </m:eqArr>
                              </m:e>
                            </m:mr>
                          </m:m>
                          <m:r>
                            <a:rPr lang="en-US" i="1">
                              <a:latin typeface="Cambria Math" charset="0"/>
                            </a:rPr>
                            <m:t>   </m:t>
                          </m:r>
                          <m:m>
                            <m:mPr>
                              <m:mcs>
                                <m:mc>
                                  <m:mcPr>
                                    <m:count m:val="1"/>
                                    <m:mcJc m:val="center"/>
                                  </m:mcPr>
                                </m:mc>
                              </m:mcs>
                              <m:ctrlPr>
                                <a:rPr lang="mr-IN" i="1">
                                  <a:latin typeface="Cambria Math" panose="02040503050406030204" pitchFamily="18" charset="0"/>
                                </a:rPr>
                              </m:ctrlPr>
                            </m:mPr>
                            <m:mr>
                              <m:e>
                                <m:r>
                                  <m:rPr>
                                    <m:brk m:alnAt="7"/>
                                  </m:rPr>
                                  <a:rPr lang="en-US" b="0" i="1" smtClean="0">
                                    <a:latin typeface="Cambria Math" charset="0"/>
                                  </a:rPr>
                                  <m:t>0</m:t>
                                </m:r>
                              </m:e>
                            </m:mr>
                            <m:mr>
                              <m:e>
                                <m:r>
                                  <a:rPr lang="en-US" b="0" i="1" smtClean="0">
                                    <a:latin typeface="Cambria Math" charset="0"/>
                                  </a:rPr>
                                  <m:t>0</m:t>
                                </m:r>
                              </m:e>
                            </m:mr>
                            <m:mr>
                              <m:e>
                                <m:eqArr>
                                  <m:eqArrPr>
                                    <m:ctrlPr>
                                      <a:rPr lang="mr-IN" i="1">
                                        <a:latin typeface="Cambria Math" panose="02040503050406030204" pitchFamily="18" charset="0"/>
                                      </a:rPr>
                                    </m:ctrlPr>
                                  </m:eqArrPr>
                                  <m:e>
                                    <m:r>
                                      <a:rPr lang="en-US" b="0" i="1" smtClean="0">
                                        <a:latin typeface="Cambria Math" charset="0"/>
                                      </a:rPr>
                                      <m:t>1</m:t>
                                    </m:r>
                                  </m:e>
                                  <m:e>
                                    <m:r>
                                      <a:rPr lang="en-US" b="0" i="1" smtClean="0">
                                        <a:latin typeface="Cambria Math" charset="0"/>
                                      </a:rPr>
                                      <m:t>1</m:t>
                                    </m:r>
                                  </m:e>
                                  <m:e>
                                    <m:r>
                                      <a:rPr lang="en-US" b="0" i="1" smtClean="0">
                                        <a:latin typeface="Cambria Math" charset="0"/>
                                      </a:rPr>
                                      <m:t>1</m:t>
                                    </m:r>
                                  </m:e>
                                </m:eqArr>
                              </m:e>
                            </m:mr>
                          </m:m>
                          <m:r>
                            <m:rPr>
                              <m:nor/>
                            </m:rPr>
                            <a:rPr lang="mr-IN" dirty="0"/>
                            <m:t> </m:t>
                          </m:r>
                          <m:m>
                            <m:mPr>
                              <m:mcs>
                                <m:mc>
                                  <m:mcPr>
                                    <m:count m:val="1"/>
                                    <m:mcJc m:val="center"/>
                                  </m:mcPr>
                                </m:mc>
                              </m:mcs>
                              <m:ctrlPr>
                                <a:rPr lang="mr-IN" i="1">
                                  <a:latin typeface="Cambria Math" panose="02040503050406030204" pitchFamily="18" charset="0"/>
                                </a:rPr>
                              </m:ctrlPr>
                            </m:mPr>
                            <m:mr>
                              <m:e>
                                <m:r>
                                  <m:rPr>
                                    <m:brk m:alnAt="7"/>
                                  </m:rPr>
                                  <a:rPr lang="en-US" b="0" i="1" smtClean="0">
                                    <a:latin typeface="Cambria Math" charset="0"/>
                                  </a:rPr>
                                  <m:t>0</m:t>
                                </m:r>
                              </m:e>
                            </m:mr>
                            <m:mr>
                              <m:e>
                                <m:r>
                                  <a:rPr lang="en-US" b="0" i="1" smtClean="0">
                                    <a:latin typeface="Cambria Math" charset="0"/>
                                  </a:rPr>
                                  <m:t>0</m:t>
                                </m:r>
                              </m:e>
                            </m:mr>
                            <m:mr>
                              <m:e>
                                <m:eqArr>
                                  <m:eqArrPr>
                                    <m:ctrlPr>
                                      <a:rPr lang="mr-IN" i="1">
                                        <a:latin typeface="Cambria Math" panose="02040503050406030204" pitchFamily="18" charset="0"/>
                                      </a:rPr>
                                    </m:ctrlPr>
                                  </m:eqArrPr>
                                  <m:e>
                                    <m:r>
                                      <a:rPr lang="en-US" b="0" i="1" smtClean="0">
                                        <a:latin typeface="Cambria Math" charset="0"/>
                                      </a:rPr>
                                      <m:t>0</m:t>
                                    </m:r>
                                  </m:e>
                                  <m:e>
                                    <m:r>
                                      <a:rPr lang="en-US" b="0" i="1" smtClean="0">
                                        <a:latin typeface="Cambria Math" charset="0"/>
                                      </a:rPr>
                                      <m:t>0</m:t>
                                    </m:r>
                                  </m:e>
                                  <m:e>
                                    <m:r>
                                      <a:rPr lang="en-US" b="0" i="1" smtClean="0">
                                        <a:latin typeface="Cambria Math" charset="0"/>
                                      </a:rPr>
                                      <m:t>0</m:t>
                                    </m:r>
                                  </m:e>
                                </m:eqArr>
                              </m:e>
                            </m:mr>
                          </m:m>
                          <m:r>
                            <m:rPr>
                              <m:nor/>
                            </m:rPr>
                            <a:rPr lang="mr-IN" dirty="0"/>
                            <m:t> </m:t>
                          </m:r>
                          <m:m>
                            <m:mPr>
                              <m:mcs>
                                <m:mc>
                                  <m:mcPr>
                                    <m:count m:val="1"/>
                                    <m:mcJc m:val="center"/>
                                  </m:mcPr>
                                </m:mc>
                              </m:mcs>
                              <m:ctrlPr>
                                <a:rPr lang="mr-IN" i="1">
                                  <a:latin typeface="Cambria Math" panose="02040503050406030204" pitchFamily="18" charset="0"/>
                                </a:rPr>
                              </m:ctrlPr>
                            </m:mPr>
                            <m:mr>
                              <m:e>
                                <m:r>
                                  <m:rPr>
                                    <m:brk m:alnAt="7"/>
                                  </m:rPr>
                                  <a:rPr lang="en-US" b="0" i="1" smtClean="0">
                                    <a:latin typeface="Cambria Math" charset="0"/>
                                  </a:rPr>
                                  <m:t>0</m:t>
                                </m:r>
                              </m:e>
                            </m:mr>
                            <m:mr>
                              <m:e>
                                <m:r>
                                  <a:rPr lang="en-US" b="0" i="1" smtClean="0">
                                    <a:latin typeface="Cambria Math" charset="0"/>
                                  </a:rPr>
                                  <m:t>1</m:t>
                                </m:r>
                              </m:e>
                            </m:mr>
                            <m:mr>
                              <m:e>
                                <m:eqArr>
                                  <m:eqArrPr>
                                    <m:ctrlPr>
                                      <a:rPr lang="mr-IN" i="1">
                                        <a:latin typeface="Cambria Math" panose="02040503050406030204" pitchFamily="18" charset="0"/>
                                      </a:rPr>
                                    </m:ctrlPr>
                                  </m:eqArrPr>
                                  <m:e>
                                    <m:r>
                                      <a:rPr lang="en-US" b="0" i="1" smtClean="0">
                                        <a:latin typeface="Cambria Math" charset="0"/>
                                      </a:rPr>
                                      <m:t>0</m:t>
                                    </m:r>
                                  </m:e>
                                  <m:e>
                                    <m:r>
                                      <a:rPr lang="en-US" b="0" i="1" smtClean="0">
                                        <a:latin typeface="Cambria Math" charset="0"/>
                                      </a:rPr>
                                      <m:t>0</m:t>
                                    </m:r>
                                  </m:e>
                                  <m:e>
                                    <m:r>
                                      <a:rPr lang="en-US" b="0" i="1" smtClean="0">
                                        <a:latin typeface="Cambria Math" charset="0"/>
                                      </a:rPr>
                                      <m:t>0</m:t>
                                    </m:r>
                                  </m:e>
                                </m:eqArr>
                              </m:e>
                            </m:mr>
                          </m:m>
                          <m:r>
                            <m:rPr>
                              <m:nor/>
                            </m:rPr>
                            <a:rPr lang="en-US" dirty="0"/>
                            <m:t> </m:t>
                          </m:r>
                        </m:e>
                      </m:d>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6172035" y="677621"/>
                <a:ext cx="1981200" cy="131504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609600" y="5158274"/>
                <a:ext cx="3836563" cy="1684372"/>
              </a:xfrm>
              <a:prstGeom prst="rect">
                <a:avLst/>
              </a:prstGeom>
            </p:spPr>
            <p:txBody>
              <a:bodyPr wrap="none">
                <a:spAutoFit/>
              </a:bodyPr>
              <a:lstStyle/>
              <a:p>
                <a14:m>
                  <m:oMath xmlns:m="http://schemas.openxmlformats.org/officeDocument/2006/math">
                    <m:r>
                      <a:rPr lang="en-US" b="1" i="1" smtClean="0">
                        <a:solidFill>
                          <a:srgbClr val="000000"/>
                        </a:solidFill>
                        <a:latin typeface="Cambria Math" charset="0"/>
                        <a:cs typeface="Times New Roman" panose="02020603050405020304" pitchFamily="18" charset="0"/>
                      </a:rPr>
                      <m:t>𝑨</m:t>
                    </m:r>
                    <m:sSub>
                      <m:sSubPr>
                        <m:ctrlPr>
                          <a:rPr lang="en-US" i="1">
                            <a:latin typeface="Cambria Math" panose="02040503050406030204" pitchFamily="18" charset="0"/>
                          </a:rPr>
                        </m:ctrlPr>
                      </m:sSubPr>
                      <m:e>
                        <m:r>
                          <a:rPr lang="en-US" b="1" i="1" smtClean="0">
                            <a:latin typeface="Cambria Math" charset="0"/>
                          </a:rPr>
                          <m:t> </m:t>
                        </m:r>
                        <m:r>
                          <a:rPr lang="en-US" b="1" i="1">
                            <a:latin typeface="Cambria Math" charset="0"/>
                          </a:rPr>
                          <m:t>𝒖</m:t>
                        </m:r>
                      </m:e>
                      <m:sub>
                        <m:r>
                          <a:rPr lang="en-US" b="0" i="1" smtClean="0">
                            <a:latin typeface="Cambria Math" charset="0"/>
                          </a:rPr>
                          <m:t>2</m:t>
                        </m:r>
                      </m:sub>
                    </m:sSub>
                    <m:r>
                      <a:rPr lang="en-US" b="0" i="1" smtClean="0">
                        <a:latin typeface="Cambria Math" charset="0"/>
                      </a:rPr>
                      <m:t>=</m:t>
                    </m:r>
                  </m:oMath>
                </a14:m>
                <a:r>
                  <a:rPr lang="mr-IN" dirty="0"/>
                  <a:t> </a:t>
                </a:r>
                <a14:m>
                  <m:oMath xmlns:m="http://schemas.openxmlformats.org/officeDocument/2006/math">
                    <m:d>
                      <m:dPr>
                        <m:ctrlPr>
                          <a:rPr lang="mr-IN" i="1">
                            <a:latin typeface="Cambria Math" panose="02040503050406030204" pitchFamily="18" charset="0"/>
                          </a:rPr>
                        </m:ctrlPr>
                      </m:dPr>
                      <m:e>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1</m:t>
                              </m:r>
                            </m:e>
                          </m:mr>
                          <m:mr>
                            <m:e>
                              <m:r>
                                <a:rPr lang="en-US" i="1">
                                  <a:latin typeface="Cambria Math" charset="0"/>
                                </a:rPr>
                                <m:t>1</m:t>
                              </m:r>
                            </m:e>
                          </m:mr>
                          <m:mr>
                            <m:e>
                              <m:eqArr>
                                <m:eqArrPr>
                                  <m:ctrlPr>
                                    <a:rPr lang="mr-IN" i="1">
                                      <a:latin typeface="Cambria Math" panose="02040503050406030204" pitchFamily="18" charset="0"/>
                                    </a:rPr>
                                  </m:ctrlPr>
                                </m:eqArrPr>
                                <m:e>
                                  <m:r>
                                    <a:rPr lang="en-US" i="1">
                                      <a:latin typeface="Cambria Math" charset="0"/>
                                    </a:rPr>
                                    <m:t>1</m:t>
                                  </m:r>
                                </m:e>
                                <m:e>
                                  <m:r>
                                    <a:rPr lang="en-US" i="1">
                                      <a:latin typeface="Cambria Math" charset="0"/>
                                    </a:rPr>
                                    <m:t>0</m:t>
                                  </m:r>
                                </m:e>
                                <m:e>
                                  <m:r>
                                    <a:rPr lang="en-US" i="1">
                                      <a:latin typeface="Cambria Math" charset="0"/>
                                    </a:rPr>
                                    <m:t>1</m:t>
                                  </m:r>
                                </m:e>
                              </m:eqArr>
                            </m:e>
                          </m:mr>
                        </m:m>
                        <m:r>
                          <m:rPr>
                            <m:nor/>
                          </m:rPr>
                          <a:rPr lang="mr-IN" dirty="0"/>
                          <m:t> </m:t>
                        </m:r>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1</m:t>
                              </m:r>
                            </m:e>
                          </m:mr>
                          <m:mr>
                            <m:e>
                              <m:r>
                                <a:rPr lang="en-US" i="1">
                                  <a:latin typeface="Cambria Math" charset="0"/>
                                </a:rPr>
                                <m:t>0</m:t>
                              </m:r>
                            </m:e>
                          </m:mr>
                          <m:mr>
                            <m:e>
                              <m:eqArr>
                                <m:eqArrPr>
                                  <m:ctrlPr>
                                    <a:rPr lang="mr-IN" i="1">
                                      <a:latin typeface="Cambria Math" panose="02040503050406030204" pitchFamily="18" charset="0"/>
                                    </a:rPr>
                                  </m:ctrlPr>
                                </m:eqArrPr>
                                <m:e>
                                  <m:r>
                                    <a:rPr lang="en-US" i="1">
                                      <a:latin typeface="Cambria Math" charset="0"/>
                                    </a:rPr>
                                    <m:t>1</m:t>
                                  </m:r>
                                </m:e>
                                <m:e>
                                  <m:r>
                                    <a:rPr lang="en-US" i="1">
                                      <a:latin typeface="Cambria Math" charset="0"/>
                                    </a:rPr>
                                    <m:t>0</m:t>
                                  </m:r>
                                </m:e>
                                <m:e>
                                  <m:r>
                                    <a:rPr lang="en-US" i="1">
                                      <a:latin typeface="Cambria Math" charset="0"/>
                                    </a:rPr>
                                    <m:t>0</m:t>
                                  </m:r>
                                </m:e>
                              </m:eqArr>
                            </m:e>
                          </m:mr>
                        </m:m>
                        <m:r>
                          <a:rPr lang="en-US" i="1">
                            <a:latin typeface="Cambria Math" charset="0"/>
                          </a:rPr>
                          <m:t>   </m:t>
                        </m:r>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0</m:t>
                              </m:r>
                            </m:e>
                          </m:mr>
                          <m:mr>
                            <m:e>
                              <m:r>
                                <a:rPr lang="en-US" i="1">
                                  <a:latin typeface="Cambria Math" charset="0"/>
                                </a:rPr>
                                <m:t>0</m:t>
                              </m:r>
                            </m:e>
                          </m:mr>
                          <m:mr>
                            <m:e>
                              <m:eqArr>
                                <m:eqArrPr>
                                  <m:ctrlPr>
                                    <a:rPr lang="mr-IN" i="1">
                                      <a:latin typeface="Cambria Math" panose="02040503050406030204" pitchFamily="18" charset="0"/>
                                    </a:rPr>
                                  </m:ctrlPr>
                                </m:eqArrPr>
                                <m:e>
                                  <m:r>
                                    <a:rPr lang="en-US" i="1">
                                      <a:latin typeface="Cambria Math" charset="0"/>
                                    </a:rPr>
                                    <m:t>1</m:t>
                                  </m:r>
                                </m:e>
                                <m:e>
                                  <m:r>
                                    <a:rPr lang="en-US" i="1">
                                      <a:latin typeface="Cambria Math" charset="0"/>
                                    </a:rPr>
                                    <m:t>1</m:t>
                                  </m:r>
                                </m:e>
                                <m:e>
                                  <m:r>
                                    <a:rPr lang="en-US" i="1">
                                      <a:latin typeface="Cambria Math" charset="0"/>
                                    </a:rPr>
                                    <m:t>1</m:t>
                                  </m:r>
                                </m:e>
                              </m:eqArr>
                            </m:e>
                          </m:mr>
                        </m:m>
                        <m:r>
                          <m:rPr>
                            <m:nor/>
                          </m:rPr>
                          <a:rPr lang="mr-IN" dirty="0"/>
                          <m:t> </m:t>
                        </m:r>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0</m:t>
                              </m:r>
                            </m:e>
                          </m:mr>
                          <m:mr>
                            <m:e>
                              <m:r>
                                <a:rPr lang="en-US" i="1">
                                  <a:latin typeface="Cambria Math" charset="0"/>
                                </a:rPr>
                                <m:t>0</m:t>
                              </m:r>
                            </m:e>
                          </m:mr>
                          <m:mr>
                            <m:e>
                              <m:eqArr>
                                <m:eqArrPr>
                                  <m:ctrlPr>
                                    <a:rPr lang="mr-IN" i="1">
                                      <a:latin typeface="Cambria Math" panose="02040503050406030204" pitchFamily="18" charset="0"/>
                                    </a:rPr>
                                  </m:ctrlPr>
                                </m:eqArrPr>
                                <m:e>
                                  <m:r>
                                    <a:rPr lang="en-US" i="1">
                                      <a:latin typeface="Cambria Math" charset="0"/>
                                    </a:rPr>
                                    <m:t>0</m:t>
                                  </m:r>
                                </m:e>
                                <m:e>
                                  <m:r>
                                    <a:rPr lang="en-US" i="1">
                                      <a:latin typeface="Cambria Math" charset="0"/>
                                    </a:rPr>
                                    <m:t>0</m:t>
                                  </m:r>
                                </m:e>
                                <m:e>
                                  <m:r>
                                    <a:rPr lang="en-US" i="1">
                                      <a:latin typeface="Cambria Math" charset="0"/>
                                    </a:rPr>
                                    <m:t>0</m:t>
                                  </m:r>
                                </m:e>
                              </m:eqArr>
                            </m:e>
                          </m:mr>
                        </m:m>
                        <m:r>
                          <m:rPr>
                            <m:nor/>
                          </m:rPr>
                          <a:rPr lang="mr-IN" dirty="0"/>
                          <m:t> </m:t>
                        </m:r>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0</m:t>
                              </m:r>
                            </m:e>
                          </m:mr>
                          <m:mr>
                            <m:e>
                              <m:r>
                                <a:rPr lang="en-US" i="1">
                                  <a:latin typeface="Cambria Math" charset="0"/>
                                </a:rPr>
                                <m:t>1</m:t>
                              </m:r>
                            </m:e>
                          </m:mr>
                          <m:mr>
                            <m:e>
                              <m:eqArr>
                                <m:eqArrPr>
                                  <m:ctrlPr>
                                    <a:rPr lang="mr-IN" i="1">
                                      <a:latin typeface="Cambria Math" panose="02040503050406030204" pitchFamily="18" charset="0"/>
                                    </a:rPr>
                                  </m:ctrlPr>
                                </m:eqArrPr>
                                <m:e>
                                  <m:r>
                                    <a:rPr lang="en-US" i="1">
                                      <a:latin typeface="Cambria Math" charset="0"/>
                                    </a:rPr>
                                    <m:t>0</m:t>
                                  </m:r>
                                </m:e>
                                <m:e>
                                  <m:r>
                                    <a:rPr lang="en-US" i="1">
                                      <a:latin typeface="Cambria Math" charset="0"/>
                                    </a:rPr>
                                    <m:t>0</m:t>
                                  </m:r>
                                </m:e>
                                <m:e>
                                  <m:r>
                                    <a:rPr lang="en-US" i="1">
                                      <a:latin typeface="Cambria Math" charset="0"/>
                                    </a:rPr>
                                    <m:t>0</m:t>
                                  </m:r>
                                </m:e>
                              </m:eqArr>
                            </m:e>
                          </m:mr>
                        </m:m>
                        <m:r>
                          <m:rPr>
                            <m:nor/>
                          </m:rPr>
                          <a:rPr lang="en-US" dirty="0"/>
                          <m:t> </m:t>
                        </m:r>
                      </m:e>
                    </m:d>
                    <m:d>
                      <m:dPr>
                        <m:ctrlPr>
                          <a:rPr lang="mr-IN" i="1" dirty="0" smtClean="0">
                            <a:latin typeface="Cambria Math" panose="02040503050406030204" pitchFamily="18" charset="0"/>
                          </a:rPr>
                        </m:ctrlPr>
                      </m:dPr>
                      <m:e>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0</m:t>
                              </m:r>
                            </m:e>
                          </m:mr>
                          <m:mr>
                            <m:e>
                              <m:r>
                                <a:rPr lang="en-US" b="0" i="1" smtClean="0">
                                  <a:latin typeface="Cambria Math" charset="0"/>
                                </a:rPr>
                                <m:t>0</m:t>
                              </m:r>
                            </m:e>
                          </m:mr>
                          <m:mr>
                            <m:e>
                              <m:eqArr>
                                <m:eqArrPr>
                                  <m:ctrlPr>
                                    <a:rPr lang="mr-IN" i="1">
                                      <a:latin typeface="Cambria Math" panose="02040503050406030204" pitchFamily="18" charset="0"/>
                                    </a:rPr>
                                  </m:ctrlPr>
                                </m:eqArrPr>
                                <m:e>
                                  <m:r>
                                    <a:rPr lang="en-US" b="0" i="1" smtClean="0">
                                      <a:latin typeface="Cambria Math" charset="0"/>
                                    </a:rPr>
                                    <m:t>1</m:t>
                                  </m:r>
                                </m:e>
                                <m:e>
                                  <m:r>
                                    <a:rPr lang="en-US" i="1">
                                      <a:latin typeface="Cambria Math" charset="0"/>
                                    </a:rPr>
                                    <m:t>0</m:t>
                                  </m:r>
                                </m:e>
                                <m:e>
                                  <m:r>
                                    <a:rPr lang="en-US" i="1">
                                      <a:latin typeface="Cambria Math" charset="0"/>
                                    </a:rPr>
                                    <m:t>0</m:t>
                                  </m:r>
                                </m:e>
                              </m:eqArr>
                            </m:e>
                          </m:mr>
                        </m:m>
                      </m:e>
                    </m:d>
                    <m:r>
                      <a:rPr lang="en-US" b="0" i="1" dirty="0" smtClean="0">
                        <a:latin typeface="Cambria Math" charset="0"/>
                      </a:rPr>
                      <m:t>=</m:t>
                    </m:r>
                    <m:d>
                      <m:dPr>
                        <m:ctrlPr>
                          <a:rPr lang="mr-IN" i="1" dirty="0">
                            <a:latin typeface="Cambria Math" panose="02040503050406030204" pitchFamily="18" charset="0"/>
                          </a:rPr>
                        </m:ctrlPr>
                      </m:dPr>
                      <m:e>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0</m:t>
                              </m:r>
                            </m:e>
                          </m:mr>
                          <m:mr>
                            <m:e>
                              <m:r>
                                <a:rPr lang="en-US" i="1">
                                  <a:latin typeface="Cambria Math" charset="0"/>
                                </a:rPr>
                                <m:t>0</m:t>
                              </m:r>
                            </m:e>
                          </m:mr>
                          <m:mr>
                            <m:e>
                              <m:eqArr>
                                <m:eqArrPr>
                                  <m:ctrlPr>
                                    <a:rPr lang="mr-IN" i="1">
                                      <a:latin typeface="Cambria Math" panose="02040503050406030204" pitchFamily="18" charset="0"/>
                                    </a:rPr>
                                  </m:ctrlPr>
                                </m:eqArrPr>
                                <m:e>
                                  <m:r>
                                    <a:rPr lang="en-US" i="1">
                                      <a:latin typeface="Cambria Math" charset="0"/>
                                    </a:rPr>
                                    <m:t>1</m:t>
                                  </m:r>
                                </m:e>
                                <m:e>
                                  <m:r>
                                    <a:rPr lang="en-US" b="0" i="1" smtClean="0">
                                      <a:latin typeface="Cambria Math" charset="0"/>
                                    </a:rPr>
                                    <m:t>1</m:t>
                                  </m:r>
                                </m:e>
                                <m:e>
                                  <m:r>
                                    <a:rPr lang="en-US" b="0" i="1" smtClean="0">
                                      <a:latin typeface="Cambria Math" charset="0"/>
                                    </a:rPr>
                                    <m:t>1</m:t>
                                  </m:r>
                                </m:e>
                              </m:eqArr>
                            </m:e>
                          </m:mr>
                        </m:m>
                      </m:e>
                    </m:d>
                  </m:oMath>
                </a14:m>
                <a:endParaRPr lang="en-US" dirty="0"/>
              </a:p>
              <a:p>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609600" y="5158274"/>
                <a:ext cx="3836563" cy="1684372"/>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8283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152400" y="145678"/>
            <a:ext cx="9067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Using graphs to represent the transition from one state to the next</a:t>
            </a:r>
            <a:endParaRPr lang="en-US" sz="3600" b="1" dirty="0">
              <a:solidFill>
                <a:schemeClr val="accent2"/>
              </a:solidFill>
              <a:latin typeface="Times New Roman" pitchFamily="18" charset="0"/>
            </a:endParaRPr>
          </a:p>
        </p:txBody>
      </p:sp>
      <p:sp>
        <p:nvSpPr>
          <p:cNvPr id="4" name="Rectangle 3">
            <a:extLst>
              <a:ext uri="{FF2B5EF4-FFF2-40B4-BE49-F238E27FC236}">
                <a16:creationId xmlns:a16="http://schemas.microsoft.com/office/drawing/2014/main" id="{D6886073-0F7B-E947-8201-749107E08F30}"/>
              </a:ext>
            </a:extLst>
          </p:cNvPr>
          <p:cNvSpPr/>
          <p:nvPr/>
        </p:nvSpPr>
        <p:spPr>
          <a:xfrm>
            <a:off x="174812" y="1561138"/>
            <a:ext cx="8216578" cy="1569660"/>
          </a:xfrm>
          <a:prstGeom prst="rect">
            <a:avLst/>
          </a:prstGeom>
        </p:spPr>
        <p:txBody>
          <a:bodyPr wrap="square">
            <a:spAutoFit/>
          </a:bodyPr>
          <a:lstStyle/>
          <a:p>
            <a:r>
              <a:rPr lang="en-US" sz="2400" dirty="0"/>
              <a:t>After collecting data about the weather for many years, you observed that the chance of a rainy day occurring after a rainy day is 50% and that the chance of a rainy day after a sunny day is 10%. </a:t>
            </a:r>
          </a:p>
          <a:p>
            <a:endParaRPr lang="en-US" sz="2400" dirty="0"/>
          </a:p>
        </p:txBody>
      </p:sp>
      <p:sp>
        <p:nvSpPr>
          <p:cNvPr id="14" name="Oval 13">
            <a:extLst>
              <a:ext uri="{FF2B5EF4-FFF2-40B4-BE49-F238E27FC236}">
                <a16:creationId xmlns:a16="http://schemas.microsoft.com/office/drawing/2014/main" id="{4A8E4B57-A087-7945-91C9-049535D484E9}"/>
              </a:ext>
            </a:extLst>
          </p:cNvPr>
          <p:cNvSpPr/>
          <p:nvPr/>
        </p:nvSpPr>
        <p:spPr>
          <a:xfrm>
            <a:off x="2569633" y="3295196"/>
            <a:ext cx="1447800" cy="12497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SUNNY</a:t>
            </a:r>
          </a:p>
        </p:txBody>
      </p:sp>
      <p:sp>
        <p:nvSpPr>
          <p:cNvPr id="15" name="Oval 14">
            <a:extLst>
              <a:ext uri="{FF2B5EF4-FFF2-40B4-BE49-F238E27FC236}">
                <a16:creationId xmlns:a16="http://schemas.microsoft.com/office/drawing/2014/main" id="{3D844DE3-D00D-B54E-841F-D1EE3794F872}"/>
              </a:ext>
            </a:extLst>
          </p:cNvPr>
          <p:cNvSpPr/>
          <p:nvPr/>
        </p:nvSpPr>
        <p:spPr>
          <a:xfrm>
            <a:off x="5052322" y="3329063"/>
            <a:ext cx="1447800" cy="1249740"/>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RAINY</a:t>
            </a:r>
          </a:p>
        </p:txBody>
      </p:sp>
      <p:graphicFrame>
        <p:nvGraphicFramePr>
          <p:cNvPr id="16" name="Table 15">
            <a:extLst>
              <a:ext uri="{FF2B5EF4-FFF2-40B4-BE49-F238E27FC236}">
                <a16:creationId xmlns:a16="http://schemas.microsoft.com/office/drawing/2014/main" id="{EBB4B41D-C82E-9B4E-A325-AA92ABDC5ADD}"/>
              </a:ext>
            </a:extLst>
          </p:cNvPr>
          <p:cNvGraphicFramePr>
            <a:graphicFrameLocks noGrp="1"/>
          </p:cNvGraphicFramePr>
          <p:nvPr>
            <p:extLst>
              <p:ext uri="{D42A27DB-BD31-4B8C-83A1-F6EECF244321}">
                <p14:modId xmlns:p14="http://schemas.microsoft.com/office/powerpoint/2010/main" val="2944777767"/>
              </p:ext>
            </p:extLst>
          </p:nvPr>
        </p:nvGraphicFramePr>
        <p:xfrm>
          <a:off x="6235378" y="5334000"/>
          <a:ext cx="2362200" cy="1112520"/>
        </p:xfrm>
        <a:graphic>
          <a:graphicData uri="http://schemas.openxmlformats.org/drawingml/2006/table">
            <a:tbl>
              <a:tblPr firstRow="1" bandRow="1">
                <a:tableStyleId>{5C22544A-7EE6-4342-B048-85BDC9FD1C3A}</a:tableStyleId>
              </a:tblPr>
              <a:tblGrid>
                <a:gridCol w="7874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70840">
                <a:tc>
                  <a:txBody>
                    <a:bodyPr/>
                    <a:lstStyle/>
                    <a:p>
                      <a:pPr algn="ctr"/>
                      <a:endParaRPr lang="en-US" dirty="0">
                        <a:ln>
                          <a:solidFill>
                            <a:schemeClr val="tx1"/>
                          </a:solid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extLst>
                  <a:ext uri="{0D108BD9-81ED-4DB2-BD59-A6C34878D82A}">
                    <a16:rowId xmlns:a16="http://schemas.microsoft.com/office/drawing/2014/main" val="10000"/>
                  </a:ext>
                </a:extLst>
              </a:tr>
              <a:tr h="370840">
                <a:tc>
                  <a:txBody>
                    <a:bodyPr/>
                    <a:lstStyle/>
                    <a:p>
                      <a:pPr marL="0" algn="ctr" rtl="0" eaLnBrk="1" latinLnBrk="0" hangingPunct="1"/>
                      <a:r>
                        <a:rPr kumimoji="0" lang="en-US" b="1" kern="1200" dirty="0">
                          <a:ln>
                            <a:noFill/>
                          </a:ln>
                          <a:solidFill>
                            <a:schemeClr val="tx1"/>
                          </a:solidFill>
                          <a:latin typeface="+mn-lt"/>
                          <a:ea typeface="+mn-ea"/>
                          <a:cs typeface="+mn-cs"/>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dirty="0">
                        <a:ln>
                          <a:solidFill>
                            <a:schemeClr val="tx1"/>
                          </a:solid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marL="0" algn="ctr" rtl="0" eaLnBrk="1" latinLnBrk="0" hangingPunct="1"/>
                      <a:r>
                        <a:rPr kumimoji="0" lang="en-US" b="1" kern="1200" dirty="0">
                          <a:ln>
                            <a:noFill/>
                          </a:ln>
                          <a:solidFill>
                            <a:schemeClr val="tx1"/>
                          </a:solidFill>
                          <a:latin typeface="+mn-lt"/>
                          <a:ea typeface="+mn-ea"/>
                          <a:cs typeface="+mn-cs"/>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dirty="0">
                        <a:ln>
                          <a:solidFill>
                            <a:schemeClr val="tx1"/>
                          </a:solid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17" name="Rectangle 16">
            <a:extLst>
              <a:ext uri="{FF2B5EF4-FFF2-40B4-BE49-F238E27FC236}">
                <a16:creationId xmlns:a16="http://schemas.microsoft.com/office/drawing/2014/main" id="{B09EF7B4-73B2-E44B-B06E-8FB763413725}"/>
              </a:ext>
            </a:extLst>
          </p:cNvPr>
          <p:cNvSpPr/>
          <p:nvPr/>
        </p:nvSpPr>
        <p:spPr>
          <a:xfrm>
            <a:off x="174812" y="5290095"/>
            <a:ext cx="5903223" cy="1200329"/>
          </a:xfrm>
          <a:prstGeom prst="rect">
            <a:avLst/>
          </a:prstGeom>
        </p:spPr>
        <p:txBody>
          <a:bodyPr wrap="square">
            <a:spAutoFit/>
          </a:bodyPr>
          <a:lstStyle/>
          <a:p>
            <a:r>
              <a:rPr lang="en-US" sz="2400" dirty="0"/>
              <a:t>The graph can be represented as an adjacency matrix, where the edge weights are the probabilities of weather conditions (transition matrix) </a:t>
            </a:r>
          </a:p>
        </p:txBody>
      </p:sp>
    </p:spTree>
    <p:extLst>
      <p:ext uri="{BB962C8B-B14F-4D97-AF65-F5344CB8AC3E}">
        <p14:creationId xmlns:p14="http://schemas.microsoft.com/office/powerpoint/2010/main" val="1756640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8">
            <a:extLst>
              <a:ext uri="{FF2B5EF4-FFF2-40B4-BE49-F238E27FC236}">
                <a16:creationId xmlns:a16="http://schemas.microsoft.com/office/drawing/2014/main" id="{965421ED-B1EA-4E47-AD60-042661CD6018}"/>
              </a:ext>
            </a:extLst>
          </p:cNvPr>
          <p:cNvSpPr txBox="1">
            <a:spLocks noChangeArrowheads="1"/>
          </p:cNvSpPr>
          <p:nvPr/>
        </p:nvSpPr>
        <p:spPr bwMode="auto">
          <a:xfrm>
            <a:off x="234789" y="294100"/>
            <a:ext cx="9067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Transition (or Markov) matrices</a:t>
            </a:r>
            <a:endParaRPr lang="en-US" sz="3600" b="1" dirty="0">
              <a:solidFill>
                <a:schemeClr val="accent2"/>
              </a:solidFill>
              <a:latin typeface="Times New Roman" pitchFamily="18" charset="0"/>
            </a:endParaRPr>
          </a:p>
        </p:txBody>
      </p:sp>
      <p:sp>
        <p:nvSpPr>
          <p:cNvPr id="5" name="Rectangle 4">
            <a:extLst>
              <a:ext uri="{FF2B5EF4-FFF2-40B4-BE49-F238E27FC236}">
                <a16:creationId xmlns:a16="http://schemas.microsoft.com/office/drawing/2014/main" id="{F4B8D327-9B4E-9844-8787-A322D81CA19C}"/>
              </a:ext>
            </a:extLst>
          </p:cNvPr>
          <p:cNvSpPr/>
          <p:nvPr/>
        </p:nvSpPr>
        <p:spPr>
          <a:xfrm>
            <a:off x="381000" y="1219200"/>
            <a:ext cx="8295129" cy="2677656"/>
          </a:xfrm>
          <a:prstGeom prst="rect">
            <a:avLst/>
          </a:prstGeom>
        </p:spPr>
        <p:txBody>
          <a:bodyPr wrap="square">
            <a:spAutoFit/>
          </a:bodyPr>
          <a:lstStyle/>
          <a:p>
            <a:pPr marL="342900" indent="-342900">
              <a:buFont typeface="Arial" panose="020B0604020202020204" pitchFamily="34" charset="0"/>
              <a:buChar char="•"/>
            </a:pPr>
            <a:r>
              <a:rPr lang="en-US" sz="2400" dirty="0"/>
              <a:t>Note that </a:t>
            </a:r>
            <a:r>
              <a:rPr lang="en-US" sz="2400" b="1" dirty="0"/>
              <a:t>only</a:t>
            </a:r>
            <a:r>
              <a:rPr lang="en-US" sz="2400" dirty="0"/>
              <a:t> the most recent state matters to determine the probability of the next state (in this example, the weather predictions for tomorrow will only depend on the weather conditions of today) – memoryless process!</a:t>
            </a:r>
          </a:p>
          <a:p>
            <a:pPr marL="342900" indent="-342900">
              <a:buFont typeface="Arial" panose="020B0604020202020204" pitchFamily="34" charset="0"/>
              <a:buChar char="•"/>
            </a:pPr>
            <a:r>
              <a:rPr lang="en-US" sz="2400" dirty="0"/>
              <a:t>This is called the </a:t>
            </a:r>
            <a:r>
              <a:rPr lang="en-US" sz="2400" b="1" dirty="0"/>
              <a:t>Markov property</a:t>
            </a:r>
            <a:r>
              <a:rPr lang="en-US" sz="2400" dirty="0"/>
              <a:t>, and the model is called a </a:t>
            </a:r>
            <a:r>
              <a:rPr lang="en-US" sz="2400" b="1" dirty="0"/>
              <a:t>Markov chain</a:t>
            </a:r>
            <a:endParaRPr lang="en-US" sz="2400" dirty="0"/>
          </a:p>
          <a:p>
            <a:pPr marL="342900" indent="-342900">
              <a:buFont typeface="Arial" panose="020B0604020202020204" pitchFamily="34" charset="0"/>
              <a:buChar char="•"/>
            </a:pPr>
            <a:endParaRPr lang="en-US" sz="2400" dirty="0"/>
          </a:p>
        </p:txBody>
      </p:sp>
      <p:sp>
        <p:nvSpPr>
          <p:cNvPr id="6" name="Oval 5">
            <a:extLst>
              <a:ext uri="{FF2B5EF4-FFF2-40B4-BE49-F238E27FC236}">
                <a16:creationId xmlns:a16="http://schemas.microsoft.com/office/drawing/2014/main" id="{7564CB83-884E-084B-8668-CF7079FB2178}"/>
              </a:ext>
            </a:extLst>
          </p:cNvPr>
          <p:cNvSpPr/>
          <p:nvPr/>
        </p:nvSpPr>
        <p:spPr>
          <a:xfrm>
            <a:off x="871283" y="4370628"/>
            <a:ext cx="1447800" cy="12497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SUNNY</a:t>
            </a:r>
          </a:p>
        </p:txBody>
      </p:sp>
      <p:sp>
        <p:nvSpPr>
          <p:cNvPr id="7" name="Oval 6">
            <a:extLst>
              <a:ext uri="{FF2B5EF4-FFF2-40B4-BE49-F238E27FC236}">
                <a16:creationId xmlns:a16="http://schemas.microsoft.com/office/drawing/2014/main" id="{2B76C1AB-572D-1C4D-A590-9BE6F9EF7CAD}"/>
              </a:ext>
            </a:extLst>
          </p:cNvPr>
          <p:cNvSpPr/>
          <p:nvPr/>
        </p:nvSpPr>
        <p:spPr>
          <a:xfrm>
            <a:off x="3353972" y="4404495"/>
            <a:ext cx="1447800" cy="1249740"/>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RAINY</a:t>
            </a:r>
          </a:p>
        </p:txBody>
      </p:sp>
      <p:sp>
        <p:nvSpPr>
          <p:cNvPr id="2" name="Curved Down Arrow 1">
            <a:extLst>
              <a:ext uri="{FF2B5EF4-FFF2-40B4-BE49-F238E27FC236}">
                <a16:creationId xmlns:a16="http://schemas.microsoft.com/office/drawing/2014/main" id="{FB99205A-F487-154C-A476-867D6137281D}"/>
              </a:ext>
            </a:extLst>
          </p:cNvPr>
          <p:cNvSpPr/>
          <p:nvPr/>
        </p:nvSpPr>
        <p:spPr>
          <a:xfrm>
            <a:off x="1816793" y="3938897"/>
            <a:ext cx="2057400" cy="5104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urved Down Arrow 11">
            <a:extLst>
              <a:ext uri="{FF2B5EF4-FFF2-40B4-BE49-F238E27FC236}">
                <a16:creationId xmlns:a16="http://schemas.microsoft.com/office/drawing/2014/main" id="{BC4E25AF-5251-8A48-BEA0-5D54CC162933}"/>
              </a:ext>
            </a:extLst>
          </p:cNvPr>
          <p:cNvSpPr/>
          <p:nvPr/>
        </p:nvSpPr>
        <p:spPr>
          <a:xfrm rot="10800000">
            <a:off x="1771969" y="5620368"/>
            <a:ext cx="2057400" cy="5104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64DBC83-96FC-6247-B86C-EDB2741EBCE5}"/>
                  </a:ext>
                </a:extLst>
              </p:cNvPr>
              <p:cNvSpPr txBox="1"/>
              <p:nvPr/>
            </p:nvSpPr>
            <p:spPr>
              <a:xfrm>
                <a:off x="2544188" y="3571257"/>
                <a:ext cx="5129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oMath>
                  </m:oMathPara>
                </a14:m>
                <a:endParaRPr lang="en-US" dirty="0"/>
              </a:p>
            </p:txBody>
          </p:sp>
        </mc:Choice>
        <mc:Fallback xmlns="">
          <p:sp>
            <p:nvSpPr>
              <p:cNvPr id="3" name="TextBox 2">
                <a:extLst>
                  <a:ext uri="{FF2B5EF4-FFF2-40B4-BE49-F238E27FC236}">
                    <a16:creationId xmlns:a16="http://schemas.microsoft.com/office/drawing/2014/main" id="{664DBC83-96FC-6247-B86C-EDB2741EBCE5}"/>
                  </a:ext>
                </a:extLst>
              </p:cNvPr>
              <p:cNvSpPr txBox="1">
                <a:spLocks noRot="1" noChangeAspect="1" noMove="1" noResize="1" noEditPoints="1" noAdjustHandles="1" noChangeArrowheads="1" noChangeShapeType="1" noTextEdit="1"/>
              </p:cNvSpPr>
              <p:nvPr/>
            </p:nvSpPr>
            <p:spPr>
              <a:xfrm>
                <a:off x="2544188" y="3571257"/>
                <a:ext cx="512961" cy="276999"/>
              </a:xfrm>
              <a:prstGeom prst="rect">
                <a:avLst/>
              </a:prstGeom>
              <a:blipFill>
                <a:blip r:embed="rId3"/>
                <a:stretch>
                  <a:fillRect l="-9524" r="-9524" b="-4348"/>
                </a:stretch>
              </a:blipFill>
            </p:spPr>
            <p:txBody>
              <a:bodyPr/>
              <a:lstStyle/>
              <a:p>
                <a:r>
                  <a:rPr lang="en-US">
                    <a:noFill/>
                  </a:rPr>
                  <a:t> </a:t>
                </a:r>
              </a:p>
            </p:txBody>
          </p:sp>
        </mc:Fallback>
      </mc:AlternateContent>
      <p:graphicFrame>
        <p:nvGraphicFramePr>
          <p:cNvPr id="13" name="Table 12">
            <a:extLst>
              <a:ext uri="{FF2B5EF4-FFF2-40B4-BE49-F238E27FC236}">
                <a16:creationId xmlns:a16="http://schemas.microsoft.com/office/drawing/2014/main" id="{4D9EAC47-1F7F-A141-A796-5ECF6604A699}"/>
              </a:ext>
            </a:extLst>
          </p:cNvPr>
          <p:cNvGraphicFramePr>
            <a:graphicFrameLocks noGrp="1"/>
          </p:cNvGraphicFramePr>
          <p:nvPr/>
        </p:nvGraphicFramePr>
        <p:xfrm>
          <a:off x="5627995" y="3557810"/>
          <a:ext cx="2362200" cy="1112520"/>
        </p:xfrm>
        <a:graphic>
          <a:graphicData uri="http://schemas.openxmlformats.org/drawingml/2006/table">
            <a:tbl>
              <a:tblPr firstRow="1" bandRow="1">
                <a:tableStyleId>{5C22544A-7EE6-4342-B048-85BDC9FD1C3A}</a:tableStyleId>
              </a:tblPr>
              <a:tblGrid>
                <a:gridCol w="7874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70840">
                <a:tc>
                  <a:txBody>
                    <a:bodyPr/>
                    <a:lstStyle/>
                    <a:p>
                      <a:pPr algn="ctr"/>
                      <a:endParaRPr lang="en-US" dirty="0">
                        <a:ln>
                          <a:solidFill>
                            <a:schemeClr val="tx1"/>
                          </a:solid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extLst>
                  <a:ext uri="{0D108BD9-81ED-4DB2-BD59-A6C34878D82A}">
                    <a16:rowId xmlns:a16="http://schemas.microsoft.com/office/drawing/2014/main" val="10000"/>
                  </a:ext>
                </a:extLst>
              </a:tr>
              <a:tr h="370840">
                <a:tc>
                  <a:txBody>
                    <a:bodyPr/>
                    <a:lstStyle/>
                    <a:p>
                      <a:pPr marL="0" algn="ctr" rtl="0" eaLnBrk="1" latinLnBrk="0" hangingPunct="1"/>
                      <a:r>
                        <a:rPr kumimoji="0" lang="en-US" b="1" kern="1200" dirty="0">
                          <a:ln>
                            <a:noFill/>
                          </a:ln>
                          <a:solidFill>
                            <a:schemeClr val="tx1"/>
                          </a:solidFill>
                          <a:latin typeface="+mn-lt"/>
                          <a:ea typeface="+mn-ea"/>
                          <a:cs typeface="+mn-cs"/>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dirty="0">
                          <a:ln>
                            <a:solidFill>
                              <a:schemeClr val="tx1"/>
                            </a:solidFill>
                          </a:ln>
                          <a:solidFill>
                            <a:srgbClr val="FF0000"/>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marL="0" algn="ctr" rtl="0" eaLnBrk="1" latinLnBrk="0" hangingPunct="1"/>
                      <a:r>
                        <a:rPr kumimoji="0" lang="en-US" b="1" kern="1200" dirty="0">
                          <a:ln>
                            <a:noFill/>
                          </a:ln>
                          <a:solidFill>
                            <a:schemeClr val="tx1"/>
                          </a:solidFill>
                          <a:latin typeface="+mn-lt"/>
                          <a:ea typeface="+mn-ea"/>
                          <a:cs typeface="+mn-cs"/>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dirty="0">
                          <a:ln>
                            <a:solidFill>
                              <a:schemeClr val="tx1"/>
                            </a:solidFill>
                          </a:ln>
                          <a:solidFill>
                            <a:srgbClr val="FF000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7B5285-6B35-B34E-8511-E2DF851EA373}"/>
                  </a:ext>
                </a:extLst>
              </p:cNvPr>
              <p:cNvSpPr txBox="1"/>
              <p:nvPr/>
            </p:nvSpPr>
            <p:spPr>
              <a:xfrm>
                <a:off x="2589012" y="6238865"/>
                <a:ext cx="5129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5</m:t>
                      </m:r>
                      <m:r>
                        <a:rPr lang="en-US" b="0" i="1" smtClean="0">
                          <a:latin typeface="Cambria Math" panose="02040503050406030204" pitchFamily="18" charset="0"/>
                        </a:rPr>
                        <m:t>0%</m:t>
                      </m:r>
                    </m:oMath>
                  </m:oMathPara>
                </a14:m>
                <a:endParaRPr lang="en-US" dirty="0"/>
              </a:p>
            </p:txBody>
          </p:sp>
        </mc:Choice>
        <mc:Fallback xmlns="">
          <p:sp>
            <p:nvSpPr>
              <p:cNvPr id="14" name="TextBox 13">
                <a:extLst>
                  <a:ext uri="{FF2B5EF4-FFF2-40B4-BE49-F238E27FC236}">
                    <a16:creationId xmlns:a16="http://schemas.microsoft.com/office/drawing/2014/main" id="{AB7B5285-6B35-B34E-8511-E2DF851EA373}"/>
                  </a:ext>
                </a:extLst>
              </p:cNvPr>
              <p:cNvSpPr txBox="1">
                <a:spLocks noRot="1" noChangeAspect="1" noMove="1" noResize="1" noEditPoints="1" noAdjustHandles="1" noChangeArrowheads="1" noChangeShapeType="1" noTextEdit="1"/>
              </p:cNvSpPr>
              <p:nvPr/>
            </p:nvSpPr>
            <p:spPr>
              <a:xfrm>
                <a:off x="2589012" y="6238865"/>
                <a:ext cx="512961" cy="276999"/>
              </a:xfrm>
              <a:prstGeom prst="rect">
                <a:avLst/>
              </a:prstGeom>
              <a:blipFill>
                <a:blip r:embed="rId4"/>
                <a:stretch>
                  <a:fillRect l="-12500" r="-10000" b="-8696"/>
                </a:stretch>
              </a:blipFill>
            </p:spPr>
            <p:txBody>
              <a:bodyPr/>
              <a:lstStyle/>
              <a:p>
                <a:r>
                  <a:rPr lang="en-US">
                    <a:noFill/>
                  </a:rPr>
                  <a:t> </a:t>
                </a:r>
              </a:p>
            </p:txBody>
          </p:sp>
        </mc:Fallback>
      </mc:AlternateContent>
      <p:sp>
        <p:nvSpPr>
          <p:cNvPr id="16" name="Curved Down Arrow 15">
            <a:extLst>
              <a:ext uri="{FF2B5EF4-FFF2-40B4-BE49-F238E27FC236}">
                <a16:creationId xmlns:a16="http://schemas.microsoft.com/office/drawing/2014/main" id="{0460729D-3D73-A04C-AF37-16084B6A675E}"/>
              </a:ext>
            </a:extLst>
          </p:cNvPr>
          <p:cNvSpPr/>
          <p:nvPr/>
        </p:nvSpPr>
        <p:spPr>
          <a:xfrm rot="5400000">
            <a:off x="4655282" y="4816820"/>
            <a:ext cx="687957" cy="394978"/>
          </a:xfrm>
          <a:prstGeom prst="curvedDownArrow">
            <a:avLst>
              <a:gd name="adj1" fmla="val 25000"/>
              <a:gd name="adj2" fmla="val 57540"/>
              <a:gd name="adj3" fmla="val 306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39291A1-BECD-FB4A-8238-95DC88FCFC8A}"/>
                  </a:ext>
                </a:extLst>
              </p:cNvPr>
              <p:cNvSpPr txBox="1"/>
              <p:nvPr/>
            </p:nvSpPr>
            <p:spPr>
              <a:xfrm>
                <a:off x="4940269" y="5362179"/>
                <a:ext cx="5129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5</m:t>
                      </m:r>
                      <m:r>
                        <a:rPr lang="en-US" b="0" i="1" smtClean="0">
                          <a:latin typeface="Cambria Math" panose="02040503050406030204" pitchFamily="18" charset="0"/>
                        </a:rPr>
                        <m:t>0%</m:t>
                      </m:r>
                    </m:oMath>
                  </m:oMathPara>
                </a14:m>
                <a:endParaRPr lang="en-US" dirty="0"/>
              </a:p>
            </p:txBody>
          </p:sp>
        </mc:Choice>
        <mc:Fallback xmlns="">
          <p:sp>
            <p:nvSpPr>
              <p:cNvPr id="17" name="TextBox 16">
                <a:extLst>
                  <a:ext uri="{FF2B5EF4-FFF2-40B4-BE49-F238E27FC236}">
                    <a16:creationId xmlns:a16="http://schemas.microsoft.com/office/drawing/2014/main" id="{939291A1-BECD-FB4A-8238-95DC88FCFC8A}"/>
                  </a:ext>
                </a:extLst>
              </p:cNvPr>
              <p:cNvSpPr txBox="1">
                <a:spLocks noRot="1" noChangeAspect="1" noMove="1" noResize="1" noEditPoints="1" noAdjustHandles="1" noChangeArrowheads="1" noChangeShapeType="1" noTextEdit="1"/>
              </p:cNvSpPr>
              <p:nvPr/>
            </p:nvSpPr>
            <p:spPr>
              <a:xfrm>
                <a:off x="4940269" y="5362179"/>
                <a:ext cx="512961" cy="276999"/>
              </a:xfrm>
              <a:prstGeom prst="rect">
                <a:avLst/>
              </a:prstGeom>
              <a:blipFill>
                <a:blip r:embed="rId5"/>
                <a:stretch>
                  <a:fillRect l="-9756" r="-9756" b="-4348"/>
                </a:stretch>
              </a:blipFill>
            </p:spPr>
            <p:txBody>
              <a:bodyPr/>
              <a:lstStyle/>
              <a:p>
                <a:r>
                  <a:rPr lang="en-US">
                    <a:noFill/>
                  </a:rPr>
                  <a:t> </a:t>
                </a:r>
              </a:p>
            </p:txBody>
          </p:sp>
        </mc:Fallback>
      </mc:AlternateContent>
      <p:sp>
        <p:nvSpPr>
          <p:cNvPr id="18" name="Curved Down Arrow 17">
            <a:extLst>
              <a:ext uri="{FF2B5EF4-FFF2-40B4-BE49-F238E27FC236}">
                <a16:creationId xmlns:a16="http://schemas.microsoft.com/office/drawing/2014/main" id="{A752A4CB-D9DB-E546-8A46-B281E2EE8EFF}"/>
              </a:ext>
            </a:extLst>
          </p:cNvPr>
          <p:cNvSpPr/>
          <p:nvPr/>
        </p:nvSpPr>
        <p:spPr>
          <a:xfrm rot="16446219">
            <a:off x="223428" y="4568417"/>
            <a:ext cx="774538" cy="662230"/>
          </a:xfrm>
          <a:prstGeom prst="curvedDownArrow">
            <a:avLst>
              <a:gd name="adj1" fmla="val 25000"/>
              <a:gd name="adj2" fmla="val 57540"/>
              <a:gd name="adj3" fmla="val 306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17150F8-0413-8C40-BFC6-890400A95BEC}"/>
                  </a:ext>
                </a:extLst>
              </p:cNvPr>
              <p:cNvSpPr txBox="1"/>
              <p:nvPr/>
            </p:nvSpPr>
            <p:spPr>
              <a:xfrm>
                <a:off x="521493" y="4265995"/>
                <a:ext cx="5129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9</m:t>
                      </m:r>
                      <m:r>
                        <a:rPr lang="en-US" b="0" i="1" smtClean="0">
                          <a:latin typeface="Cambria Math" panose="02040503050406030204" pitchFamily="18" charset="0"/>
                        </a:rPr>
                        <m:t>0%</m:t>
                      </m:r>
                    </m:oMath>
                  </m:oMathPara>
                </a14:m>
                <a:endParaRPr lang="en-US" dirty="0"/>
              </a:p>
            </p:txBody>
          </p:sp>
        </mc:Choice>
        <mc:Fallback xmlns="">
          <p:sp>
            <p:nvSpPr>
              <p:cNvPr id="20" name="TextBox 19">
                <a:extLst>
                  <a:ext uri="{FF2B5EF4-FFF2-40B4-BE49-F238E27FC236}">
                    <a16:creationId xmlns:a16="http://schemas.microsoft.com/office/drawing/2014/main" id="{817150F8-0413-8C40-BFC6-890400A95BEC}"/>
                  </a:ext>
                </a:extLst>
              </p:cNvPr>
              <p:cNvSpPr txBox="1">
                <a:spLocks noRot="1" noChangeAspect="1" noMove="1" noResize="1" noEditPoints="1" noAdjustHandles="1" noChangeArrowheads="1" noChangeShapeType="1" noTextEdit="1"/>
              </p:cNvSpPr>
              <p:nvPr/>
            </p:nvSpPr>
            <p:spPr>
              <a:xfrm>
                <a:off x="521493" y="4265995"/>
                <a:ext cx="512961" cy="276999"/>
              </a:xfrm>
              <a:prstGeom prst="rect">
                <a:avLst/>
              </a:prstGeom>
              <a:blipFill>
                <a:blip r:embed="rId6"/>
                <a:stretch>
                  <a:fillRect l="-9756" r="-9756" b="-4545"/>
                </a:stretch>
              </a:blipFill>
            </p:spPr>
            <p:txBody>
              <a:bodyPr/>
              <a:lstStyle/>
              <a:p>
                <a:r>
                  <a:rPr lang="en-US">
                    <a:noFill/>
                  </a:rPr>
                  <a:t> </a:t>
                </a:r>
              </a:p>
            </p:txBody>
          </p:sp>
        </mc:Fallback>
      </mc:AlternateContent>
    </p:spTree>
    <p:extLst>
      <p:ext uri="{BB962C8B-B14F-4D97-AF65-F5344CB8AC3E}">
        <p14:creationId xmlns:p14="http://schemas.microsoft.com/office/powerpoint/2010/main" val="1505925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8">
            <a:extLst>
              <a:ext uri="{FF2B5EF4-FFF2-40B4-BE49-F238E27FC236}">
                <a16:creationId xmlns:a16="http://schemas.microsoft.com/office/drawing/2014/main" id="{965421ED-B1EA-4E47-AD60-042661CD6018}"/>
              </a:ext>
            </a:extLst>
          </p:cNvPr>
          <p:cNvSpPr txBox="1">
            <a:spLocks noChangeArrowheads="1"/>
          </p:cNvSpPr>
          <p:nvPr/>
        </p:nvSpPr>
        <p:spPr bwMode="auto">
          <a:xfrm>
            <a:off x="234789" y="294100"/>
            <a:ext cx="9067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Transition (or Markov) matrices</a:t>
            </a:r>
            <a:endParaRPr lang="en-US" sz="3600" b="1" dirty="0">
              <a:solidFill>
                <a:schemeClr val="accent2"/>
              </a:solidFill>
              <a:latin typeface="Times New Roman" pitchFamily="18" charset="0"/>
            </a:endParaRPr>
          </a:p>
        </p:txBody>
      </p:sp>
      <p:sp>
        <p:nvSpPr>
          <p:cNvPr id="5" name="Rectangle 4">
            <a:extLst>
              <a:ext uri="{FF2B5EF4-FFF2-40B4-BE49-F238E27FC236}">
                <a16:creationId xmlns:a16="http://schemas.microsoft.com/office/drawing/2014/main" id="{F4B8D327-9B4E-9844-8787-A322D81CA19C}"/>
              </a:ext>
            </a:extLst>
          </p:cNvPr>
          <p:cNvSpPr/>
          <p:nvPr/>
        </p:nvSpPr>
        <p:spPr>
          <a:xfrm>
            <a:off x="304800" y="1219200"/>
            <a:ext cx="8295129" cy="2308324"/>
          </a:xfrm>
          <a:prstGeom prst="rect">
            <a:avLst/>
          </a:prstGeom>
        </p:spPr>
        <p:txBody>
          <a:bodyPr wrap="square">
            <a:spAutoFit/>
          </a:bodyPr>
          <a:lstStyle/>
          <a:p>
            <a:pPr marL="342900" indent="-342900">
              <a:buFont typeface="Arial" panose="020B0604020202020204" pitchFamily="34" charset="0"/>
              <a:buChar char="•"/>
            </a:pPr>
            <a:r>
              <a:rPr lang="en-US" sz="2400" dirty="0"/>
              <a:t>The transition matrix describe the transitions of a Markov chain. Each entry is a  non-negative real number representing a probability. </a:t>
            </a:r>
          </a:p>
          <a:p>
            <a:pPr marL="342900" indent="-342900">
              <a:buFont typeface="Arial" panose="020B0604020202020204" pitchFamily="34" charset="0"/>
              <a:buChar char="•"/>
            </a:pPr>
            <a:r>
              <a:rPr lang="en-US" sz="2400" i="1" dirty="0"/>
              <a:t>(I,J)</a:t>
            </a:r>
            <a:r>
              <a:rPr lang="en-US" sz="2400" dirty="0"/>
              <a:t> entry of the transition matrix has the probability of transitioning from state </a:t>
            </a:r>
            <a:r>
              <a:rPr lang="en-US" sz="2400" i="1" dirty="0"/>
              <a:t>J</a:t>
            </a:r>
            <a:r>
              <a:rPr lang="en-US" sz="2400" dirty="0"/>
              <a:t> to state </a:t>
            </a:r>
            <a:r>
              <a:rPr lang="en-US" sz="2400" i="1" dirty="0"/>
              <a:t>I.</a:t>
            </a:r>
          </a:p>
          <a:p>
            <a:pPr marL="342900" indent="-342900">
              <a:buFont typeface="Arial" panose="020B0604020202020204" pitchFamily="34" charset="0"/>
              <a:buChar char="•"/>
            </a:pPr>
            <a:r>
              <a:rPr lang="en-US" sz="2400" dirty="0"/>
              <a:t>Columns add up to one.</a:t>
            </a:r>
          </a:p>
          <a:p>
            <a:pPr marL="342900" indent="-342900">
              <a:buFont typeface="Arial" panose="020B0604020202020204" pitchFamily="34" charset="0"/>
              <a:buChar char="•"/>
            </a:pPr>
            <a:endParaRPr lang="en-US" sz="2400" dirty="0"/>
          </a:p>
        </p:txBody>
      </p:sp>
      <p:sp>
        <p:nvSpPr>
          <p:cNvPr id="6" name="Oval 5">
            <a:extLst>
              <a:ext uri="{FF2B5EF4-FFF2-40B4-BE49-F238E27FC236}">
                <a16:creationId xmlns:a16="http://schemas.microsoft.com/office/drawing/2014/main" id="{2458D6C0-58BD-6048-AB72-9AD45B1E0301}"/>
              </a:ext>
            </a:extLst>
          </p:cNvPr>
          <p:cNvSpPr/>
          <p:nvPr/>
        </p:nvSpPr>
        <p:spPr>
          <a:xfrm>
            <a:off x="1295400" y="4344824"/>
            <a:ext cx="1447800" cy="12497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SUNNY</a:t>
            </a:r>
          </a:p>
        </p:txBody>
      </p:sp>
      <p:sp>
        <p:nvSpPr>
          <p:cNvPr id="7" name="Oval 6">
            <a:extLst>
              <a:ext uri="{FF2B5EF4-FFF2-40B4-BE49-F238E27FC236}">
                <a16:creationId xmlns:a16="http://schemas.microsoft.com/office/drawing/2014/main" id="{C199D902-00F6-DA4C-BD1E-440E7BB44D9B}"/>
              </a:ext>
            </a:extLst>
          </p:cNvPr>
          <p:cNvSpPr/>
          <p:nvPr/>
        </p:nvSpPr>
        <p:spPr>
          <a:xfrm>
            <a:off x="3778089" y="4378691"/>
            <a:ext cx="1447800" cy="1249740"/>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RAINY</a:t>
            </a:r>
          </a:p>
        </p:txBody>
      </p:sp>
      <p:sp>
        <p:nvSpPr>
          <p:cNvPr id="8" name="Curved Down Arrow 7">
            <a:extLst>
              <a:ext uri="{FF2B5EF4-FFF2-40B4-BE49-F238E27FC236}">
                <a16:creationId xmlns:a16="http://schemas.microsoft.com/office/drawing/2014/main" id="{E08E0D39-F6B5-6640-8C5E-49325BB7806F}"/>
              </a:ext>
            </a:extLst>
          </p:cNvPr>
          <p:cNvSpPr/>
          <p:nvPr/>
        </p:nvSpPr>
        <p:spPr>
          <a:xfrm>
            <a:off x="2240910" y="3913093"/>
            <a:ext cx="2057400" cy="5104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rved Down Arrow 8">
            <a:extLst>
              <a:ext uri="{FF2B5EF4-FFF2-40B4-BE49-F238E27FC236}">
                <a16:creationId xmlns:a16="http://schemas.microsoft.com/office/drawing/2014/main" id="{DEDFACC2-95A3-B547-8935-A81FB9919C82}"/>
              </a:ext>
            </a:extLst>
          </p:cNvPr>
          <p:cNvSpPr/>
          <p:nvPr/>
        </p:nvSpPr>
        <p:spPr>
          <a:xfrm rot="10800000">
            <a:off x="2196086" y="5594564"/>
            <a:ext cx="2057400" cy="5104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D3BB5DE-044D-D840-A842-5BA89D0E60C8}"/>
                  </a:ext>
                </a:extLst>
              </p:cNvPr>
              <p:cNvSpPr txBox="1"/>
              <p:nvPr/>
            </p:nvSpPr>
            <p:spPr>
              <a:xfrm>
                <a:off x="2968305" y="3545453"/>
                <a:ext cx="5129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oMath>
                  </m:oMathPara>
                </a14:m>
                <a:endParaRPr lang="en-US" dirty="0"/>
              </a:p>
            </p:txBody>
          </p:sp>
        </mc:Choice>
        <mc:Fallback xmlns="">
          <p:sp>
            <p:nvSpPr>
              <p:cNvPr id="10" name="TextBox 9">
                <a:extLst>
                  <a:ext uri="{FF2B5EF4-FFF2-40B4-BE49-F238E27FC236}">
                    <a16:creationId xmlns:a16="http://schemas.microsoft.com/office/drawing/2014/main" id="{FD3BB5DE-044D-D840-A842-5BA89D0E60C8}"/>
                  </a:ext>
                </a:extLst>
              </p:cNvPr>
              <p:cNvSpPr txBox="1">
                <a:spLocks noRot="1" noChangeAspect="1" noMove="1" noResize="1" noEditPoints="1" noAdjustHandles="1" noChangeArrowheads="1" noChangeShapeType="1" noTextEdit="1"/>
              </p:cNvSpPr>
              <p:nvPr/>
            </p:nvSpPr>
            <p:spPr>
              <a:xfrm>
                <a:off x="2968305" y="3545453"/>
                <a:ext cx="512961" cy="276999"/>
              </a:xfrm>
              <a:prstGeom prst="rect">
                <a:avLst/>
              </a:prstGeom>
              <a:blipFill>
                <a:blip r:embed="rId3"/>
                <a:stretch>
                  <a:fillRect l="-12195" r="-9756" b="-4348"/>
                </a:stretch>
              </a:blipFill>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C08F12F7-5F3B-8349-9351-A99F39B21352}"/>
              </a:ext>
            </a:extLst>
          </p:cNvPr>
          <p:cNvGraphicFramePr>
            <a:graphicFrameLocks noGrp="1"/>
          </p:cNvGraphicFramePr>
          <p:nvPr/>
        </p:nvGraphicFramePr>
        <p:xfrm>
          <a:off x="6052112" y="3532006"/>
          <a:ext cx="2362200" cy="1112520"/>
        </p:xfrm>
        <a:graphic>
          <a:graphicData uri="http://schemas.openxmlformats.org/drawingml/2006/table">
            <a:tbl>
              <a:tblPr firstRow="1" bandRow="1">
                <a:tableStyleId>{5C22544A-7EE6-4342-B048-85BDC9FD1C3A}</a:tableStyleId>
              </a:tblPr>
              <a:tblGrid>
                <a:gridCol w="7874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70840">
                <a:tc>
                  <a:txBody>
                    <a:bodyPr/>
                    <a:lstStyle/>
                    <a:p>
                      <a:pPr algn="ctr"/>
                      <a:endParaRPr lang="en-US" dirty="0">
                        <a:ln>
                          <a:solidFill>
                            <a:schemeClr val="tx1"/>
                          </a:solid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extLst>
                  <a:ext uri="{0D108BD9-81ED-4DB2-BD59-A6C34878D82A}">
                    <a16:rowId xmlns:a16="http://schemas.microsoft.com/office/drawing/2014/main" val="10000"/>
                  </a:ext>
                </a:extLst>
              </a:tr>
              <a:tr h="370840">
                <a:tc>
                  <a:txBody>
                    <a:bodyPr/>
                    <a:lstStyle/>
                    <a:p>
                      <a:pPr marL="0" algn="ctr" rtl="0" eaLnBrk="1" latinLnBrk="0" hangingPunct="1"/>
                      <a:r>
                        <a:rPr kumimoji="0" lang="en-US" b="1" kern="1200" dirty="0">
                          <a:ln>
                            <a:noFill/>
                          </a:ln>
                          <a:solidFill>
                            <a:schemeClr val="tx1"/>
                          </a:solidFill>
                          <a:latin typeface="+mn-lt"/>
                          <a:ea typeface="+mn-ea"/>
                          <a:cs typeface="+mn-cs"/>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dirty="0">
                          <a:ln>
                            <a:solidFill>
                              <a:schemeClr val="tx1"/>
                            </a:solidFill>
                          </a:ln>
                          <a:solidFill>
                            <a:srgbClr val="FF0000"/>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marL="0" algn="ctr" rtl="0" eaLnBrk="1" latinLnBrk="0" hangingPunct="1"/>
                      <a:r>
                        <a:rPr kumimoji="0" lang="en-US" b="1" kern="1200" dirty="0">
                          <a:ln>
                            <a:noFill/>
                          </a:ln>
                          <a:solidFill>
                            <a:schemeClr val="tx1"/>
                          </a:solidFill>
                          <a:latin typeface="+mn-lt"/>
                          <a:ea typeface="+mn-ea"/>
                          <a:cs typeface="+mn-cs"/>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dirty="0">
                          <a:ln>
                            <a:solidFill>
                              <a:schemeClr val="tx1"/>
                            </a:solidFill>
                          </a:ln>
                          <a:solidFill>
                            <a:srgbClr val="FF000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8CC266F-2CBE-594F-9308-32FEBC76271C}"/>
                  </a:ext>
                </a:extLst>
              </p:cNvPr>
              <p:cNvSpPr txBox="1"/>
              <p:nvPr/>
            </p:nvSpPr>
            <p:spPr>
              <a:xfrm>
                <a:off x="3013129" y="6213061"/>
                <a:ext cx="5129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5</m:t>
                      </m:r>
                      <m:r>
                        <a:rPr lang="en-US" b="0" i="1" smtClean="0">
                          <a:latin typeface="Cambria Math" panose="02040503050406030204" pitchFamily="18" charset="0"/>
                        </a:rPr>
                        <m:t>0%</m:t>
                      </m:r>
                    </m:oMath>
                  </m:oMathPara>
                </a14:m>
                <a:endParaRPr lang="en-US" dirty="0"/>
              </a:p>
            </p:txBody>
          </p:sp>
        </mc:Choice>
        <mc:Fallback xmlns="">
          <p:sp>
            <p:nvSpPr>
              <p:cNvPr id="12" name="TextBox 11">
                <a:extLst>
                  <a:ext uri="{FF2B5EF4-FFF2-40B4-BE49-F238E27FC236}">
                    <a16:creationId xmlns:a16="http://schemas.microsoft.com/office/drawing/2014/main" id="{F8CC266F-2CBE-594F-9308-32FEBC76271C}"/>
                  </a:ext>
                </a:extLst>
              </p:cNvPr>
              <p:cNvSpPr txBox="1">
                <a:spLocks noRot="1" noChangeAspect="1" noMove="1" noResize="1" noEditPoints="1" noAdjustHandles="1" noChangeArrowheads="1" noChangeShapeType="1" noTextEdit="1"/>
              </p:cNvSpPr>
              <p:nvPr/>
            </p:nvSpPr>
            <p:spPr>
              <a:xfrm>
                <a:off x="3013129" y="6213061"/>
                <a:ext cx="512961" cy="276999"/>
              </a:xfrm>
              <a:prstGeom prst="rect">
                <a:avLst/>
              </a:prstGeom>
              <a:blipFill>
                <a:blip r:embed="rId4"/>
                <a:stretch>
                  <a:fillRect l="-9524" r="-9524" b="-8696"/>
                </a:stretch>
              </a:blipFill>
            </p:spPr>
            <p:txBody>
              <a:bodyPr/>
              <a:lstStyle/>
              <a:p>
                <a:r>
                  <a:rPr lang="en-US">
                    <a:noFill/>
                  </a:rPr>
                  <a:t> </a:t>
                </a:r>
              </a:p>
            </p:txBody>
          </p:sp>
        </mc:Fallback>
      </mc:AlternateContent>
      <p:sp>
        <p:nvSpPr>
          <p:cNvPr id="13" name="Curved Down Arrow 12">
            <a:extLst>
              <a:ext uri="{FF2B5EF4-FFF2-40B4-BE49-F238E27FC236}">
                <a16:creationId xmlns:a16="http://schemas.microsoft.com/office/drawing/2014/main" id="{3CC9082A-1E32-794D-B302-FB2372CD90B3}"/>
              </a:ext>
            </a:extLst>
          </p:cNvPr>
          <p:cNvSpPr/>
          <p:nvPr/>
        </p:nvSpPr>
        <p:spPr>
          <a:xfrm rot="5400000">
            <a:off x="5079399" y="4791016"/>
            <a:ext cx="687957" cy="394978"/>
          </a:xfrm>
          <a:prstGeom prst="curvedDownArrow">
            <a:avLst>
              <a:gd name="adj1" fmla="val 25000"/>
              <a:gd name="adj2" fmla="val 57540"/>
              <a:gd name="adj3" fmla="val 306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757F2C2-3BAE-5D4A-B3F7-F44DE623795F}"/>
                  </a:ext>
                </a:extLst>
              </p:cNvPr>
              <p:cNvSpPr txBox="1"/>
              <p:nvPr/>
            </p:nvSpPr>
            <p:spPr>
              <a:xfrm>
                <a:off x="5364386" y="5336375"/>
                <a:ext cx="5129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5</m:t>
                      </m:r>
                      <m:r>
                        <a:rPr lang="en-US" b="0" i="1" smtClean="0">
                          <a:latin typeface="Cambria Math" panose="02040503050406030204" pitchFamily="18" charset="0"/>
                        </a:rPr>
                        <m:t>0%</m:t>
                      </m:r>
                    </m:oMath>
                  </m:oMathPara>
                </a14:m>
                <a:endParaRPr lang="en-US" dirty="0"/>
              </a:p>
            </p:txBody>
          </p:sp>
        </mc:Choice>
        <mc:Fallback xmlns="">
          <p:sp>
            <p:nvSpPr>
              <p:cNvPr id="14" name="TextBox 13">
                <a:extLst>
                  <a:ext uri="{FF2B5EF4-FFF2-40B4-BE49-F238E27FC236}">
                    <a16:creationId xmlns:a16="http://schemas.microsoft.com/office/drawing/2014/main" id="{9757F2C2-3BAE-5D4A-B3F7-F44DE623795F}"/>
                  </a:ext>
                </a:extLst>
              </p:cNvPr>
              <p:cNvSpPr txBox="1">
                <a:spLocks noRot="1" noChangeAspect="1" noMove="1" noResize="1" noEditPoints="1" noAdjustHandles="1" noChangeArrowheads="1" noChangeShapeType="1" noTextEdit="1"/>
              </p:cNvSpPr>
              <p:nvPr/>
            </p:nvSpPr>
            <p:spPr>
              <a:xfrm>
                <a:off x="5364386" y="5336375"/>
                <a:ext cx="512961" cy="276999"/>
              </a:xfrm>
              <a:prstGeom prst="rect">
                <a:avLst/>
              </a:prstGeom>
              <a:blipFill>
                <a:blip r:embed="rId4"/>
                <a:stretch>
                  <a:fillRect l="-9524" t="-4545" r="-9524" b="-9091"/>
                </a:stretch>
              </a:blipFill>
            </p:spPr>
            <p:txBody>
              <a:bodyPr/>
              <a:lstStyle/>
              <a:p>
                <a:r>
                  <a:rPr lang="en-US">
                    <a:noFill/>
                  </a:rPr>
                  <a:t> </a:t>
                </a:r>
              </a:p>
            </p:txBody>
          </p:sp>
        </mc:Fallback>
      </mc:AlternateContent>
      <p:sp>
        <p:nvSpPr>
          <p:cNvPr id="15" name="Curved Down Arrow 14">
            <a:extLst>
              <a:ext uri="{FF2B5EF4-FFF2-40B4-BE49-F238E27FC236}">
                <a16:creationId xmlns:a16="http://schemas.microsoft.com/office/drawing/2014/main" id="{1FE256EB-3276-A24B-B3CC-C2738C044D61}"/>
              </a:ext>
            </a:extLst>
          </p:cNvPr>
          <p:cNvSpPr/>
          <p:nvPr/>
        </p:nvSpPr>
        <p:spPr>
          <a:xfrm rot="16446219">
            <a:off x="647545" y="4542613"/>
            <a:ext cx="774538" cy="662230"/>
          </a:xfrm>
          <a:prstGeom prst="curvedDownArrow">
            <a:avLst>
              <a:gd name="adj1" fmla="val 25000"/>
              <a:gd name="adj2" fmla="val 57540"/>
              <a:gd name="adj3" fmla="val 306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256CDAD-629F-2D43-BAA3-C9FB81E93D4D}"/>
                  </a:ext>
                </a:extLst>
              </p:cNvPr>
              <p:cNvSpPr txBox="1"/>
              <p:nvPr/>
            </p:nvSpPr>
            <p:spPr>
              <a:xfrm>
                <a:off x="945610" y="4240191"/>
                <a:ext cx="5129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9</m:t>
                      </m:r>
                      <m:r>
                        <a:rPr lang="en-US" b="0" i="1" smtClean="0">
                          <a:latin typeface="Cambria Math" panose="02040503050406030204" pitchFamily="18" charset="0"/>
                        </a:rPr>
                        <m:t>0%</m:t>
                      </m:r>
                    </m:oMath>
                  </m:oMathPara>
                </a14:m>
                <a:endParaRPr lang="en-US" dirty="0"/>
              </a:p>
            </p:txBody>
          </p:sp>
        </mc:Choice>
        <mc:Fallback xmlns="">
          <p:sp>
            <p:nvSpPr>
              <p:cNvPr id="16" name="TextBox 15">
                <a:extLst>
                  <a:ext uri="{FF2B5EF4-FFF2-40B4-BE49-F238E27FC236}">
                    <a16:creationId xmlns:a16="http://schemas.microsoft.com/office/drawing/2014/main" id="{3256CDAD-629F-2D43-BAA3-C9FB81E93D4D}"/>
                  </a:ext>
                </a:extLst>
              </p:cNvPr>
              <p:cNvSpPr txBox="1">
                <a:spLocks noRot="1" noChangeAspect="1" noMove="1" noResize="1" noEditPoints="1" noAdjustHandles="1" noChangeArrowheads="1" noChangeShapeType="1" noTextEdit="1"/>
              </p:cNvSpPr>
              <p:nvPr/>
            </p:nvSpPr>
            <p:spPr>
              <a:xfrm>
                <a:off x="945610" y="4240191"/>
                <a:ext cx="512961" cy="276999"/>
              </a:xfrm>
              <a:prstGeom prst="rect">
                <a:avLst/>
              </a:prstGeom>
              <a:blipFill>
                <a:blip r:embed="rId5"/>
                <a:stretch>
                  <a:fillRect l="-7143" r="-9524" b="-4348"/>
                </a:stretch>
              </a:blipFill>
            </p:spPr>
            <p:txBody>
              <a:bodyPr/>
              <a:lstStyle/>
              <a:p>
                <a:r>
                  <a:rPr lang="en-US">
                    <a:noFill/>
                  </a:rPr>
                  <a:t> </a:t>
                </a:r>
              </a:p>
            </p:txBody>
          </p:sp>
        </mc:Fallback>
      </mc:AlternateContent>
    </p:spTree>
    <p:extLst>
      <p:ext uri="{BB962C8B-B14F-4D97-AF65-F5344CB8AC3E}">
        <p14:creationId xmlns:p14="http://schemas.microsoft.com/office/powerpoint/2010/main" val="3588693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BE1D113-8ED1-874D-A65B-00E65DBE9AED}"/>
                  </a:ext>
                </a:extLst>
              </p:cNvPr>
              <p:cNvSpPr/>
              <p:nvPr/>
            </p:nvSpPr>
            <p:spPr>
              <a:xfrm>
                <a:off x="304800" y="381000"/>
                <a:ext cx="8216578" cy="6186309"/>
              </a:xfrm>
              <a:prstGeom prst="rect">
                <a:avLst/>
              </a:prstGeom>
            </p:spPr>
            <p:txBody>
              <a:bodyPr wrap="square">
                <a:spAutoFit/>
              </a:bodyPr>
              <a:lstStyle/>
              <a:p>
                <a:r>
                  <a:rPr lang="en-US" sz="3000" dirty="0"/>
                  <a:t>What if I want to know the probability of days that are sunny in the long run?</a:t>
                </a:r>
              </a:p>
              <a:p>
                <a:pPr marL="457200" indent="-457200">
                  <a:buFont typeface="Arial" panose="020B0604020202020204" pitchFamily="34" charset="0"/>
                  <a:buChar char="•"/>
                </a:pPr>
                <a:r>
                  <a:rPr lang="en-US" sz="2400" dirty="0"/>
                  <a:t>Initial guess for weather condition on day 1: </a:t>
                </a:r>
                <a14:m>
                  <m:oMath xmlns:m="http://schemas.openxmlformats.org/officeDocument/2006/math">
                    <m:sSub>
                      <m:sSubPr>
                        <m:ctrlPr>
                          <a:rPr lang="en-US" sz="2400" i="1">
                            <a:latin typeface="Cambria Math" panose="02040503050406030204" pitchFamily="18" charset="0"/>
                          </a:rPr>
                        </m:ctrlPr>
                      </m:sSubPr>
                      <m:e>
                        <m:r>
                          <a:rPr lang="en-US" sz="2400" b="1" i="1">
                            <a:latin typeface="Cambria Math" charset="0"/>
                          </a:rPr>
                          <m:t>𝒙</m:t>
                        </m:r>
                      </m:e>
                      <m:sub>
                        <m:r>
                          <a:rPr lang="en-US" sz="2400" b="0" i="1" smtClean="0">
                            <a:latin typeface="Cambria Math" panose="02040503050406030204" pitchFamily="18" charset="0"/>
                          </a:rPr>
                          <m:t>0</m:t>
                        </m:r>
                      </m:sub>
                    </m:sSub>
                  </m:oMath>
                </a14:m>
                <a:endParaRPr lang="en-US" sz="2400" dirty="0"/>
              </a:p>
              <a:p>
                <a:pPr marL="457200" indent="-457200">
                  <a:buFont typeface="Arial" panose="020B0604020202020204" pitchFamily="34" charset="0"/>
                  <a:buChar char="•"/>
                </a:pPr>
                <a:r>
                  <a:rPr lang="en-US" sz="2400" dirty="0"/>
                  <a:t>Use the transition matrix to obtain the weather probability on the following days: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Predictions for the weather on more distant days are increasingly inaccurate.</a:t>
                </a:r>
              </a:p>
              <a:p>
                <a:pPr marL="457200" indent="-457200">
                  <a:buFont typeface="Arial" panose="020B0604020202020204" pitchFamily="34" charset="0"/>
                  <a:buChar char="•"/>
                </a:pPr>
                <a:r>
                  <a:rPr lang="en-US" sz="2400" dirty="0"/>
                  <a:t>What does this look like? Power iteration method!</a:t>
                </a:r>
              </a:p>
              <a:p>
                <a:pPr marL="457200" indent="-457200">
                  <a:buFont typeface="Arial" panose="020B0604020202020204" pitchFamily="34" charset="0"/>
                  <a:buChar char="•"/>
                </a:pPr>
                <a:r>
                  <a:rPr lang="en-US" sz="2400" dirty="0"/>
                  <a:t>Power iteration method converges to </a:t>
                </a:r>
                <a:r>
                  <a:rPr lang="en-US" sz="2400" b="1" i="1" dirty="0"/>
                  <a:t>steady-state</a:t>
                </a:r>
                <a:r>
                  <a:rPr lang="en-US" sz="2400" dirty="0"/>
                  <a:t> vector, that gives the weather probabilities in the long-run.</a:t>
                </a:r>
              </a:p>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b="1" i="1">
                              <a:latin typeface="Cambria Math" panose="02040503050406030204" pitchFamily="18" charset="0"/>
                            </a:rPr>
                            <m:t>𝒙</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b="1" i="1">
                          <a:latin typeface="Cambria Math" panose="02040503050406030204" pitchFamily="18" charset="0"/>
                        </a:rPr>
                        <m:t>𝑨</m:t>
                      </m:r>
                      <m:sSup>
                        <m:sSupPr>
                          <m:ctrlPr>
                            <a:rPr lang="en-US" sz="2400" i="1">
                              <a:latin typeface="Cambria Math" panose="02040503050406030204" pitchFamily="18" charset="0"/>
                            </a:rPr>
                          </m:ctrlPr>
                        </m:sSupPr>
                        <m:e>
                          <m:r>
                            <a:rPr lang="en-US" sz="2400" b="1" i="1">
                              <a:latin typeface="Cambria Math" panose="02040503050406030204" pitchFamily="18" charset="0"/>
                            </a:rPr>
                            <m:t> </m:t>
                          </m:r>
                          <m:r>
                            <a:rPr lang="en-US" sz="2400" b="1" i="1">
                              <a:latin typeface="Cambria Math" panose="02040503050406030204" pitchFamily="18" charset="0"/>
                            </a:rPr>
                            <m:t>𝒙</m:t>
                          </m:r>
                        </m:e>
                        <m:sup>
                          <m:r>
                            <a:rPr lang="en-US" sz="2400" i="1">
                              <a:latin typeface="Cambria Math" panose="02040503050406030204" pitchFamily="18" charset="0"/>
                            </a:rPr>
                            <m:t>∗</m:t>
                          </m:r>
                        </m:sup>
                      </m:sSup>
                    </m:oMath>
                  </m:oMathPara>
                </a14:m>
                <a:endParaRPr lang="en-US" sz="2400" dirty="0"/>
              </a:p>
              <a:p>
                <a:pPr lvl="1"/>
                <a14:m>
                  <m:oMath xmlns:m="http://schemas.openxmlformats.org/officeDocument/2006/math">
                    <m:sSup>
                      <m:sSupPr>
                        <m:ctrlPr>
                          <a:rPr lang="en-US" sz="2000" i="1">
                            <a:latin typeface="Cambria Math" panose="02040503050406030204" pitchFamily="18" charset="0"/>
                          </a:rPr>
                        </m:ctrlPr>
                      </m:sSupPr>
                      <m:e>
                        <m:r>
                          <a:rPr lang="en-US" sz="2000" b="1" i="1">
                            <a:latin typeface="Cambria Math" panose="02040503050406030204" pitchFamily="18" charset="0"/>
                          </a:rPr>
                          <m:t>𝒙</m:t>
                        </m:r>
                      </m:e>
                      <m:sup>
                        <m:r>
                          <a:rPr lang="en-US" sz="2000" i="1">
                            <a:latin typeface="Cambria Math" panose="02040503050406030204" pitchFamily="18" charset="0"/>
                          </a:rPr>
                          <m:t>∗</m:t>
                        </m:r>
                      </m:sup>
                    </m:sSup>
                  </m:oMath>
                </a14:m>
                <a:r>
                  <a:rPr lang="en-US" sz="2400" dirty="0"/>
                  <a:t> is the eigenvector corresponding to eigenvalue </a:t>
                </a:r>
                <a14:m>
                  <m:oMath xmlns:m="http://schemas.openxmlformats.org/officeDocument/2006/math">
                    <m:r>
                      <a:rPr lang="en-US" sz="2400" i="1">
                        <a:latin typeface="Cambria Math" panose="02040503050406030204" pitchFamily="18" charset="0"/>
                        <a:ea typeface="Cambria Math" panose="02040503050406030204" pitchFamily="18" charset="0"/>
                      </a:rPr>
                      <m:t>𝜆</m:t>
                    </m:r>
                    <m:r>
                      <a:rPr lang="en-US" sz="2400" i="1">
                        <a:latin typeface="Cambria Math" panose="02040503050406030204" pitchFamily="18" charset="0"/>
                        <a:ea typeface="Cambria Math" panose="02040503050406030204" pitchFamily="18" charset="0"/>
                      </a:rPr>
                      <m:t>=1</m:t>
                    </m:r>
                  </m:oMath>
                </a14:m>
                <a:endParaRPr lang="en-US" sz="2400" dirty="0"/>
              </a:p>
              <a:p>
                <a:pPr marL="342900" indent="-342900">
                  <a:buFont typeface="Arial" panose="020B0604020202020204" pitchFamily="34" charset="0"/>
                  <a:buChar char="•"/>
                </a:pPr>
                <a:r>
                  <a:rPr lang="en-US" sz="2400" dirty="0"/>
                  <a:t>This “long-run equilibrium state” is reached regardless of the current state.</a:t>
                </a:r>
              </a:p>
            </p:txBody>
          </p:sp>
        </mc:Choice>
        <mc:Fallback xmlns="">
          <p:sp>
            <p:nvSpPr>
              <p:cNvPr id="14" name="Rectangle 13">
                <a:extLst>
                  <a:ext uri="{FF2B5EF4-FFF2-40B4-BE49-F238E27FC236}">
                    <a16:creationId xmlns:a16="http://schemas.microsoft.com/office/drawing/2014/main" id="{ABE1D113-8ED1-874D-A65B-00E65DBE9AED}"/>
                  </a:ext>
                </a:extLst>
              </p:cNvPr>
              <p:cNvSpPr>
                <a:spLocks noRot="1" noChangeAspect="1" noMove="1" noResize="1" noEditPoints="1" noAdjustHandles="1" noChangeArrowheads="1" noChangeShapeType="1" noTextEdit="1"/>
              </p:cNvSpPr>
              <p:nvPr/>
            </p:nvSpPr>
            <p:spPr>
              <a:xfrm>
                <a:off x="304800" y="381000"/>
                <a:ext cx="8216578" cy="6186309"/>
              </a:xfrm>
              <a:prstGeom prst="rect">
                <a:avLst/>
              </a:prstGeom>
              <a:blipFill>
                <a:blip r:embed="rId3"/>
                <a:stretch>
                  <a:fillRect l="-1855" t="-1025" r="-773" b="-1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4A7D7F8-A710-A44C-A43A-264B98EB82E1}"/>
                  </a:ext>
                </a:extLst>
              </p:cNvPr>
              <p:cNvSpPr/>
              <p:nvPr/>
            </p:nvSpPr>
            <p:spPr>
              <a:xfrm>
                <a:off x="963842" y="2590800"/>
                <a:ext cx="156023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sSub>
                            <m:sSubPr>
                              <m:ctrlPr>
                                <a:rPr lang="en-US" sz="2400" i="1">
                                  <a:latin typeface="Cambria Math" panose="02040503050406030204" pitchFamily="18" charset="0"/>
                                </a:rPr>
                              </m:ctrlPr>
                            </m:sSubPr>
                            <m:e>
                              <m:r>
                                <a:rPr lang="en-US" sz="2400" b="1" i="1">
                                  <a:latin typeface="Cambria Math" charset="0"/>
                                </a:rPr>
                                <m:t>𝒙</m:t>
                              </m:r>
                            </m:e>
                            <m:sub>
                              <m:r>
                                <a:rPr lang="en-US" sz="2400" b="0" i="1" smtClean="0">
                                  <a:latin typeface="Cambria Math" charset="0"/>
                                </a:rPr>
                                <m:t>1</m:t>
                              </m:r>
                            </m:sub>
                          </m:sSub>
                          <m:r>
                            <a:rPr lang="en-US" sz="2400" b="0" i="1" smtClean="0">
                              <a:latin typeface="Cambria Math" charset="0"/>
                            </a:rPr>
                            <m:t>=</m:t>
                          </m:r>
                          <m:r>
                            <a:rPr lang="en-US" sz="2400" b="1" i="1" smtClean="0">
                              <a:latin typeface="Cambria Math" charset="0"/>
                            </a:rPr>
                            <m:t>𝑨</m:t>
                          </m:r>
                          <m:r>
                            <m:rPr>
                              <m:nor/>
                            </m:rPr>
                            <a:rPr lang="en-US" sz="2400" dirty="0"/>
                            <m:t> </m:t>
                          </m:r>
                          <m:r>
                            <a:rPr lang="en-US" sz="2400" b="1" i="1">
                              <a:latin typeface="Cambria Math" charset="0"/>
                            </a:rPr>
                            <m:t>𝒙</m:t>
                          </m:r>
                        </m:e>
                        <m:sub>
                          <m:r>
                            <a:rPr lang="en-US" sz="2400" i="1">
                              <a:latin typeface="Cambria Math" charset="0"/>
                            </a:rPr>
                            <m:t>0</m:t>
                          </m:r>
                        </m:sub>
                      </m:sSub>
                    </m:oMath>
                  </m:oMathPara>
                </a14:m>
                <a:endParaRPr lang="en-US" sz="2400" dirty="0"/>
              </a:p>
            </p:txBody>
          </p:sp>
        </mc:Choice>
        <mc:Fallback xmlns="">
          <p:sp>
            <p:nvSpPr>
              <p:cNvPr id="7" name="Rectangle 6">
                <a:extLst>
                  <a:ext uri="{FF2B5EF4-FFF2-40B4-BE49-F238E27FC236}">
                    <a16:creationId xmlns:a16="http://schemas.microsoft.com/office/drawing/2014/main" id="{F4A7D7F8-A710-A44C-A43A-264B98EB82E1}"/>
                  </a:ext>
                </a:extLst>
              </p:cNvPr>
              <p:cNvSpPr>
                <a:spLocks noRot="1" noChangeAspect="1" noMove="1" noResize="1" noEditPoints="1" noAdjustHandles="1" noChangeArrowheads="1" noChangeShapeType="1" noTextEdit="1"/>
              </p:cNvSpPr>
              <p:nvPr/>
            </p:nvSpPr>
            <p:spPr>
              <a:xfrm>
                <a:off x="963842" y="2590800"/>
                <a:ext cx="1560235" cy="461665"/>
              </a:xfrm>
              <a:prstGeom prst="rect">
                <a:avLst/>
              </a:prstGeom>
              <a:blipFill>
                <a:blip r:embed="rId4"/>
                <a:stretch>
                  <a:fillRect t="-5556"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B44004B-7123-4D43-90B5-E21A5C07CE5A}"/>
                  </a:ext>
                </a:extLst>
              </p:cNvPr>
              <p:cNvSpPr/>
              <p:nvPr/>
            </p:nvSpPr>
            <p:spPr>
              <a:xfrm>
                <a:off x="2717442" y="2590800"/>
                <a:ext cx="156023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sSub>
                            <m:sSubPr>
                              <m:ctrlPr>
                                <a:rPr lang="en-US" sz="2400" i="1">
                                  <a:latin typeface="Cambria Math" panose="02040503050406030204" pitchFamily="18" charset="0"/>
                                </a:rPr>
                              </m:ctrlPr>
                            </m:sSubPr>
                            <m:e>
                              <m:r>
                                <a:rPr lang="en-US" sz="2400" b="1" i="1">
                                  <a:latin typeface="Cambria Math" charset="0"/>
                                </a:rPr>
                                <m:t>𝒙</m:t>
                              </m:r>
                            </m:e>
                            <m:sub>
                              <m:r>
                                <a:rPr lang="en-US" sz="2400" b="0" i="1" smtClean="0">
                                  <a:latin typeface="Cambria Math" charset="0"/>
                                </a:rPr>
                                <m:t>2</m:t>
                              </m:r>
                            </m:sub>
                          </m:sSub>
                          <m:r>
                            <a:rPr lang="en-US" sz="2400" b="0" i="1" smtClean="0">
                              <a:latin typeface="Cambria Math" charset="0"/>
                            </a:rPr>
                            <m:t>=</m:t>
                          </m:r>
                          <m:r>
                            <a:rPr lang="en-US" sz="2400" b="1" i="1" smtClean="0">
                              <a:latin typeface="Cambria Math" charset="0"/>
                            </a:rPr>
                            <m:t>𝑨</m:t>
                          </m:r>
                          <m:r>
                            <m:rPr>
                              <m:nor/>
                            </m:rPr>
                            <a:rPr lang="en-US" sz="2400" dirty="0"/>
                            <m:t> </m:t>
                          </m:r>
                          <m:r>
                            <a:rPr lang="en-US" sz="2400" b="1" i="1">
                              <a:latin typeface="Cambria Math" charset="0"/>
                            </a:rPr>
                            <m:t>𝒙</m:t>
                          </m:r>
                        </m:e>
                        <m:sub>
                          <m:r>
                            <a:rPr lang="en-US" sz="2400" b="0" i="1" smtClean="0">
                              <a:latin typeface="Cambria Math" charset="0"/>
                            </a:rPr>
                            <m:t>1</m:t>
                          </m:r>
                        </m:sub>
                      </m:sSub>
                    </m:oMath>
                  </m:oMathPara>
                </a14:m>
                <a:endParaRPr lang="en-US" sz="2400" dirty="0"/>
              </a:p>
            </p:txBody>
          </p:sp>
        </mc:Choice>
        <mc:Fallback xmlns="">
          <p:sp>
            <p:nvSpPr>
              <p:cNvPr id="8" name="Rectangle 7">
                <a:extLst>
                  <a:ext uri="{FF2B5EF4-FFF2-40B4-BE49-F238E27FC236}">
                    <a16:creationId xmlns:a16="http://schemas.microsoft.com/office/drawing/2014/main" id="{7B44004B-7123-4D43-90B5-E21A5C07CE5A}"/>
                  </a:ext>
                </a:extLst>
              </p:cNvPr>
              <p:cNvSpPr>
                <a:spLocks noRot="1" noChangeAspect="1" noMove="1" noResize="1" noEditPoints="1" noAdjustHandles="1" noChangeArrowheads="1" noChangeShapeType="1" noTextEdit="1"/>
              </p:cNvSpPr>
              <p:nvPr/>
            </p:nvSpPr>
            <p:spPr>
              <a:xfrm>
                <a:off x="2717442" y="2590800"/>
                <a:ext cx="1560235" cy="461665"/>
              </a:xfrm>
              <a:prstGeom prst="rect">
                <a:avLst/>
              </a:prstGeom>
              <a:blipFill>
                <a:blip r:embed="rId5"/>
                <a:stretch>
                  <a:fillRect t="-5556"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C5057B7-9516-1E4A-A646-89A5D0BF6067}"/>
                  </a:ext>
                </a:extLst>
              </p:cNvPr>
              <p:cNvSpPr/>
              <p:nvPr/>
            </p:nvSpPr>
            <p:spPr>
              <a:xfrm>
                <a:off x="5867400" y="2590800"/>
                <a:ext cx="15673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sSub>
                            <m:sSubPr>
                              <m:ctrlPr>
                                <a:rPr lang="en-US" sz="2400" i="1">
                                  <a:latin typeface="Cambria Math" panose="02040503050406030204" pitchFamily="18" charset="0"/>
                                </a:rPr>
                              </m:ctrlPr>
                            </m:sSubPr>
                            <m:e>
                              <m:r>
                                <a:rPr lang="en-US" sz="2400" b="1" i="1">
                                  <a:latin typeface="Cambria Math" charset="0"/>
                                </a:rPr>
                                <m:t>𝒙</m:t>
                              </m:r>
                            </m:e>
                            <m:sub>
                              <m:r>
                                <a:rPr lang="en-US" sz="2400" b="0" i="1" smtClean="0">
                                  <a:latin typeface="Cambria Math" charset="0"/>
                                </a:rPr>
                                <m:t>5</m:t>
                              </m:r>
                            </m:sub>
                          </m:sSub>
                          <m:r>
                            <a:rPr lang="en-US" sz="2400" b="0" i="1" smtClean="0">
                              <a:latin typeface="Cambria Math" charset="0"/>
                            </a:rPr>
                            <m:t>=</m:t>
                          </m:r>
                          <m:r>
                            <a:rPr lang="en-US" sz="2400" b="1" i="1" smtClean="0">
                              <a:latin typeface="Cambria Math" charset="0"/>
                            </a:rPr>
                            <m:t>𝑨</m:t>
                          </m:r>
                          <m:r>
                            <m:rPr>
                              <m:nor/>
                            </m:rPr>
                            <a:rPr lang="en-US" sz="2400" dirty="0"/>
                            <m:t> </m:t>
                          </m:r>
                          <m:r>
                            <a:rPr lang="en-US" sz="2400" b="1" i="1">
                              <a:latin typeface="Cambria Math" charset="0"/>
                            </a:rPr>
                            <m:t>𝒙</m:t>
                          </m:r>
                        </m:e>
                        <m:sub>
                          <m:r>
                            <a:rPr lang="en-US" sz="2400" b="0" i="1" smtClean="0">
                              <a:latin typeface="Cambria Math" charset="0"/>
                            </a:rPr>
                            <m:t>4</m:t>
                          </m:r>
                        </m:sub>
                      </m:sSub>
                    </m:oMath>
                  </m:oMathPara>
                </a14:m>
                <a:endParaRPr lang="en-US" sz="2400" dirty="0"/>
              </a:p>
            </p:txBody>
          </p:sp>
        </mc:Choice>
        <mc:Fallback xmlns="">
          <p:sp>
            <p:nvSpPr>
              <p:cNvPr id="9" name="Rectangle 8">
                <a:extLst>
                  <a:ext uri="{FF2B5EF4-FFF2-40B4-BE49-F238E27FC236}">
                    <a16:creationId xmlns:a16="http://schemas.microsoft.com/office/drawing/2014/main" id="{4C5057B7-9516-1E4A-A646-89A5D0BF6067}"/>
                  </a:ext>
                </a:extLst>
              </p:cNvPr>
              <p:cNvSpPr>
                <a:spLocks noRot="1" noChangeAspect="1" noMove="1" noResize="1" noEditPoints="1" noAdjustHandles="1" noChangeArrowheads="1" noChangeShapeType="1" noTextEdit="1"/>
              </p:cNvSpPr>
              <p:nvPr/>
            </p:nvSpPr>
            <p:spPr>
              <a:xfrm>
                <a:off x="5867400" y="2590800"/>
                <a:ext cx="1567352" cy="461665"/>
              </a:xfrm>
              <a:prstGeom prst="rect">
                <a:avLst/>
              </a:prstGeom>
              <a:blipFill>
                <a:blip r:embed="rId6"/>
                <a:stretch>
                  <a:fillRect t="-5556"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3533427-10F1-5F42-B252-FDBF640E5E5D}"/>
                  </a:ext>
                </a:extLst>
              </p:cNvPr>
              <p:cNvSpPr txBox="1"/>
              <p:nvPr/>
            </p:nvSpPr>
            <p:spPr>
              <a:xfrm>
                <a:off x="5410200" y="2590800"/>
                <a:ext cx="2997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mr-IN" sz="2400" i="1" smtClean="0">
                          <a:latin typeface="Cambria Math" charset="0"/>
                        </a:rPr>
                        <m:t>…</m:t>
                      </m:r>
                    </m:oMath>
                  </m:oMathPara>
                </a14:m>
                <a:endParaRPr lang="en-US" sz="2400" dirty="0"/>
              </a:p>
            </p:txBody>
          </p:sp>
        </mc:Choice>
        <mc:Fallback xmlns="">
          <p:sp>
            <p:nvSpPr>
              <p:cNvPr id="10" name="TextBox 9">
                <a:extLst>
                  <a:ext uri="{FF2B5EF4-FFF2-40B4-BE49-F238E27FC236}">
                    <a16:creationId xmlns:a16="http://schemas.microsoft.com/office/drawing/2014/main" id="{43533427-10F1-5F42-B252-FDBF640E5E5D}"/>
                  </a:ext>
                </a:extLst>
              </p:cNvPr>
              <p:cNvSpPr txBox="1">
                <a:spLocks noRot="1" noChangeAspect="1" noMove="1" noResize="1" noEditPoints="1" noAdjustHandles="1" noChangeArrowheads="1" noChangeShapeType="1" noTextEdit="1"/>
              </p:cNvSpPr>
              <p:nvPr/>
            </p:nvSpPr>
            <p:spPr>
              <a:xfrm>
                <a:off x="5410200" y="2590800"/>
                <a:ext cx="299762"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19484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304800" y="228600"/>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sp>
        <p:nvSpPr>
          <p:cNvPr id="45" name="TextBox 44"/>
          <p:cNvSpPr txBox="1"/>
          <p:nvPr/>
        </p:nvSpPr>
        <p:spPr>
          <a:xfrm flipH="1">
            <a:off x="442475" y="3381931"/>
            <a:ext cx="1601957" cy="461665"/>
          </a:xfrm>
          <a:prstGeom prst="rect">
            <a:avLst/>
          </a:prstGeom>
          <a:noFill/>
          <a:ln w="38100">
            <a:solidFill>
              <a:srgbClr val="007434"/>
            </a:solidFill>
          </a:ln>
        </p:spPr>
        <p:txBody>
          <a:bodyPr wrap="square" rtlCol="0">
            <a:spAutoFit/>
          </a:bodyPr>
          <a:lstStyle/>
          <a:p>
            <a:r>
              <a:rPr lang="en-US" sz="2400" dirty="0"/>
              <a:t>Webpage 3</a:t>
            </a:r>
          </a:p>
        </p:txBody>
      </p:sp>
      <p:sp>
        <p:nvSpPr>
          <p:cNvPr id="47" name="TextBox 46"/>
          <p:cNvSpPr txBox="1"/>
          <p:nvPr/>
        </p:nvSpPr>
        <p:spPr>
          <a:xfrm flipH="1">
            <a:off x="5096916" y="1368719"/>
            <a:ext cx="1600201" cy="461665"/>
          </a:xfrm>
          <a:prstGeom prst="rect">
            <a:avLst/>
          </a:prstGeom>
          <a:noFill/>
          <a:ln w="38100">
            <a:solidFill>
              <a:srgbClr val="E52EDC"/>
            </a:solidFill>
          </a:ln>
        </p:spPr>
        <p:txBody>
          <a:bodyPr wrap="square" rtlCol="0">
            <a:spAutoFit/>
          </a:bodyPr>
          <a:lstStyle/>
          <a:p>
            <a:r>
              <a:rPr lang="en-US" sz="2400" dirty="0"/>
              <a:t>Webpage 2</a:t>
            </a:r>
          </a:p>
        </p:txBody>
      </p:sp>
      <p:sp>
        <p:nvSpPr>
          <p:cNvPr id="48" name="TextBox 47"/>
          <p:cNvSpPr txBox="1"/>
          <p:nvPr/>
        </p:nvSpPr>
        <p:spPr>
          <a:xfrm flipH="1">
            <a:off x="531581" y="1335846"/>
            <a:ext cx="1565343" cy="461665"/>
          </a:xfrm>
          <a:prstGeom prst="rect">
            <a:avLst/>
          </a:prstGeom>
          <a:noFill/>
          <a:ln w="38100">
            <a:solidFill>
              <a:srgbClr val="7030A0"/>
            </a:solidFill>
          </a:ln>
        </p:spPr>
        <p:txBody>
          <a:bodyPr wrap="square" rtlCol="0">
            <a:spAutoFit/>
          </a:bodyPr>
          <a:lstStyle/>
          <a:p>
            <a:r>
              <a:rPr lang="en-US" sz="2400"/>
              <a:t>Webpage 1</a:t>
            </a:r>
            <a:endParaRPr lang="en-US" sz="2400" dirty="0"/>
          </a:p>
        </p:txBody>
      </p:sp>
      <p:sp>
        <p:nvSpPr>
          <p:cNvPr id="49" name="TextBox 48"/>
          <p:cNvSpPr txBox="1"/>
          <p:nvPr/>
        </p:nvSpPr>
        <p:spPr>
          <a:xfrm flipH="1">
            <a:off x="5011948" y="3359483"/>
            <a:ext cx="1673867" cy="461665"/>
          </a:xfrm>
          <a:prstGeom prst="rect">
            <a:avLst/>
          </a:prstGeom>
          <a:noFill/>
          <a:ln w="38100">
            <a:solidFill>
              <a:schemeClr val="accent1"/>
            </a:solidFill>
          </a:ln>
        </p:spPr>
        <p:txBody>
          <a:bodyPr wrap="square" rtlCol="0">
            <a:spAutoFit/>
          </a:bodyPr>
          <a:lstStyle/>
          <a:p>
            <a:r>
              <a:rPr lang="en-US" sz="2400"/>
              <a:t>Webpage 4</a:t>
            </a:r>
            <a:endParaRPr lang="en-US" sz="2400" dirty="0"/>
          </a:p>
        </p:txBody>
      </p:sp>
      <p:cxnSp>
        <p:nvCxnSpPr>
          <p:cNvPr id="53" name="Straight Arrow Connector 52"/>
          <p:cNvCxnSpPr/>
          <p:nvPr/>
        </p:nvCxnSpPr>
        <p:spPr>
          <a:xfrm>
            <a:off x="2181892" y="3590315"/>
            <a:ext cx="2761419" cy="43938"/>
          </a:xfrm>
          <a:prstGeom prst="straightConnector1">
            <a:avLst/>
          </a:prstGeom>
          <a:ln w="25400">
            <a:solidFill>
              <a:srgbClr val="C00000"/>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2181892" y="1555866"/>
            <a:ext cx="2830056" cy="10812"/>
          </a:xfrm>
          <a:prstGeom prst="straightConnector1">
            <a:avLst/>
          </a:prstGeom>
          <a:ln w="25400">
            <a:solidFill>
              <a:srgbClr val="7030A0"/>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2181892" y="1706291"/>
            <a:ext cx="2742032" cy="1603100"/>
          </a:xfrm>
          <a:prstGeom prst="straightConnector1">
            <a:avLst/>
          </a:prstGeom>
          <a:ln w="25400">
            <a:solidFill>
              <a:srgbClr val="E52EDC"/>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9" idx="0"/>
          </p:cNvCxnSpPr>
          <p:nvPr/>
        </p:nvCxnSpPr>
        <p:spPr>
          <a:xfrm flipH="1" flipV="1">
            <a:off x="5803817" y="1901911"/>
            <a:ext cx="45064" cy="1457572"/>
          </a:xfrm>
          <a:prstGeom prst="straightConnector1">
            <a:avLst/>
          </a:prstGeom>
          <a:ln w="25400">
            <a:solidFill>
              <a:srgbClr val="E52EDC"/>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1141087" y="1901911"/>
            <a:ext cx="0" cy="1357439"/>
          </a:xfrm>
          <a:prstGeom prst="straightConnector1">
            <a:avLst/>
          </a:prstGeom>
          <a:ln w="25400">
            <a:solidFill>
              <a:srgbClr val="007434"/>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2406629" y="1636831"/>
            <a:ext cx="2536682" cy="1639184"/>
          </a:xfrm>
          <a:prstGeom prst="straightConnector1">
            <a:avLst/>
          </a:prstGeom>
          <a:ln w="25400">
            <a:solidFill>
              <a:srgbClr val="C00000"/>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914400" y="1933258"/>
            <a:ext cx="1951" cy="1331664"/>
          </a:xfrm>
          <a:prstGeom prst="straightConnector1">
            <a:avLst/>
          </a:prstGeom>
          <a:ln w="25400">
            <a:solidFill>
              <a:srgbClr val="7030A0"/>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2181893" y="1739701"/>
            <a:ext cx="2761418" cy="1779902"/>
          </a:xfrm>
          <a:prstGeom prst="straightConnector1">
            <a:avLst/>
          </a:prstGeom>
          <a:ln w="25400">
            <a:solidFill>
              <a:srgbClr val="7030A0"/>
            </a:solidFill>
            <a:headEnd type="stealth" w="lg"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327378" y="4196085"/>
                <a:ext cx="8544090" cy="2308324"/>
              </a:xfrm>
              <a:prstGeom prst="rect">
                <a:avLst/>
              </a:prstGeom>
            </p:spPr>
            <p:txBody>
              <a:bodyPr wrap="square">
                <a:spAutoFit/>
              </a:bodyPr>
              <a:lstStyle/>
              <a:p>
                <a:r>
                  <a:rPr lang="en-US" sz="2400" b="1" dirty="0"/>
                  <a:t>Problem</a:t>
                </a:r>
                <a:r>
                  <a:rPr lang="en-US" sz="2400" dirty="0"/>
                  <a:t>: Consider </a:t>
                </a:r>
                <a14:m>
                  <m:oMath xmlns:m="http://schemas.openxmlformats.org/officeDocument/2006/math">
                    <m:r>
                      <a:rPr lang="en-US" sz="2400" b="0" i="1" smtClean="0">
                        <a:latin typeface="Cambria Math" charset="0"/>
                      </a:rPr>
                      <m:t>𝑛</m:t>
                    </m:r>
                  </m:oMath>
                </a14:m>
                <a:r>
                  <a:rPr lang="en-US" sz="2400" dirty="0"/>
                  <a:t> linked webpages (above we have </a:t>
                </a:r>
                <a14:m>
                  <m:oMath xmlns:m="http://schemas.openxmlformats.org/officeDocument/2006/math">
                    <m:r>
                      <a:rPr lang="en-US" sz="2400" i="1">
                        <a:latin typeface="Cambria Math" charset="0"/>
                      </a:rPr>
                      <m:t>𝑛</m:t>
                    </m:r>
                    <m:r>
                      <a:rPr lang="en-US" sz="2400" b="0" i="1" smtClean="0">
                        <a:latin typeface="Cambria Math" charset="0"/>
                      </a:rPr>
                      <m:t>=4)</m:t>
                    </m:r>
                  </m:oMath>
                </a14:m>
                <a:r>
                  <a:rPr lang="en-US" sz="2400" dirty="0"/>
                  <a:t>. Rank them.</a:t>
                </a:r>
              </a:p>
              <a:p>
                <a:endParaRPr lang="en-US" sz="2400" dirty="0"/>
              </a:p>
              <a:p>
                <a:pPr marL="342900" indent="-342900">
                  <a:buFont typeface="Arial" charset="0"/>
                  <a:buChar char="•"/>
                </a:pPr>
                <a:r>
                  <a:rPr lang="en-US" sz="2400" dirty="0"/>
                  <a:t>A link to a page increases the perceived </a:t>
                </a:r>
                <a:r>
                  <a:rPr lang="en-US" sz="2400" b="1" i="1" dirty="0"/>
                  <a:t>importance</a:t>
                </a:r>
                <a:r>
                  <a:rPr lang="en-US" sz="2400" dirty="0"/>
                  <a:t> of a webpage</a:t>
                </a:r>
              </a:p>
              <a:p>
                <a:pPr marL="342900" indent="-342900">
                  <a:buFont typeface="Arial" charset="0"/>
                  <a:buChar char="•"/>
                </a:pPr>
                <a:endParaRPr lang="en-US" sz="2400" dirty="0"/>
              </a:p>
              <a:p>
                <a:pPr marL="342900" indent="-342900">
                  <a:buFont typeface="Arial" charset="0"/>
                  <a:buChar char="•"/>
                </a:pPr>
                <a:r>
                  <a:rPr lang="en-US" sz="2400" dirty="0"/>
                  <a:t>We can represent the </a:t>
                </a:r>
                <a:r>
                  <a:rPr lang="en-US" sz="2400" b="1" i="1" dirty="0"/>
                  <a:t>importance</a:t>
                </a:r>
                <a:r>
                  <a:rPr lang="en-US" sz="2400" dirty="0"/>
                  <a:t> of each webpage </a:t>
                </a:r>
                <a14:m>
                  <m:oMath xmlns:m="http://schemas.openxmlformats.org/officeDocument/2006/math">
                    <m:r>
                      <a:rPr lang="en-US" sz="2400" b="0" i="1" smtClean="0">
                        <a:latin typeface="Cambria Math" charset="0"/>
                      </a:rPr>
                      <m:t>𝑘</m:t>
                    </m:r>
                  </m:oMath>
                </a14:m>
                <a:r>
                  <a:rPr lang="en-US" sz="2400" dirty="0"/>
                  <a:t> with the scalar</a:t>
                </a:r>
                <a14:m>
                  <m:oMath xmlns:m="http://schemas.openxmlformats.org/officeDocument/2006/math">
                    <m:r>
                      <a:rPr lang="en-US" sz="2400" b="0" i="0" smtClean="0">
                        <a:latin typeface="Cambria Math" charset="0"/>
                      </a:rPr>
                      <m:t> </m:t>
                    </m:r>
                    <m:sSub>
                      <m:sSubPr>
                        <m:ctrlPr>
                          <a:rPr lang="en-US" sz="2400" i="1">
                            <a:latin typeface="Cambria Math" panose="02040503050406030204" pitchFamily="18" charset="0"/>
                          </a:rPr>
                        </m:ctrlPr>
                      </m:sSubPr>
                      <m:e>
                        <m:r>
                          <a:rPr lang="en-US" sz="2400" b="0" i="1">
                            <a:latin typeface="Cambria Math" charset="0"/>
                          </a:rPr>
                          <m:t>𝑥</m:t>
                        </m:r>
                      </m:e>
                      <m:sub>
                        <m:r>
                          <a:rPr lang="en-US" sz="2400" b="0" i="1" smtClean="0">
                            <a:latin typeface="Cambria Math" charset="0"/>
                          </a:rPr>
                          <m:t>𝑘</m:t>
                        </m:r>
                      </m:sub>
                    </m:sSub>
                  </m:oMath>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327378" y="4196085"/>
                <a:ext cx="8544090" cy="2308324"/>
              </a:xfrm>
              <a:prstGeom prst="rect">
                <a:avLst/>
              </a:prstGeom>
              <a:blipFill rotWithShape="0">
                <a:blip r:embed="rId3"/>
                <a:stretch>
                  <a:fillRect l="-1142" t="-1847" b="-24538"/>
                </a:stretch>
              </a:blipFill>
            </p:spPr>
            <p:txBody>
              <a:bodyPr/>
              <a:lstStyle/>
              <a:p>
                <a:r>
                  <a:rPr lang="en-US">
                    <a:noFill/>
                  </a:rPr>
                  <a:t> </a:t>
                </a:r>
              </a:p>
            </p:txBody>
          </p:sp>
        </mc:Fallback>
      </mc:AlternateContent>
    </p:spTree>
    <p:extLst>
      <p:ext uri="{BB962C8B-B14F-4D97-AF65-F5344CB8AC3E}">
        <p14:creationId xmlns:p14="http://schemas.microsoft.com/office/powerpoint/2010/main" val="401313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304800" y="228600"/>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grpSp>
        <p:nvGrpSpPr>
          <p:cNvPr id="2" name="Group 1"/>
          <p:cNvGrpSpPr/>
          <p:nvPr/>
        </p:nvGrpSpPr>
        <p:grpSpPr>
          <a:xfrm>
            <a:off x="1676400" y="1143000"/>
            <a:ext cx="5941073" cy="2289863"/>
            <a:chOff x="1526527" y="925113"/>
            <a:chExt cx="6254642" cy="2507750"/>
          </a:xfrm>
        </p:grpSpPr>
        <p:sp>
          <p:nvSpPr>
            <p:cNvPr id="45" name="TextBox 44"/>
            <p:cNvSpPr txBox="1"/>
            <p:nvPr/>
          </p:nvSpPr>
          <p:spPr>
            <a:xfrm flipH="1">
              <a:off x="1526527" y="2971198"/>
              <a:ext cx="1601957" cy="461665"/>
            </a:xfrm>
            <a:prstGeom prst="rect">
              <a:avLst/>
            </a:prstGeom>
            <a:noFill/>
            <a:ln w="38100">
              <a:solidFill>
                <a:srgbClr val="007434"/>
              </a:solidFill>
            </a:ln>
          </p:spPr>
          <p:txBody>
            <a:bodyPr wrap="square" rtlCol="0">
              <a:spAutoFit/>
            </a:bodyPr>
            <a:lstStyle/>
            <a:p>
              <a:r>
                <a:rPr lang="en-US" sz="2400" dirty="0"/>
                <a:t>Webpage 3</a:t>
              </a:r>
            </a:p>
          </p:txBody>
        </p:sp>
        <p:sp>
          <p:nvSpPr>
            <p:cNvPr id="47" name="TextBox 46"/>
            <p:cNvSpPr txBox="1"/>
            <p:nvPr/>
          </p:nvSpPr>
          <p:spPr>
            <a:xfrm flipH="1">
              <a:off x="6180968" y="957986"/>
              <a:ext cx="1600201" cy="461665"/>
            </a:xfrm>
            <a:prstGeom prst="rect">
              <a:avLst/>
            </a:prstGeom>
            <a:noFill/>
            <a:ln w="38100">
              <a:solidFill>
                <a:srgbClr val="E52EDC"/>
              </a:solidFill>
            </a:ln>
          </p:spPr>
          <p:txBody>
            <a:bodyPr wrap="square" rtlCol="0">
              <a:spAutoFit/>
            </a:bodyPr>
            <a:lstStyle/>
            <a:p>
              <a:r>
                <a:rPr lang="en-US" sz="2400" dirty="0"/>
                <a:t>Webpage 2</a:t>
              </a:r>
            </a:p>
          </p:txBody>
        </p:sp>
        <p:sp>
          <p:nvSpPr>
            <p:cNvPr id="48" name="TextBox 47"/>
            <p:cNvSpPr txBox="1"/>
            <p:nvPr/>
          </p:nvSpPr>
          <p:spPr>
            <a:xfrm flipH="1">
              <a:off x="1615633" y="925113"/>
              <a:ext cx="1565343" cy="461665"/>
            </a:xfrm>
            <a:prstGeom prst="rect">
              <a:avLst/>
            </a:prstGeom>
            <a:noFill/>
            <a:ln w="38100">
              <a:solidFill>
                <a:srgbClr val="7030A0"/>
              </a:solidFill>
            </a:ln>
          </p:spPr>
          <p:txBody>
            <a:bodyPr wrap="square" rtlCol="0">
              <a:spAutoFit/>
            </a:bodyPr>
            <a:lstStyle/>
            <a:p>
              <a:r>
                <a:rPr lang="en-US" sz="2400"/>
                <a:t>Webpage 1</a:t>
              </a:r>
              <a:endParaRPr lang="en-US" sz="2400" dirty="0"/>
            </a:p>
          </p:txBody>
        </p:sp>
        <p:sp>
          <p:nvSpPr>
            <p:cNvPr id="49" name="TextBox 48"/>
            <p:cNvSpPr txBox="1"/>
            <p:nvPr/>
          </p:nvSpPr>
          <p:spPr>
            <a:xfrm flipH="1">
              <a:off x="6096000" y="2948750"/>
              <a:ext cx="1673867" cy="461665"/>
            </a:xfrm>
            <a:prstGeom prst="rect">
              <a:avLst/>
            </a:prstGeom>
            <a:noFill/>
            <a:ln w="38100">
              <a:solidFill>
                <a:schemeClr val="accent1"/>
              </a:solidFill>
            </a:ln>
          </p:spPr>
          <p:txBody>
            <a:bodyPr wrap="square" rtlCol="0">
              <a:spAutoFit/>
            </a:bodyPr>
            <a:lstStyle/>
            <a:p>
              <a:r>
                <a:rPr lang="en-US" sz="2400"/>
                <a:t>Webpage 4</a:t>
              </a:r>
              <a:endParaRPr lang="en-US" sz="2400" dirty="0"/>
            </a:p>
          </p:txBody>
        </p:sp>
        <p:cxnSp>
          <p:nvCxnSpPr>
            <p:cNvPr id="53" name="Straight Arrow Connector 52"/>
            <p:cNvCxnSpPr/>
            <p:nvPr/>
          </p:nvCxnSpPr>
          <p:spPr>
            <a:xfrm>
              <a:off x="3265944" y="3179582"/>
              <a:ext cx="2761419" cy="43938"/>
            </a:xfrm>
            <a:prstGeom prst="straightConnector1">
              <a:avLst/>
            </a:prstGeom>
            <a:ln w="25400">
              <a:solidFill>
                <a:srgbClr val="C00000"/>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3265944" y="1145133"/>
              <a:ext cx="2830056" cy="10812"/>
            </a:xfrm>
            <a:prstGeom prst="straightConnector1">
              <a:avLst/>
            </a:prstGeom>
            <a:ln w="25400">
              <a:solidFill>
                <a:srgbClr val="7030A0"/>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3265944" y="1295558"/>
              <a:ext cx="2742032" cy="1603100"/>
            </a:xfrm>
            <a:prstGeom prst="straightConnector1">
              <a:avLst/>
            </a:prstGeom>
            <a:ln w="25400">
              <a:solidFill>
                <a:srgbClr val="E52EDC"/>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9" idx="0"/>
            </p:cNvCxnSpPr>
            <p:nvPr/>
          </p:nvCxnSpPr>
          <p:spPr>
            <a:xfrm flipH="1" flipV="1">
              <a:off x="6887869" y="1491178"/>
              <a:ext cx="45064" cy="1457572"/>
            </a:xfrm>
            <a:prstGeom prst="straightConnector1">
              <a:avLst/>
            </a:prstGeom>
            <a:ln w="25400">
              <a:solidFill>
                <a:srgbClr val="E52EDC"/>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225139" y="1491178"/>
              <a:ext cx="0" cy="1357439"/>
            </a:xfrm>
            <a:prstGeom prst="straightConnector1">
              <a:avLst/>
            </a:prstGeom>
            <a:ln w="25400">
              <a:solidFill>
                <a:srgbClr val="007434"/>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3490681" y="1226098"/>
              <a:ext cx="2536682" cy="1639184"/>
            </a:xfrm>
            <a:prstGeom prst="straightConnector1">
              <a:avLst/>
            </a:prstGeom>
            <a:ln w="25400">
              <a:solidFill>
                <a:srgbClr val="C00000"/>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1998452" y="1522525"/>
              <a:ext cx="1951" cy="1331664"/>
            </a:xfrm>
            <a:prstGeom prst="straightConnector1">
              <a:avLst/>
            </a:prstGeom>
            <a:ln w="25400">
              <a:solidFill>
                <a:srgbClr val="7030A0"/>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3265945" y="1328968"/>
              <a:ext cx="2761418" cy="1779902"/>
            </a:xfrm>
            <a:prstGeom prst="straightConnector1">
              <a:avLst/>
            </a:prstGeom>
            <a:ln w="25400">
              <a:solidFill>
                <a:srgbClr val="7030A0"/>
              </a:solidFill>
              <a:headEnd type="stealth" w="lg" len="lg"/>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 name="Rectangle 25"/>
              <p:cNvSpPr/>
              <p:nvPr/>
            </p:nvSpPr>
            <p:spPr>
              <a:xfrm>
                <a:off x="291152" y="3852518"/>
                <a:ext cx="8544090" cy="2677656"/>
              </a:xfrm>
              <a:prstGeom prst="rect">
                <a:avLst/>
              </a:prstGeom>
            </p:spPr>
            <p:txBody>
              <a:bodyPr wrap="square">
                <a:spAutoFit/>
              </a:bodyPr>
              <a:lstStyle/>
              <a:p>
                <a:r>
                  <a:rPr lang="en-US" sz="2400" b="1" u="sng" dirty="0"/>
                  <a:t>A possible way to rank webpages</a:t>
                </a:r>
                <a:r>
                  <a:rPr lang="mr-IN" sz="2400" b="1" u="sng" dirty="0"/>
                  <a:t>…</a:t>
                </a:r>
                <a:endParaRPr lang="en-US" sz="2400" u="sng" dirty="0"/>
              </a:p>
              <a:p>
                <a:pPr marL="342900" indent="-342900">
                  <a:buFont typeface="Arial" charset="0"/>
                  <a:buChar char="•"/>
                </a:pPr>
                <a14:m>
                  <m:oMath xmlns:m="http://schemas.openxmlformats.org/officeDocument/2006/math">
                    <m:sSub>
                      <m:sSubPr>
                        <m:ctrlPr>
                          <a:rPr lang="en-US" sz="2400" i="1">
                            <a:latin typeface="Cambria Math" panose="02040503050406030204" pitchFamily="18" charset="0"/>
                          </a:rPr>
                        </m:ctrlPr>
                      </m:sSubPr>
                      <m:e>
                        <m:r>
                          <a:rPr lang="en-US" sz="2400" b="0" i="1">
                            <a:latin typeface="Cambria Math" charset="0"/>
                          </a:rPr>
                          <m:t>𝑥</m:t>
                        </m:r>
                      </m:e>
                      <m:sub>
                        <m:r>
                          <a:rPr lang="en-US" sz="2400" b="0" i="1" smtClean="0">
                            <a:latin typeface="Cambria Math" charset="0"/>
                          </a:rPr>
                          <m:t>𝑘</m:t>
                        </m:r>
                      </m:sub>
                    </m:sSub>
                  </m:oMath>
                </a14:m>
                <a:r>
                  <a:rPr lang="en-US" sz="2400" dirty="0"/>
                  <a:t> is the number of links to page </a:t>
                </a:r>
                <a14:m>
                  <m:oMath xmlns:m="http://schemas.openxmlformats.org/officeDocument/2006/math">
                    <m:r>
                      <a:rPr lang="en-US" sz="2400" i="1">
                        <a:latin typeface="Cambria Math" charset="0"/>
                      </a:rPr>
                      <m:t>𝑘</m:t>
                    </m:r>
                  </m:oMath>
                </a14:m>
                <a:r>
                  <a:rPr lang="en-US" sz="2400" dirty="0"/>
                  <a:t> (incoming links)</a:t>
                </a:r>
              </a:p>
              <a:p>
                <a:pPr marL="342900" indent="-342900">
                  <a:buFont typeface="Arial" charset="0"/>
                  <a:buChar char="•"/>
                </a:pPr>
                <a14:m>
                  <m:oMath xmlns:m="http://schemas.openxmlformats.org/officeDocument/2006/math">
                    <m:sSub>
                      <m:sSubPr>
                        <m:ctrlPr>
                          <a:rPr lang="en-US" sz="2400" i="1">
                            <a:latin typeface="Cambria Math" panose="02040503050406030204" pitchFamily="18" charset="0"/>
                          </a:rPr>
                        </m:ctrlPr>
                      </m:sSubPr>
                      <m:e>
                        <m:r>
                          <a:rPr lang="en-US" sz="2400" i="1">
                            <a:latin typeface="Cambria Math" charset="0"/>
                          </a:rPr>
                          <m:t>𝑥</m:t>
                        </m:r>
                      </m:e>
                      <m:sub>
                        <m:r>
                          <a:rPr lang="en-US" sz="2400" b="0" i="1" smtClean="0">
                            <a:latin typeface="Cambria Math" charset="0"/>
                          </a:rPr>
                          <m:t>1</m:t>
                        </m:r>
                      </m:sub>
                    </m:sSub>
                    <m:r>
                      <a:rPr lang="en-US" sz="2400" b="0" i="1" smtClean="0">
                        <a:latin typeface="Cambria Math" charset="0"/>
                      </a:rPr>
                      <m:t>=2</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charset="0"/>
                          </a:rPr>
                          <m:t>𝑥</m:t>
                        </m:r>
                      </m:e>
                      <m:sub>
                        <m:r>
                          <a:rPr lang="en-US" sz="2400" b="0" i="1" smtClean="0">
                            <a:latin typeface="Cambria Math" charset="0"/>
                          </a:rPr>
                          <m:t>2</m:t>
                        </m:r>
                      </m:sub>
                    </m:sSub>
                    <m:r>
                      <a:rPr lang="en-US" sz="2400" i="1">
                        <a:latin typeface="Cambria Math" charset="0"/>
                      </a:rPr>
                      <m:t>=</m:t>
                    </m:r>
                    <m:r>
                      <a:rPr lang="en-US" sz="2400" b="0" i="1" smtClean="0">
                        <a:latin typeface="Cambria Math" charset="0"/>
                      </a:rPr>
                      <m:t>1</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charset="0"/>
                          </a:rPr>
                          <m:t>𝑥</m:t>
                        </m:r>
                      </m:e>
                      <m:sub>
                        <m:r>
                          <a:rPr lang="en-US" sz="2400" b="0" i="1" smtClean="0">
                            <a:latin typeface="Cambria Math" charset="0"/>
                          </a:rPr>
                          <m:t>3</m:t>
                        </m:r>
                      </m:sub>
                    </m:sSub>
                    <m:r>
                      <a:rPr lang="en-US" sz="2400" i="1">
                        <a:latin typeface="Cambria Math" charset="0"/>
                      </a:rPr>
                      <m:t>=</m:t>
                    </m:r>
                    <m:r>
                      <a:rPr lang="en-US" sz="2400" b="0" i="1" smtClean="0">
                        <a:latin typeface="Cambria Math" charset="0"/>
                      </a:rPr>
                      <m:t>3</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charset="0"/>
                          </a:rPr>
                          <m:t>𝑥</m:t>
                        </m:r>
                      </m:e>
                      <m:sub>
                        <m:r>
                          <a:rPr lang="en-US" sz="2400" b="0" i="1" smtClean="0">
                            <a:latin typeface="Cambria Math" charset="0"/>
                          </a:rPr>
                          <m:t>4</m:t>
                        </m:r>
                      </m:sub>
                    </m:sSub>
                    <m:r>
                      <a:rPr lang="en-US" sz="2400" i="1">
                        <a:latin typeface="Cambria Math" charset="0"/>
                      </a:rPr>
                      <m:t>=</m:t>
                    </m:r>
                    <m:r>
                      <a:rPr lang="en-US" sz="2400" b="0" i="1" smtClean="0">
                        <a:latin typeface="Cambria Math" charset="0"/>
                      </a:rPr>
                      <m:t>2</m:t>
                    </m:r>
                  </m:oMath>
                </a14:m>
                <a:endParaRPr lang="en-US" sz="2400" dirty="0"/>
              </a:p>
              <a:p>
                <a:pPr marL="342900" indent="-342900">
                  <a:buFont typeface="Arial" charset="0"/>
                  <a:buChar char="•"/>
                </a:pPr>
                <a:r>
                  <a:rPr lang="en-US" sz="2400" dirty="0"/>
                  <a:t>Issue: when looking at the links to webpage 1, the link from webpage 3 will have the same weight as the link from webpage 4. Therefore, links from important pages like “The NY Times” will have the same weight as other less important pages, such as “News-Gazette”.</a:t>
                </a:r>
              </a:p>
            </p:txBody>
          </p:sp>
        </mc:Choice>
        <mc:Fallback xmlns="">
          <p:sp>
            <p:nvSpPr>
              <p:cNvPr id="26" name="Rectangle 25"/>
              <p:cNvSpPr>
                <a:spLocks noRot="1" noChangeAspect="1" noMove="1" noResize="1" noEditPoints="1" noAdjustHandles="1" noChangeArrowheads="1" noChangeShapeType="1" noTextEdit="1"/>
              </p:cNvSpPr>
              <p:nvPr/>
            </p:nvSpPr>
            <p:spPr>
              <a:xfrm>
                <a:off x="291152" y="3852518"/>
                <a:ext cx="8544090" cy="2677656"/>
              </a:xfrm>
              <a:prstGeom prst="rect">
                <a:avLst/>
              </a:prstGeom>
              <a:blipFill rotWithShape="0">
                <a:blip r:embed="rId3"/>
                <a:stretch>
                  <a:fillRect l="-1142" t="-1822" b="-4328"/>
                </a:stretch>
              </a:blipFill>
            </p:spPr>
            <p:txBody>
              <a:bodyPr/>
              <a:lstStyle/>
              <a:p>
                <a:r>
                  <a:rPr lang="en-US">
                    <a:noFill/>
                  </a:rPr>
                  <a:t> </a:t>
                </a:r>
              </a:p>
            </p:txBody>
          </p:sp>
        </mc:Fallback>
      </mc:AlternateContent>
    </p:spTree>
    <p:extLst>
      <p:ext uri="{BB962C8B-B14F-4D97-AF65-F5344CB8AC3E}">
        <p14:creationId xmlns:p14="http://schemas.microsoft.com/office/powerpoint/2010/main" val="2604873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53205</TotalTime>
  <Words>1621</Words>
  <Application>Microsoft Macintosh PowerPoint</Application>
  <PresentationFormat>On-screen Show (4:3)</PresentationFormat>
  <Paragraphs>406</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Cambria Math</vt:lpstr>
      <vt:lpstr>Franklin Gothic Book</vt:lpstr>
      <vt:lpstr>Perpetua</vt:lpstr>
      <vt:lpstr>Times New Roman</vt:lpstr>
      <vt:lpstr>Wingdings 2</vt:lpstr>
      <vt:lpstr>Equity</vt:lpstr>
      <vt:lpstr>Graphs and Markov chains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Introductory Solid Mechanics TAM 251</dc:title>
  <dc:creator>Mariana Silva Sohn</dc:creator>
  <cp:lastModifiedBy>Silva, Mariana Teixeira</cp:lastModifiedBy>
  <cp:revision>963</cp:revision>
  <cp:lastPrinted>2014-08-24T21:59:06Z</cp:lastPrinted>
  <dcterms:created xsi:type="dcterms:W3CDTF">2012-07-21T17:56:31Z</dcterms:created>
  <dcterms:modified xsi:type="dcterms:W3CDTF">2020-10-15T05:10:22Z</dcterms:modified>
</cp:coreProperties>
</file>