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handoutMasterIdLst>
    <p:handoutMasterId r:id="rId22"/>
  </p:handoutMasterIdLst>
  <p:sldIdLst>
    <p:sldId id="361" r:id="rId2"/>
    <p:sldId id="557" r:id="rId3"/>
    <p:sldId id="598" r:id="rId4"/>
    <p:sldId id="569" r:id="rId5"/>
    <p:sldId id="568" r:id="rId6"/>
    <p:sldId id="603" r:id="rId7"/>
    <p:sldId id="595" r:id="rId8"/>
    <p:sldId id="600" r:id="rId9"/>
    <p:sldId id="594" r:id="rId10"/>
    <p:sldId id="581" r:id="rId11"/>
    <p:sldId id="602" r:id="rId12"/>
    <p:sldId id="567" r:id="rId13"/>
    <p:sldId id="572" r:id="rId14"/>
    <p:sldId id="575" r:id="rId15"/>
    <p:sldId id="580" r:id="rId16"/>
    <p:sldId id="576" r:id="rId17"/>
    <p:sldId id="577" r:id="rId18"/>
    <p:sldId id="596" r:id="rId19"/>
    <p:sldId id="60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3" autoAdjust="0"/>
    <p:restoredTop sz="82313" autoAdjust="0"/>
  </p:normalViewPr>
  <p:slideViewPr>
    <p:cSldViewPr>
      <p:cViewPr varScale="1">
        <p:scale>
          <a:sx n="104" d="100"/>
          <a:sy n="104" d="100"/>
        </p:scale>
        <p:origin x="20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R"/>
            </a:pPr>
            <a:r>
              <a:rPr lang="en-US" dirty="0"/>
              <a:t>Signs differ, length = 8.2, takes 8 iterations (requires more iterations even tough -1.8 is very close to root -2)</a:t>
            </a:r>
          </a:p>
          <a:p>
            <a:pPr marL="228600" indent="-228600">
              <a:buAutoNum type="alphaUcParenR"/>
            </a:pPr>
            <a:r>
              <a:rPr lang="en-US" dirty="0"/>
              <a:t>Signs don’t differ (not valid interval), so not best even tough shortest interval</a:t>
            </a:r>
          </a:p>
          <a:p>
            <a:pPr marL="228600" indent="-228600">
              <a:buAutoNum type="alphaUcParenR"/>
            </a:pPr>
            <a:r>
              <a:rPr lang="en-US" dirty="0"/>
              <a:t>Signs differ, length = 3.5, takes 6 iterations</a:t>
            </a:r>
          </a:p>
          <a:p>
            <a:pPr marL="228600" indent="-228600">
              <a:buAutoNum type="alphaUcParenR"/>
            </a:pPr>
            <a:r>
              <a:rPr lang="en-US" dirty="0"/>
              <a:t>Signs differ length = 5.9, takes 7 iterations</a:t>
            </a:r>
          </a:p>
          <a:p>
            <a:pPr marL="228600" indent="-228600">
              <a:buAutoNum type="alphaU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7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8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5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Cd: drag coefficient, rho: density of the fluid, A: cross section area, speed of the 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Spring x = 0.05m</a:t>
            </a:r>
          </a:p>
          <a:p>
            <a:endParaRPr lang="en-US" sz="1200" dirty="0"/>
          </a:p>
          <a:p>
            <a:r>
              <a:rPr lang="en-US" sz="1200" dirty="0"/>
              <a:t>Drag v = 6.3 m/s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Cd: drag coefficient, rho: density of the fluid, A: cross section area, speed of the object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Spring x = 0.05m</a:t>
            </a:r>
          </a:p>
          <a:p>
            <a:endParaRPr lang="en-US" sz="1200" dirty="0"/>
          </a:p>
          <a:p>
            <a:r>
              <a:rPr lang="en-US" sz="1200" dirty="0"/>
              <a:t>Drag v = 6.3 m/s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8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3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Nonlinear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Example: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B4305-F184-2243-9F67-8835C3C70387}"/>
                  </a:ext>
                </a:extLst>
              </p:cNvPr>
              <p:cNvSpPr txBox="1"/>
              <p:nvPr/>
            </p:nvSpPr>
            <p:spPr>
              <a:xfrm>
                <a:off x="273050" y="1219200"/>
                <a:ext cx="872442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the nonlinear equation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and solving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using the Bisection Method.  For each of the initial intervals below, how many iterations are required to ensure the root is accurate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[−10,−1.8]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UcParenR"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2.1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UcParenR"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B4305-F184-2243-9F67-8835C3C7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19200"/>
                <a:ext cx="8724420" cy="4893647"/>
              </a:xfrm>
              <a:prstGeom prst="rect">
                <a:avLst/>
              </a:prstGeom>
              <a:blipFill>
                <a:blip r:embed="rId3"/>
                <a:stretch>
                  <a:fillRect l="-1164" t="-1039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7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Bisection method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9D76BE-CEDE-1F44-A83B-FA1F528CE36B}"/>
              </a:ext>
            </a:extLst>
          </p:cNvPr>
          <p:cNvGrpSpPr/>
          <p:nvPr/>
        </p:nvGrpSpPr>
        <p:grpSpPr>
          <a:xfrm>
            <a:off x="289447" y="1219199"/>
            <a:ext cx="5196954" cy="3505201"/>
            <a:chOff x="289446" y="1219199"/>
            <a:chExt cx="5654153" cy="38172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9A0A2-2440-F741-9F7F-16E22CD7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46" y="1219199"/>
              <a:ext cx="5654153" cy="3817271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AD5328-9DFB-A847-997B-973B9F6CC35C}"/>
                </a:ext>
              </a:extLst>
            </p:cNvPr>
            <p:cNvSpPr/>
            <p:nvPr/>
          </p:nvSpPr>
          <p:spPr>
            <a:xfrm>
              <a:off x="3886200" y="3127834"/>
              <a:ext cx="152400" cy="155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2E2D3C-2704-BC4E-88A9-3B8E4244879C}"/>
                  </a:ext>
                </a:extLst>
              </p:cNvPr>
              <p:cNvSpPr/>
              <p:nvPr/>
            </p:nvSpPr>
            <p:spPr>
              <a:xfrm>
                <a:off x="296821" y="4648200"/>
                <a:ext cx="8337551" cy="2072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Algorithm: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Take two points,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 and 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on each side of the root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have opposite signs.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Calculate the midpoint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 Evaluate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 and use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 to replace either 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 or 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keeping the signs of the endpoints opposite.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2E2D3C-2704-BC4E-88A9-3B8E42448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" y="4648200"/>
                <a:ext cx="8337551" cy="2072875"/>
              </a:xfrm>
              <a:prstGeom prst="rect">
                <a:avLst/>
              </a:prstGeom>
              <a:blipFill>
                <a:blip r:embed="rId4"/>
                <a:stretch>
                  <a:fillRect l="-608" t="-1220" b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97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Bisection Method - summary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294358"/>
                <a:ext cx="8724420" cy="4315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The function must be continuous with a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Requires only one function evaluations for each iteration!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The first iteration requires two function evaluations.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Given the initial internal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the length of the interval after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iterations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Has linear convergence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94358"/>
                <a:ext cx="8724420" cy="4315605"/>
              </a:xfrm>
              <a:prstGeom prst="rect">
                <a:avLst/>
              </a:prstGeom>
              <a:blipFill>
                <a:blip r:embed="rId3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7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1B055-F78C-B542-BDC2-8438E23A412B}"/>
                  </a:ext>
                </a:extLst>
              </p:cNvPr>
              <p:cNvSpPr txBox="1"/>
              <p:nvPr/>
            </p:nvSpPr>
            <p:spPr>
              <a:xfrm>
                <a:off x="273050" y="1295400"/>
                <a:ext cx="818515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Recall we want to solve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200" dirty="0"/>
                  <a:t>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	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Taylor expansion: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gives a linear approximation for the nonlinear function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1B055-F78C-B542-BDC2-8438E23A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95400"/>
                <a:ext cx="8185150" cy="2800767"/>
              </a:xfrm>
              <a:prstGeom prst="rect">
                <a:avLst/>
              </a:prstGeom>
              <a:blipFill>
                <a:blip r:embed="rId3"/>
                <a:stretch>
                  <a:fillRect l="-930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3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703660-DD96-8141-9CD6-29BA87BAFAB1}"/>
              </a:ext>
            </a:extLst>
          </p:cNvPr>
          <p:cNvGrpSpPr/>
          <p:nvPr/>
        </p:nvGrpSpPr>
        <p:grpSpPr>
          <a:xfrm>
            <a:off x="-4800600" y="0"/>
            <a:ext cx="11201400" cy="6248400"/>
            <a:chOff x="-3619036" y="1502176"/>
            <a:chExt cx="8572036" cy="45205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646E88-D653-CA4E-9BD6-96B5FE41C010}"/>
                </a:ext>
              </a:extLst>
            </p:cNvPr>
            <p:cNvCxnSpPr/>
            <p:nvPr/>
          </p:nvCxnSpPr>
          <p:spPr>
            <a:xfrm>
              <a:off x="609600" y="5336952"/>
              <a:ext cx="434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B4AD58-D82E-F947-B965-BA727A17E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000" y="2517552"/>
              <a:ext cx="0" cy="3505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DCB13C1-C1E8-2543-A2E8-DA025E3EFFA6}"/>
                </a:ext>
              </a:extLst>
            </p:cNvPr>
            <p:cNvSpPr/>
            <p:nvPr/>
          </p:nvSpPr>
          <p:spPr>
            <a:xfrm rot="4003439">
              <a:off x="-1961525" y="-155335"/>
              <a:ext cx="4469150" cy="7784172"/>
            </a:xfrm>
            <a:prstGeom prst="arc">
              <a:avLst>
                <a:gd name="adj1" fmla="val 16997269"/>
                <a:gd name="adj2" fmla="val 0"/>
              </a:avLst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34B75D-8F41-1E47-AFB6-F97B94373A40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2898552"/>
              <a:ext cx="0" cy="2623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7044607-CA4C-8049-BA17-C0B9CF9A13EB}"/>
                    </a:ext>
                  </a:extLst>
                </p:cNvPr>
                <p:cNvSpPr/>
                <p:nvPr/>
              </p:nvSpPr>
              <p:spPr>
                <a:xfrm>
                  <a:off x="3496684" y="5528194"/>
                  <a:ext cx="474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7044607-CA4C-8049-BA17-C0B9CF9A1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684" y="5528194"/>
                  <a:ext cx="474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99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Example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294358"/>
                <a:ext cx="872442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Consider solving the nonlinear equation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5=2.0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What is the result of applying </a:t>
                </a:r>
                <a:r>
                  <a:rPr lang="en-US" sz="2200" b="1" dirty="0"/>
                  <a:t>one iteration</a:t>
                </a:r>
                <a:r>
                  <a:rPr lang="en-US" sz="2200" dirty="0"/>
                  <a:t> of Newton’s method for solving nonlinear equations with initial starting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sz="2200" dirty="0"/>
                  <a:t>i.e.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? </a:t>
                </a:r>
              </a:p>
              <a:p>
                <a:endParaRPr lang="en-US" sz="2200" dirty="0"/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endParaRPr lang="en-US" sz="22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3.0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94358"/>
                <a:ext cx="8724420" cy="4154984"/>
              </a:xfrm>
              <a:prstGeom prst="rect">
                <a:avLst/>
              </a:prstGeom>
              <a:blipFill>
                <a:blip r:embed="rId3"/>
                <a:stretch>
                  <a:fillRect l="-873" t="-915"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11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 - summary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294358"/>
                <a:ext cx="8337550" cy="5288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Must be started with initial guess close enough to root (convergence is only local). Otherwise it may not converge at all.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Requires function and first derivative evaluation at each iteration (think about two function evaluations)</a:t>
                </a:r>
              </a:p>
              <a:p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Typically has quadratic convergence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  0&lt;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What can we do when the derivative evaluation is too costly (or difficult to evaluate)?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94358"/>
                <a:ext cx="8337550" cy="5288114"/>
              </a:xfrm>
              <a:prstGeom prst="rect">
                <a:avLst/>
              </a:prstGeom>
              <a:blipFill>
                <a:blip r:embed="rId3"/>
                <a:stretch>
                  <a:fillRect l="-1065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6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Secant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1B055-F78C-B542-BDC2-8438E23A412B}"/>
                  </a:ext>
                </a:extLst>
              </p:cNvPr>
              <p:cNvSpPr txBox="1"/>
              <p:nvPr/>
            </p:nvSpPr>
            <p:spPr>
              <a:xfrm>
                <a:off x="264369" y="1117968"/>
                <a:ext cx="81851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Also derived from Taylor expansion, but instead of using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it approximates the tangent with the secant line:</a:t>
                </a:r>
              </a:p>
              <a:p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1B055-F78C-B542-BDC2-8438E23A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9" y="1117968"/>
                <a:ext cx="8185150" cy="1569660"/>
              </a:xfrm>
              <a:prstGeom prst="rect">
                <a:avLst/>
              </a:prstGeom>
              <a:blipFill>
                <a:blip r:embed="rId3"/>
                <a:stretch>
                  <a:fillRect l="-1085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0EFFF2-ED61-2345-AA58-52E76E91B8C8}"/>
              </a:ext>
            </a:extLst>
          </p:cNvPr>
          <p:cNvCxnSpPr/>
          <p:nvPr/>
        </p:nvCxnSpPr>
        <p:spPr>
          <a:xfrm>
            <a:off x="533400" y="5791200"/>
            <a:ext cx="4343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EC09DD-D01C-9C4C-A146-704484449FE3}"/>
              </a:ext>
            </a:extLst>
          </p:cNvPr>
          <p:cNvCxnSpPr>
            <a:cxnSpLocks/>
          </p:cNvCxnSpPr>
          <p:nvPr/>
        </p:nvCxnSpPr>
        <p:spPr>
          <a:xfrm flipV="1">
            <a:off x="685800" y="2971800"/>
            <a:ext cx="0" cy="3505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1789D2D1-B112-9D41-8F4F-97627F497898}"/>
              </a:ext>
            </a:extLst>
          </p:cNvPr>
          <p:cNvSpPr/>
          <p:nvPr/>
        </p:nvSpPr>
        <p:spPr>
          <a:xfrm rot="4003439">
            <a:off x="-2055150" y="308222"/>
            <a:ext cx="4469150" cy="7784172"/>
          </a:xfrm>
          <a:prstGeom prst="arc">
            <a:avLst>
              <a:gd name="adj1" fmla="val 16997269"/>
              <a:gd name="adj2" fmla="val 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ED9CC0-4EC6-2942-9C34-84E5E5F4AFC3}"/>
                  </a:ext>
                </a:extLst>
              </p:cNvPr>
              <p:cNvSpPr/>
              <p:nvPr/>
            </p:nvSpPr>
            <p:spPr>
              <a:xfrm>
                <a:off x="262275" y="1975781"/>
                <a:ext cx="36682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2ED9CC0-4EC6-2942-9C34-84E5E5F4A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" y="1975781"/>
                <a:ext cx="3668248" cy="461665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3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Secant Method - summary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046214"/>
                <a:ext cx="8337550" cy="5288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Still local convergence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Requires only one function evaluation per iteration (only the first iteration requires two function evaluations)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Needs two starting guesses</a:t>
                </a:r>
              </a:p>
              <a:p>
                <a:pPr marL="342900" indent="-3429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400" dirty="0"/>
                  <a:t>Has slower convergence than Newton’s Method – </a:t>
                </a:r>
                <a:r>
                  <a:rPr lang="en-US" sz="2400" dirty="0" err="1"/>
                  <a:t>superlinear</a:t>
                </a:r>
                <a:r>
                  <a:rPr lang="en-US" sz="2400" dirty="0"/>
                  <a:t> convergence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  1&lt;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046214"/>
                <a:ext cx="8337550" cy="5288114"/>
              </a:xfrm>
              <a:prstGeom prst="rect">
                <a:avLst/>
              </a:prstGeom>
              <a:blipFill>
                <a:blip r:embed="rId3"/>
                <a:stretch>
                  <a:fillRect l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2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DF9665B9-EADD-E844-AB83-7D713F6F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1D methods for root finding: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2D7C80C-CFDE-9144-9EA2-A668069CB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68467"/>
                  </p:ext>
                </p:extLst>
              </p:nvPr>
            </p:nvGraphicFramePr>
            <p:xfrm>
              <a:off x="533400" y="1295400"/>
              <a:ext cx="8077200" cy="479101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1759279805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6846380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876493365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3709883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Method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Update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Convergence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459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Bisection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Check signs of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Linear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oMath>
                          </a14:m>
                          <a:r>
                            <a:rPr lang="en-US" sz="1600" dirty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One function evaluation per iteration, no need to compute derivatives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0554659"/>
                      </a:ext>
                    </a:extLst>
                  </a:tr>
                  <a:tr h="208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Secant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𝑑𝑓𝑎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𝑑𝑓𝑎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Superlinear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=1.618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600" dirty="0"/>
                            <a:t> local convergence</a:t>
                          </a:r>
                          <a:r>
                            <a:rPr lang="en-US" sz="1600" baseline="0" dirty="0"/>
                            <a:t> properties, convergence depends on the initial guess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One function evaluation per iteration (two evaluations for the initial guesses only), no need to compute derivatives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8586896"/>
                      </a:ext>
                    </a:extLst>
                  </a:tr>
                  <a:tr h="105309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Newton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60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Quadratic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600" dirty="0"/>
                            <a:t> local convergence properties,</a:t>
                          </a:r>
                          <a:r>
                            <a:rPr lang="en-US" sz="1600" baseline="0" dirty="0"/>
                            <a:t> convergence depends on the initial guess</a:t>
                          </a:r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Two function evaluations per iteration, requires first order derivatives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6559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2D7C80C-CFDE-9144-9EA2-A668069CB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668467"/>
                  </p:ext>
                </p:extLst>
              </p:nvPr>
            </p:nvGraphicFramePr>
            <p:xfrm>
              <a:off x="533400" y="1295400"/>
              <a:ext cx="8077200" cy="479101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1759279805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68463801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3876493365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3709883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Method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Update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Convergence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459512"/>
                      </a:ext>
                    </a:extLst>
                  </a:tr>
                  <a:tr h="1528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Bisection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89" t="-25620" r="-210556" b="-188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896" t="-25620" r="-97396" b="-1884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One function evaluation per iteration, no need to compute derivatives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0554659"/>
                      </a:ext>
                    </a:extLst>
                  </a:tr>
                  <a:tr h="158121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Secant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89" t="-121600" r="-210556" b="-8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896" t="-121600" r="-97396" b="-8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One function evaluation per iteration (two evaluations for the initial guesses only), no need to compute derivatives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8586896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Newton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89" t="-268932" r="-21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896" t="-268932" r="-97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Two function evaluations per iteration, requires first order derivatives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076559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957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0979B0F-2DAA-254F-BE11-F94FD002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13" y="1143000"/>
            <a:ext cx="4830937" cy="3311931"/>
          </a:xfrm>
          <a:prstGeom prst="rect">
            <a:avLst/>
          </a:prstGeom>
        </p:spPr>
      </p:pic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3375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How can we solve these equations?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2DAF9-590A-5347-888D-ECF26AF3FE83}"/>
                  </a:ext>
                </a:extLst>
              </p:cNvPr>
              <p:cNvSpPr txBox="1"/>
              <p:nvPr/>
            </p:nvSpPr>
            <p:spPr>
              <a:xfrm>
                <a:off x="273050" y="1351508"/>
                <a:ext cx="36893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Spring force: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What is the displacement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2DAF9-590A-5347-888D-ECF26AF3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351508"/>
                <a:ext cx="3689349" cy="2308324"/>
              </a:xfrm>
              <a:prstGeom prst="rect">
                <a:avLst/>
              </a:prstGeom>
              <a:blipFill>
                <a:blip r:embed="rId4"/>
                <a:stretch>
                  <a:fillRect l="-2749" t="-1639" r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36DE30-11D6-0246-83F8-0A8F2F641FC9}"/>
                  </a:ext>
                </a:extLst>
              </p:cNvPr>
              <p:cNvSpPr txBox="1"/>
              <p:nvPr/>
            </p:nvSpPr>
            <p:spPr>
              <a:xfrm>
                <a:off x="5945013" y="1372574"/>
                <a:ext cx="1279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36DE30-11D6-0246-83F8-0A8F2F64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013" y="1372574"/>
                <a:ext cx="1279516" cy="276999"/>
              </a:xfrm>
              <a:prstGeom prst="rect">
                <a:avLst/>
              </a:prstGeom>
              <a:blipFill>
                <a:blip r:embed="rId5"/>
                <a:stretch>
                  <a:fillRect l="-4950" t="-13636" r="-99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2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6C872B5-24D7-6F4C-9609-04894BADB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1241766"/>
            <a:ext cx="4883150" cy="3365072"/>
          </a:xfrm>
          <a:prstGeom prst="rect">
            <a:avLst/>
          </a:prstGeom>
        </p:spPr>
      </p:pic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3375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How can we solve these equations?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2DAF9-590A-5347-888D-ECF26AF3FE83}"/>
                  </a:ext>
                </a:extLst>
              </p:cNvPr>
              <p:cNvSpPr txBox="1"/>
              <p:nvPr/>
            </p:nvSpPr>
            <p:spPr>
              <a:xfrm>
                <a:off x="273050" y="914400"/>
                <a:ext cx="36893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Drag force: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What is the velocity when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2DAF9-590A-5347-888D-ECF26AF3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914400"/>
                <a:ext cx="3689349" cy="2308324"/>
              </a:xfrm>
              <a:prstGeom prst="rect">
                <a:avLst/>
              </a:prstGeom>
              <a:blipFill>
                <a:blip r:embed="rId4"/>
                <a:stretch>
                  <a:fillRect l="-2749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85183-A332-AB48-9714-935E6560A6C0}"/>
                  </a:ext>
                </a:extLst>
              </p:cNvPr>
              <p:cNvSpPr txBox="1"/>
              <p:nvPr/>
            </p:nvSpPr>
            <p:spPr>
              <a:xfrm>
                <a:off x="5702374" y="1414072"/>
                <a:ext cx="1586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85183-A332-AB48-9714-935E6560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374" y="1414072"/>
                <a:ext cx="1586525" cy="276999"/>
              </a:xfrm>
              <a:prstGeom prst="rect">
                <a:avLst/>
              </a:prstGeom>
              <a:blipFill>
                <a:blip r:embed="rId5"/>
                <a:stretch>
                  <a:fillRect l="-4762" t="-8696" r="-158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94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06056E-C065-2A45-9ADE-E9FA9762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706" y="498061"/>
            <a:ext cx="5181600" cy="3498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2DAF9-590A-5347-888D-ECF26AF3FE83}"/>
                  </a:ext>
                </a:extLst>
              </p:cNvPr>
              <p:cNvSpPr txBox="1"/>
              <p:nvPr/>
            </p:nvSpPr>
            <p:spPr>
              <a:xfrm>
                <a:off x="301906" y="1236346"/>
                <a:ext cx="3689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52DAF9-590A-5347-888D-ECF26AF3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06" y="1236346"/>
                <a:ext cx="3689349" cy="830997"/>
              </a:xfrm>
              <a:prstGeom prst="rect">
                <a:avLst/>
              </a:prstGeom>
              <a:blipFill>
                <a:blip r:embed="rId4"/>
                <a:stretch>
                  <a:fillRect l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85183-A332-AB48-9714-935E6560A6C0}"/>
                  </a:ext>
                </a:extLst>
              </p:cNvPr>
              <p:cNvSpPr txBox="1"/>
              <p:nvPr/>
            </p:nvSpPr>
            <p:spPr>
              <a:xfrm>
                <a:off x="5791200" y="736321"/>
                <a:ext cx="1586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=0.5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85183-A332-AB48-9714-935E6560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736321"/>
                <a:ext cx="1586525" cy="276999"/>
              </a:xfrm>
              <a:prstGeom prst="rect">
                <a:avLst/>
              </a:prstGeom>
              <a:blipFill>
                <a:blip r:embed="rId5"/>
                <a:stretch>
                  <a:fillRect l="-5600" t="-8696" r="-8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1B8160B-4D09-7448-9A89-2CDF8FE4E813}"/>
              </a:ext>
            </a:extLst>
          </p:cNvPr>
          <p:cNvSpPr/>
          <p:nvPr/>
        </p:nvSpPr>
        <p:spPr>
          <a:xfrm>
            <a:off x="280570" y="4548244"/>
            <a:ext cx="594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Nonlinear Equations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DD2B4-104D-C349-86B0-2D4E0820C14A}"/>
                  </a:ext>
                </a:extLst>
              </p:cNvPr>
              <p:cNvSpPr txBox="1"/>
              <p:nvPr/>
            </p:nvSpPr>
            <p:spPr>
              <a:xfrm>
                <a:off x="311552" y="5277403"/>
                <a:ext cx="8724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DD2B4-104D-C349-86B0-2D4E0820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2" y="5277403"/>
                <a:ext cx="8724420" cy="461665"/>
              </a:xfrm>
              <a:prstGeom prst="rect">
                <a:avLst/>
              </a:prstGeom>
              <a:blipFill>
                <a:blip r:embed="rId6"/>
                <a:stretch>
                  <a:fillRect l="-1164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7740D66D-5623-9D4A-B5CE-C668F61B161E}"/>
              </a:ext>
            </a:extLst>
          </p:cNvPr>
          <p:cNvSpPr/>
          <p:nvPr/>
        </p:nvSpPr>
        <p:spPr>
          <a:xfrm>
            <a:off x="1689380" y="2020556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833EDD-11D9-0C4A-91CA-62D195B326E1}"/>
                  </a:ext>
                </a:extLst>
              </p:cNvPr>
              <p:cNvSpPr/>
              <p:nvPr/>
            </p:nvSpPr>
            <p:spPr>
              <a:xfrm>
                <a:off x="130455" y="2805628"/>
                <a:ext cx="35750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Find the root (zero) of the nonlinear equation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4833EDD-11D9-0C4A-91CA-62D195B32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5" y="2805628"/>
                <a:ext cx="3575049" cy="830997"/>
              </a:xfrm>
              <a:prstGeom prst="rect">
                <a:avLst/>
              </a:prstGeom>
              <a:blipFill>
                <a:blip r:embed="rId7"/>
                <a:stretch>
                  <a:fillRect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7539CDD-6D3F-D44F-9C2D-FEC1F8186765}"/>
              </a:ext>
            </a:extLst>
          </p:cNvPr>
          <p:cNvSpPr/>
          <p:nvPr/>
        </p:nvSpPr>
        <p:spPr>
          <a:xfrm>
            <a:off x="131064" y="5939135"/>
            <a:ext cx="3575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Often called </a:t>
            </a:r>
            <a:r>
              <a:rPr lang="en-US" sz="2400" b="1" dirty="0"/>
              <a:t>Root Finding</a:t>
            </a:r>
          </a:p>
        </p:txBody>
      </p:sp>
    </p:spTree>
    <p:extLst>
      <p:ext uri="{BB962C8B-B14F-4D97-AF65-F5344CB8AC3E}">
        <p14:creationId xmlns:p14="http://schemas.microsoft.com/office/powerpoint/2010/main" val="205771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Bisection method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9D76BE-CEDE-1F44-A83B-FA1F528CE36B}"/>
              </a:ext>
            </a:extLst>
          </p:cNvPr>
          <p:cNvGrpSpPr/>
          <p:nvPr/>
        </p:nvGrpSpPr>
        <p:grpSpPr>
          <a:xfrm>
            <a:off x="273050" y="1021651"/>
            <a:ext cx="5196954" cy="3505201"/>
            <a:chOff x="289446" y="1219199"/>
            <a:chExt cx="5654153" cy="38172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9A0A2-2440-F741-9F7F-16E22CD7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46" y="1219199"/>
              <a:ext cx="5654153" cy="3817271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AD5328-9DFB-A847-997B-973B9F6CC35C}"/>
                </a:ext>
              </a:extLst>
            </p:cNvPr>
            <p:cNvSpPr/>
            <p:nvPr/>
          </p:nvSpPr>
          <p:spPr>
            <a:xfrm>
              <a:off x="3886200" y="3127834"/>
              <a:ext cx="152400" cy="155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9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Bisection method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9D76BE-CEDE-1F44-A83B-FA1F528CE36B}"/>
              </a:ext>
            </a:extLst>
          </p:cNvPr>
          <p:cNvGrpSpPr/>
          <p:nvPr/>
        </p:nvGrpSpPr>
        <p:grpSpPr>
          <a:xfrm>
            <a:off x="273050" y="1021651"/>
            <a:ext cx="5196954" cy="3505201"/>
            <a:chOff x="289446" y="1219199"/>
            <a:chExt cx="5654153" cy="38172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29A0A2-2440-F741-9F7F-16E22CD7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446" y="1219199"/>
              <a:ext cx="5654153" cy="3817271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AD5328-9DFB-A847-997B-973B9F6CC35C}"/>
                </a:ext>
              </a:extLst>
            </p:cNvPr>
            <p:cNvSpPr/>
            <p:nvPr/>
          </p:nvSpPr>
          <p:spPr>
            <a:xfrm>
              <a:off x="3886200" y="3127834"/>
              <a:ext cx="152400" cy="155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68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1619B-1819-684D-9059-BF8789D8A849}"/>
                  </a:ext>
                </a:extLst>
              </p:cNvPr>
              <p:cNvSpPr txBox="1"/>
              <p:nvPr/>
            </p:nvSpPr>
            <p:spPr>
              <a:xfrm>
                <a:off x="352185" y="1143000"/>
                <a:ext cx="8566149" cy="326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 iterative method </a:t>
                </a:r>
                <a:r>
                  <a:rPr lang="en-US" sz="2400" b="1" dirty="0"/>
                  <a:t>converges with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       0&lt;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en-US" sz="2400" dirty="0"/>
                  <a:t> linear convergence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Linear convergence gains a constant number of accurate digits each step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matters!)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example: Power Iteration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1619B-1819-684D-9059-BF8789D8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5" y="1143000"/>
                <a:ext cx="8566149" cy="3263457"/>
              </a:xfrm>
              <a:prstGeom prst="rect">
                <a:avLst/>
              </a:prstGeom>
              <a:blipFill>
                <a:blip r:embed="rId3"/>
                <a:stretch>
                  <a:fillRect l="-1037" t="-1550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70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1619B-1819-684D-9059-BF8789D8A849}"/>
                  </a:ext>
                </a:extLst>
              </p:cNvPr>
              <p:cNvSpPr txBox="1"/>
              <p:nvPr/>
            </p:nvSpPr>
            <p:spPr>
              <a:xfrm>
                <a:off x="352185" y="1143000"/>
                <a:ext cx="8566149" cy="602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An iterative method </a:t>
                </a:r>
                <a:r>
                  <a:rPr lang="en-US" sz="2400" b="1" dirty="0"/>
                  <a:t>converges with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  0&lt;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&lt;∞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en-US" sz="2400" dirty="0"/>
                  <a:t> linear convergence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&gt;1: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superlinear</a:t>
                </a:r>
                <a:r>
                  <a:rPr lang="en-US" sz="2400" dirty="0"/>
                  <a:t> convergence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=2:</m:t>
                    </m:r>
                  </m:oMath>
                </a14:m>
                <a:r>
                  <a:rPr lang="en-US" sz="2400" dirty="0"/>
                  <a:t> quadratic convergence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Linear convergence gains a constant number of accurate digits each step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matters!)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Quadratic convergence doubles the number of accurate digits in each step (however it only starts making sense once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|| </m:t>
                    </m:r>
                  </m:oMath>
                </a14:m>
                <a:r>
                  <a:rPr lang="en-US" sz="2400" dirty="0"/>
                  <a:t>is small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does not matter much)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1619B-1819-684D-9059-BF8789D8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5" y="1143000"/>
                <a:ext cx="8566149" cy="6026778"/>
              </a:xfrm>
              <a:prstGeom prst="rect">
                <a:avLst/>
              </a:prstGeom>
              <a:blipFill>
                <a:blip r:embed="rId3"/>
                <a:stretch>
                  <a:fillRect l="-103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9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1619B-1819-684D-9059-BF8789D8A849}"/>
                  </a:ext>
                </a:extLst>
              </p:cNvPr>
              <p:cNvSpPr txBox="1"/>
              <p:nvPr/>
            </p:nvSpPr>
            <p:spPr>
              <a:xfrm>
                <a:off x="273050" y="1219200"/>
                <a:ext cx="83850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bisection method does not estimate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approximation of the desired root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It instead finds an interval smaller than a given tolerance that contains the root.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1619B-1819-684D-9059-BF8789D8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19200"/>
                <a:ext cx="8385063" cy="1200329"/>
              </a:xfrm>
              <a:prstGeom prst="rect">
                <a:avLst/>
              </a:prstGeom>
              <a:blipFill>
                <a:blip r:embed="rId3"/>
                <a:stretch>
                  <a:fillRect l="-1059" t="-5263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849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87298</TotalTime>
  <Words>960</Words>
  <Application>Microsoft Macintosh PowerPoint</Application>
  <PresentationFormat>On-screen Show (4:3)</PresentationFormat>
  <Paragraphs>174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Nonlinear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1309</cp:revision>
  <cp:lastPrinted>2019-10-22T02:19:30Z</cp:lastPrinted>
  <dcterms:created xsi:type="dcterms:W3CDTF">2012-07-21T17:56:31Z</dcterms:created>
  <dcterms:modified xsi:type="dcterms:W3CDTF">2020-10-26T15:45:49Z</dcterms:modified>
</cp:coreProperties>
</file>