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handoutMasterIdLst>
    <p:handoutMasterId r:id="rId14"/>
  </p:handoutMasterIdLst>
  <p:sldIdLst>
    <p:sldId id="361" r:id="rId2"/>
    <p:sldId id="589" r:id="rId3"/>
    <p:sldId id="590" r:id="rId4"/>
    <p:sldId id="591" r:id="rId5"/>
    <p:sldId id="582" r:id="rId6"/>
    <p:sldId id="583" r:id="rId7"/>
    <p:sldId id="584" r:id="rId8"/>
    <p:sldId id="586" r:id="rId9"/>
    <p:sldId id="585" r:id="rId10"/>
    <p:sldId id="597" r:id="rId11"/>
    <p:sldId id="605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3" autoAdjust="0"/>
    <p:restoredTop sz="82313" autoAdjust="0"/>
  </p:normalViewPr>
  <p:slideViewPr>
    <p:cSldViewPr>
      <p:cViewPr varScale="1">
        <p:scale>
          <a:sx n="104" d="100"/>
          <a:sy n="104" d="100"/>
        </p:scale>
        <p:origin x="20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8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0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 about Secant methods where Jacobian is approximated to avoid need to calculate derivatives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6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 about Secant methods where Jacobian is approximated to avoid need to calculate derivatives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DZ_ocmY8xEI" TargetMode="External"/><Relationship Id="rId5" Type="http://schemas.openxmlformats.org/officeDocument/2006/relationships/hyperlink" Target="https://www.youtube.com/watch?v=9DqRkLQ5Sv8" TargetMode="External"/><Relationship Id="rId4" Type="http://schemas.openxmlformats.org/officeDocument/2006/relationships/hyperlink" Target="https://www.youtube.com/watch?v=NRgNDlVtmz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Nonlinear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29184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 - summary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273050" y="1046214"/>
                <a:ext cx="872442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400" dirty="0"/>
                  <a:t>Typically quadratic convergence (local convergence)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400" dirty="0"/>
                  <a:t>Computing the Jacobian matrix requires the equivalent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function evaluations for a dense problem (where every function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 depends on every component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400" dirty="0"/>
                  <a:t>Computation of the Jacobian may be cheaper if the matrix is sparse.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400" dirty="0"/>
                  <a:t>The cost of  calculating the step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for a dense Jacobian matrix (Factorization + Solve)</a:t>
                </a:r>
              </a:p>
              <a:p>
                <a:pPr marL="457200" indent="-45720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457200" indent="-457200">
                  <a:buFont typeface="Wingdings" pitchFamily="2" charset="2"/>
                  <a:buChar char="q"/>
                </a:pPr>
                <a:r>
                  <a:rPr lang="en-US" sz="2400" dirty="0"/>
                  <a:t>If the same Jacobian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reused for several consecutive iterations, the convergence rate will suffer accordingly (trade-off between cost per iteration and number of iterations needed for convergence)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046214"/>
                <a:ext cx="8724420" cy="5632311"/>
              </a:xfrm>
              <a:prstGeom prst="rect">
                <a:avLst/>
              </a:prstGeom>
              <a:blipFill>
                <a:blip r:embed="rId3"/>
                <a:stretch>
                  <a:fillRect l="-1019" t="-899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94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8">
            <a:extLst>
              <a:ext uri="{FF2B5EF4-FFF2-40B4-BE49-F238E27FC236}">
                <a16:creationId xmlns:a16="http://schemas.microsoft.com/office/drawing/2014/main" id="{C3D37219-8276-C742-A8E0-09A87ABA2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514"/>
            <a:ext cx="5638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Inverse Kinematics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0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23E09-CA89-404D-BE98-E55E6A7CE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7" y="1371600"/>
            <a:ext cx="8602785" cy="5181600"/>
          </a:xfrm>
          <a:prstGeom prst="rect">
            <a:avLst/>
          </a:prstGeom>
        </p:spPr>
      </p:pic>
      <p:sp>
        <p:nvSpPr>
          <p:cNvPr id="4" name="Text Box 148">
            <a:extLst>
              <a:ext uri="{FF2B5EF4-FFF2-40B4-BE49-F238E27FC236}">
                <a16:creationId xmlns:a16="http://schemas.microsoft.com/office/drawing/2014/main" id="{EDEDA428-A777-2342-AF3E-1F3E053DF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Nonlinear system of equations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3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22545-F092-2940-B06D-40CC00129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8"/>
          <a:stretch/>
        </p:blipFill>
        <p:spPr>
          <a:xfrm>
            <a:off x="457200" y="1022222"/>
            <a:ext cx="3312779" cy="28323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42479F-E8EC-334A-B7C0-612A51DB1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168" t="25199" r="2500" b="6762"/>
          <a:stretch/>
        </p:blipFill>
        <p:spPr>
          <a:xfrm>
            <a:off x="3081866" y="3439473"/>
            <a:ext cx="5418667" cy="228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4E7ECC-460B-B942-BFC9-54A39E380CD6}"/>
              </a:ext>
            </a:extLst>
          </p:cNvPr>
          <p:cNvSpPr/>
          <p:nvPr/>
        </p:nvSpPr>
        <p:spPr>
          <a:xfrm>
            <a:off x="341243" y="5867400"/>
            <a:ext cx="7964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https://www.youtube.com/watch?v=NRgNDlVtmz0</a:t>
            </a:r>
            <a:r>
              <a:rPr lang="en-US" dirty="0"/>
              <a:t> (Robotic arm 1)</a:t>
            </a:r>
          </a:p>
          <a:p>
            <a:r>
              <a:rPr lang="en-US" dirty="0">
                <a:hlinkClick r:id="rId5"/>
              </a:rPr>
              <a:t>https://www.youtube.com/watch?v=9DqRkLQ5Sv8</a:t>
            </a:r>
            <a:r>
              <a:rPr lang="en-US" dirty="0"/>
              <a:t> (Robotic arm 2)</a:t>
            </a:r>
          </a:p>
          <a:p>
            <a:r>
              <a:rPr lang="en-US" dirty="0">
                <a:hlinkClick r:id="rId6"/>
              </a:rPr>
              <a:t>https://www.youtube.com/watch?v=DZ_ocmY8xEI</a:t>
            </a:r>
            <a:r>
              <a:rPr lang="en-US" dirty="0"/>
              <a:t> (Blender)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42B1B-83F0-0E4E-881B-532C0C9D7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1" y="381000"/>
            <a:ext cx="2819400" cy="2907813"/>
          </a:xfrm>
          <a:prstGeom prst="rect">
            <a:avLst/>
          </a:prstGeom>
        </p:spPr>
      </p:pic>
      <p:sp>
        <p:nvSpPr>
          <p:cNvPr id="7" name="Text Box 148">
            <a:extLst>
              <a:ext uri="{FF2B5EF4-FFF2-40B4-BE49-F238E27FC236}">
                <a16:creationId xmlns:a16="http://schemas.microsoft.com/office/drawing/2014/main" id="{C3D37219-8276-C742-A8E0-09A87ABA2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514"/>
            <a:ext cx="33525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Robotic arms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0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8">
            <a:extLst>
              <a:ext uri="{FF2B5EF4-FFF2-40B4-BE49-F238E27FC236}">
                <a16:creationId xmlns:a16="http://schemas.microsoft.com/office/drawing/2014/main" id="{C3D37219-8276-C742-A8E0-09A87ABA2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514"/>
            <a:ext cx="5638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Inverse Kinematics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6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Nonlinear system of equations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A42E98-9D87-3246-8A8E-76B252CE0081}"/>
                  </a:ext>
                </a:extLst>
              </p:cNvPr>
              <p:cNvSpPr txBox="1"/>
              <p:nvPr/>
            </p:nvSpPr>
            <p:spPr>
              <a:xfrm>
                <a:off x="273050" y="1295400"/>
                <a:ext cx="74231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Solve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A42E98-9D87-3246-8A8E-76B252CE0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95400"/>
                <a:ext cx="7423150" cy="1200329"/>
              </a:xfrm>
              <a:prstGeom prst="rect">
                <a:avLst/>
              </a:prstGeom>
              <a:blipFill>
                <a:blip r:embed="rId3"/>
                <a:stretch>
                  <a:fillRect l="-1368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18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51B055-F78C-B542-BDC2-8438E23A412B}"/>
                  </a:ext>
                </a:extLst>
              </p:cNvPr>
              <p:cNvSpPr txBox="1"/>
              <p:nvPr/>
            </p:nvSpPr>
            <p:spPr>
              <a:xfrm>
                <a:off x="259546" y="1012686"/>
                <a:ext cx="81851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Approximate the nonlinear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by a linear function using Taylor expansion: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51B055-F78C-B542-BDC2-8438E23A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6" y="1012686"/>
                <a:ext cx="8185150" cy="830997"/>
              </a:xfrm>
              <a:prstGeom prst="rect">
                <a:avLst/>
              </a:prstGeom>
              <a:blipFill>
                <a:blip r:embed="rId3"/>
                <a:stretch>
                  <a:fillRect l="-1084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1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1B055-F78C-B542-BDC2-8438E23A412B}"/>
              </a:ext>
            </a:extLst>
          </p:cNvPr>
          <p:cNvSpPr txBox="1"/>
          <p:nvPr/>
        </p:nvSpPr>
        <p:spPr>
          <a:xfrm>
            <a:off x="273050" y="1219200"/>
            <a:ext cx="8185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Algorithm: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Convergence: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Typically has quadratic convergence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Drawback: Still only locally convergent</a:t>
            </a:r>
          </a:p>
          <a:p>
            <a:endParaRPr lang="en-US" sz="2400" b="1" dirty="0"/>
          </a:p>
          <a:p>
            <a:r>
              <a:rPr lang="en-US" sz="2400" b="1" dirty="0"/>
              <a:t>Cost: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Main cost associated with computing the Jacobian matrix and solving the Newton step.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611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Example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/>
              <p:nvPr/>
            </p:nvSpPr>
            <p:spPr>
              <a:xfrm>
                <a:off x="309626" y="1021830"/>
                <a:ext cx="8724420" cy="2452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Consider solving the nonlinear system of equations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What is the result of applying one iteration of Newton’s method with  the following initial guess?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E94931-1D42-684A-8D8F-EB834E83C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6" y="1021830"/>
                <a:ext cx="8724420" cy="2452210"/>
              </a:xfrm>
              <a:prstGeom prst="rect">
                <a:avLst/>
              </a:prstGeom>
              <a:blipFill>
                <a:blip r:embed="rId3"/>
                <a:stretch>
                  <a:fillRect l="-728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96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8" y="1524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C7C44E-55F5-F240-AAE7-BEBE64CFE494}"/>
                  </a:ext>
                </a:extLst>
              </p:cNvPr>
              <p:cNvSpPr/>
              <p:nvPr/>
            </p:nvSpPr>
            <p:spPr>
              <a:xfrm>
                <a:off x="273050" y="1037070"/>
                <a:ext cx="8724420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𝑔𝑢𝑒𝑠𝑠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b="0" dirty="0"/>
                  <a:t>	Evaluate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pPr lvl="2"/>
                <a:r>
                  <a:rPr lang="en-US" sz="2800" dirty="0"/>
                  <a:t>Evaluate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b="0" dirty="0"/>
                  <a:t>	Factorization of Jacobian (for example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𝐋𝐔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sz="2800" b="0" dirty="0"/>
                  <a:t>)</a:t>
                </a:r>
              </a:p>
              <a:p>
                <a:endParaRPr lang="en-US" sz="2800" b="0" dirty="0"/>
              </a:p>
              <a:p>
                <a:r>
                  <a:rPr lang="en-US" sz="2800" dirty="0"/>
                  <a:t>	Solve using factorized J  (for example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𝐋𝐔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	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C7C44E-55F5-F240-AAE7-BEBE64CFE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037070"/>
                <a:ext cx="8724420" cy="5693866"/>
              </a:xfrm>
              <a:prstGeom prst="rect">
                <a:avLst/>
              </a:prstGeom>
              <a:blipFill>
                <a:blip r:embed="rId3"/>
                <a:stretch>
                  <a:fillRect l="-291" b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0724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87298</TotalTime>
  <Words>359</Words>
  <Application>Microsoft Macintosh PowerPoint</Application>
  <PresentationFormat>On-screen Show (4:3)</PresentationFormat>
  <Paragraphs>66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</vt:lpstr>
      <vt:lpstr>Wingdings 2</vt:lpstr>
      <vt:lpstr>Equity</vt:lpstr>
      <vt:lpstr>Nonlinear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1309</cp:revision>
  <cp:lastPrinted>2019-10-22T02:19:30Z</cp:lastPrinted>
  <dcterms:created xsi:type="dcterms:W3CDTF">2012-07-21T17:56:31Z</dcterms:created>
  <dcterms:modified xsi:type="dcterms:W3CDTF">2020-10-26T15:46:15Z</dcterms:modified>
</cp:coreProperties>
</file>