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6"/>
  </p:notesMasterIdLst>
  <p:handoutMasterIdLst>
    <p:handoutMasterId r:id="rId27"/>
  </p:handoutMasterIdLst>
  <p:sldIdLst>
    <p:sldId id="361" r:id="rId2"/>
    <p:sldId id="635" r:id="rId3"/>
    <p:sldId id="569" r:id="rId4"/>
    <p:sldId id="582" r:id="rId5"/>
    <p:sldId id="267" r:id="rId6"/>
    <p:sldId id="631" r:id="rId7"/>
    <p:sldId id="616" r:id="rId8"/>
    <p:sldId id="641" r:id="rId9"/>
    <p:sldId id="633" r:id="rId10"/>
    <p:sldId id="586" r:id="rId11"/>
    <p:sldId id="584" r:id="rId12"/>
    <p:sldId id="593" r:id="rId13"/>
    <p:sldId id="587" r:id="rId14"/>
    <p:sldId id="588" r:id="rId15"/>
    <p:sldId id="632" r:id="rId16"/>
    <p:sldId id="640" r:id="rId17"/>
    <p:sldId id="599" r:id="rId18"/>
    <p:sldId id="626" r:id="rId19"/>
    <p:sldId id="627" r:id="rId20"/>
    <p:sldId id="597" r:id="rId21"/>
    <p:sldId id="589" r:id="rId22"/>
    <p:sldId id="590" r:id="rId23"/>
    <p:sldId id="601" r:id="rId24"/>
    <p:sldId id="619" r:id="rId2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E52EDC"/>
    <a:srgbClr val="FF6900"/>
    <a:srgbClr val="F4CEC9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0476" autoAdjust="0"/>
  </p:normalViewPr>
  <p:slideViewPr>
    <p:cSldViewPr>
      <p:cViewPr varScale="1">
        <p:scale>
          <a:sx n="115" d="100"/>
          <a:sy n="115" d="100"/>
        </p:scale>
        <p:origin x="10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44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AutoNum type="alphaU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0.827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>
                  <a:buAutoNum type="alphaUcParenR"/>
                </a:pPr>
                <a:r>
                  <a:rPr lang="en-US" sz="1200" i="0">
                    <a:latin typeface="Cambria Math" panose="02040503050406030204" pitchFamily="18" charset="0"/>
                  </a:rPr>
                  <a:t>𝑥_1=</a:t>
                </a:r>
                <a:r>
                  <a:rPr lang="en-US" sz="1200" b="0" i="0">
                    <a:latin typeface="Cambria Math" panose="02040503050406030204" pitchFamily="18" charset="0"/>
                  </a:rPr>
                  <a:t>0.827</a:t>
                </a:r>
                <a:endParaRPr lang="en-US" sz="1200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3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8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0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7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60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98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43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47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8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1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image" Target="../media/image281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7" Type="http://schemas.openxmlformats.org/officeDocument/2006/relationships/image" Target="../media/image520.png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220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Optimization (Introduction)</a:t>
            </a:r>
          </a:p>
        </p:txBody>
      </p:sp>
    </p:spTree>
    <p:extLst>
      <p:ext uri="{BB962C8B-B14F-4D97-AF65-F5344CB8AC3E}">
        <p14:creationId xmlns:p14="http://schemas.microsoft.com/office/powerpoint/2010/main" val="24331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8">
            <a:extLst>
              <a:ext uri="{FF2B5EF4-FFF2-40B4-BE49-F238E27FC236}">
                <a16:creationId xmlns:a16="http://schemas.microsoft.com/office/drawing/2014/main" id="{4E19F01D-9FB4-324C-A266-6CD50182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Types of optimization problems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49EBD-FFAD-BB4B-98F7-C4F929289FB5}"/>
              </a:ext>
            </a:extLst>
          </p:cNvPr>
          <p:cNvSpPr/>
          <p:nvPr/>
        </p:nvSpPr>
        <p:spPr>
          <a:xfrm>
            <a:off x="279313" y="1914673"/>
            <a:ext cx="81851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Gradient-free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36DDD-D1D9-594C-ADE0-D7B168263877}"/>
              </a:ext>
            </a:extLst>
          </p:cNvPr>
          <p:cNvSpPr/>
          <p:nvPr/>
        </p:nvSpPr>
        <p:spPr>
          <a:xfrm>
            <a:off x="294971" y="3382974"/>
            <a:ext cx="730206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Gradient (first-derivative)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8E78B3-23D7-3B45-810D-F0160F4E141E}"/>
                  </a:ext>
                </a:extLst>
              </p:cNvPr>
              <p:cNvSpPr txBox="1"/>
              <p:nvPr/>
            </p:nvSpPr>
            <p:spPr>
              <a:xfrm>
                <a:off x="1059043" y="6046113"/>
                <a:ext cx="763357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/>
                  <a:t>Evaluate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8E78B3-23D7-3B45-810D-F0160F4E14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43" y="6046113"/>
                <a:ext cx="7633570" cy="430887"/>
              </a:xfrm>
              <a:prstGeom prst="rect">
                <a:avLst/>
              </a:prstGeom>
              <a:blipFill>
                <a:blip r:embed="rId2"/>
                <a:stretch>
                  <a:fillRect l="-2658" t="-20000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C06B2D0C-82B8-E745-8661-0D14984B186E}"/>
              </a:ext>
            </a:extLst>
          </p:cNvPr>
          <p:cNvSpPr/>
          <p:nvPr/>
        </p:nvSpPr>
        <p:spPr>
          <a:xfrm>
            <a:off x="248438" y="5117255"/>
            <a:ext cx="73485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Second-derivative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821407-FC53-0044-89DE-2E1B4948C5CA}"/>
                  </a:ext>
                </a:extLst>
              </p:cNvPr>
              <p:cNvSpPr txBox="1"/>
              <p:nvPr/>
            </p:nvSpPr>
            <p:spPr>
              <a:xfrm>
                <a:off x="2991766" y="1161643"/>
                <a:ext cx="2760243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821407-FC53-0044-89DE-2E1B4948C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766" y="1161643"/>
                <a:ext cx="2760243" cy="560666"/>
              </a:xfrm>
              <a:prstGeom prst="rect">
                <a:avLst/>
              </a:prstGeom>
              <a:blipFill>
                <a:blip r:embed="rId3"/>
                <a:stretch>
                  <a:fillRect l="-412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B74E47-AF04-AC45-ADF3-9437F89386CD}"/>
                  </a:ext>
                </a:extLst>
              </p:cNvPr>
              <p:cNvSpPr/>
              <p:nvPr/>
            </p:nvSpPr>
            <p:spPr>
              <a:xfrm>
                <a:off x="1059043" y="2625587"/>
                <a:ext cx="219354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/>
                  <a:t>Evaluate </a:t>
                </a:r>
                <a14:m>
                  <m:oMath xmlns:m="http://schemas.openxmlformats.org/officeDocument/2006/math">
                    <m:r>
                      <a:rPr lang="en-US" sz="30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B74E47-AF04-AC45-ADF3-9437F8938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43" y="2625587"/>
                <a:ext cx="2193549" cy="553998"/>
              </a:xfrm>
              <a:prstGeom prst="rect">
                <a:avLst/>
              </a:prstGeom>
              <a:blipFill>
                <a:blip r:embed="rId4"/>
                <a:stretch>
                  <a:fillRect l="-5747" t="-11364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21A664-B761-0B43-8741-8E15AE5FD3FA}"/>
                  </a:ext>
                </a:extLst>
              </p:cNvPr>
              <p:cNvSpPr/>
              <p:nvPr/>
            </p:nvSpPr>
            <p:spPr>
              <a:xfrm>
                <a:off x="1046517" y="4157621"/>
                <a:ext cx="3183885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000" dirty="0"/>
                  <a:t>Evaluate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21A664-B761-0B43-8741-8E15AE5FD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517" y="4157621"/>
                <a:ext cx="3183885" cy="553998"/>
              </a:xfrm>
              <a:prstGeom prst="rect">
                <a:avLst/>
              </a:prstGeom>
              <a:blipFill>
                <a:blip r:embed="rId5"/>
                <a:stretch>
                  <a:fillRect l="-3968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6412B9-6E50-F64B-A93A-C4CF91A356F1}"/>
                  </a:ext>
                </a:extLst>
              </p:cNvPr>
              <p:cNvSpPr/>
              <p:nvPr/>
            </p:nvSpPr>
            <p:spPr>
              <a:xfrm>
                <a:off x="6596770" y="1104263"/>
                <a:ext cx="24007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nonlinear, continuous and smooth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C6412B9-6E50-F64B-A93A-C4CF91A35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770" y="1104263"/>
                <a:ext cx="2400700" cy="646331"/>
              </a:xfrm>
              <a:prstGeom prst="rect">
                <a:avLst/>
              </a:prstGeom>
              <a:blipFill>
                <a:blip r:embed="rId6"/>
                <a:stretch>
                  <a:fillRect l="-1579" t="-192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74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8">
            <a:extLst>
              <a:ext uri="{FF2B5EF4-FFF2-40B4-BE49-F238E27FC236}">
                <a16:creationId xmlns:a16="http://schemas.microsoft.com/office/drawing/2014/main" id="{4E19F01D-9FB4-324C-A266-6CD50182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Does the solution exists? Local or global solution?</a:t>
            </a:r>
          </a:p>
        </p:txBody>
      </p:sp>
    </p:spTree>
    <p:extLst>
      <p:ext uri="{BB962C8B-B14F-4D97-AF65-F5344CB8AC3E}">
        <p14:creationId xmlns:p14="http://schemas.microsoft.com/office/powerpoint/2010/main" val="139377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609" y="1524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Example (1D)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81CF6-6EFE-3144-9C6B-1A1C0B8E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806" y="1752600"/>
            <a:ext cx="4349150" cy="26940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815D5F-F0E4-2443-9901-71DCB9EB0325}"/>
                  </a:ext>
                </a:extLst>
              </p:cNvPr>
              <p:cNvSpPr/>
              <p:nvPr/>
            </p:nvSpPr>
            <p:spPr>
              <a:xfrm>
                <a:off x="270609" y="1015873"/>
                <a:ext cx="8724420" cy="10375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Consider the function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11 </m:t>
                        </m:r>
                        <m:r>
                          <a:rPr lang="en-US" sz="24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 Find the stationary point and check the sufficient condition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815D5F-F0E4-2443-9901-71DCB9EB0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09" y="1015873"/>
                <a:ext cx="8724420" cy="1037592"/>
              </a:xfrm>
              <a:prstGeom prst="rect">
                <a:avLst/>
              </a:prstGeom>
              <a:blipFill>
                <a:blip r:embed="rId4"/>
                <a:stretch>
                  <a:fillRect l="-1017" r="-1308" b="-1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33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8">
            <a:extLst>
              <a:ext uri="{FF2B5EF4-FFF2-40B4-BE49-F238E27FC236}">
                <a16:creationId xmlns:a16="http://schemas.microsoft.com/office/drawing/2014/main" id="{4E19F01D-9FB4-324C-A266-6CD50182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544195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Times New Roman" pitchFamily="18" charset="0"/>
              </a:rPr>
              <a:t>Optimization in 1D: </a:t>
            </a: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Golden Section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E29465-D482-5E40-9D52-E16A516F0998}"/>
                  </a:ext>
                </a:extLst>
              </p:cNvPr>
              <p:cNvSpPr/>
              <p:nvPr/>
            </p:nvSpPr>
            <p:spPr>
              <a:xfrm>
                <a:off x="273050" y="1604262"/>
                <a:ext cx="8185150" cy="48936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Similar idea of bisection method for root finding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Needs to bracket the minimum inside an interval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Required the function to be unimodal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is unimodal on an interval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pPr marL="457200" indent="-457200">
                  <a:buFont typeface="Wingdings" pitchFamily="2" charset="2"/>
                  <a:buChar char="ü"/>
                </a:pPr>
                <a:r>
                  <a:rPr lang="en-US" sz="2400" dirty="0"/>
                  <a:t>There is a unique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minimum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pPr marL="457200" indent="-457200">
                  <a:buFont typeface="Wingdings" pitchFamily="2" charset="2"/>
                  <a:buChar char="ü"/>
                </a:pPr>
                <a:endParaRPr lang="en-US" sz="2400" dirty="0"/>
              </a:p>
              <a:p>
                <a:pPr marL="914400" lvl="1" indent="-4572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914400" lvl="1" indent="-457200"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1371600" lvl="2" indent="-457200">
                  <a:buFont typeface="Wingdings" pitchFamily="2" charset="2"/>
                  <a:buChar char="§"/>
                </a:pPr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E29465-D482-5E40-9D52-E16A516F0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604262"/>
                <a:ext cx="8185150" cy="4893647"/>
              </a:xfrm>
              <a:prstGeom prst="rect">
                <a:avLst/>
              </a:prstGeom>
              <a:blipFill>
                <a:blip r:embed="rId3"/>
                <a:stretch>
                  <a:fillRect l="-1240" t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1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A88D160-691E-9B40-B2EE-9FA981D60FB6}"/>
              </a:ext>
            </a:extLst>
          </p:cNvPr>
          <p:cNvGrpSpPr/>
          <p:nvPr/>
        </p:nvGrpSpPr>
        <p:grpSpPr>
          <a:xfrm>
            <a:off x="534131" y="756435"/>
            <a:ext cx="3717145" cy="3784688"/>
            <a:chOff x="393059" y="1333500"/>
            <a:chExt cx="3717145" cy="37846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68C9AE6-6F94-D44A-A059-2BE83BA60F64}"/>
                </a:ext>
              </a:extLst>
            </p:cNvPr>
            <p:cNvGrpSpPr/>
            <p:nvPr/>
          </p:nvGrpSpPr>
          <p:grpSpPr>
            <a:xfrm>
              <a:off x="697130" y="1333500"/>
              <a:ext cx="3048000" cy="2590800"/>
              <a:chOff x="5181600" y="2438400"/>
              <a:chExt cx="3048000" cy="2590800"/>
            </a:xfrm>
          </p:grpSpPr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8E28BAF-0359-E54F-AC00-ED37931CD9A0}"/>
                  </a:ext>
                </a:extLst>
              </p:cNvPr>
              <p:cNvCxnSpPr/>
              <p:nvPr/>
            </p:nvCxnSpPr>
            <p:spPr>
              <a:xfrm>
                <a:off x="5181600" y="2438400"/>
                <a:ext cx="0" cy="259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7E04EA0-E609-7840-841F-C069F7275D7B}"/>
                  </a:ext>
                </a:extLst>
              </p:cNvPr>
              <p:cNvCxnSpPr/>
              <p:nvPr/>
            </p:nvCxnSpPr>
            <p:spPr>
              <a:xfrm>
                <a:off x="8229600" y="2438400"/>
                <a:ext cx="0" cy="259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327B9B1-1F82-114B-9AC4-43AF714674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1600" y="5029200"/>
                <a:ext cx="304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A812EEDA-9A1E-4B4B-8D98-FE7296926781}"/>
                  </a:ext>
                </a:extLst>
              </p:cNvPr>
              <p:cNvCxnSpPr/>
              <p:nvPr/>
            </p:nvCxnSpPr>
            <p:spPr>
              <a:xfrm>
                <a:off x="6248400" y="2438400"/>
                <a:ext cx="0" cy="259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45795ED-26F3-2447-A193-5251CB5A96A5}"/>
                  </a:ext>
                </a:extLst>
              </p:cNvPr>
              <p:cNvCxnSpPr/>
              <p:nvPr/>
            </p:nvCxnSpPr>
            <p:spPr>
              <a:xfrm>
                <a:off x="7162800" y="2438400"/>
                <a:ext cx="0" cy="259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AB9C26B-66ED-D244-BF65-D1C03D909C56}"/>
                </a:ext>
              </a:extLst>
            </p:cNvPr>
            <p:cNvCxnSpPr>
              <a:cxnSpLocks/>
            </p:cNvCxnSpPr>
            <p:nvPr/>
          </p:nvCxnSpPr>
          <p:spPr>
            <a:xfrm>
              <a:off x="697130" y="4000500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3C484EB-25D8-A640-B51E-D136DF6C2161}"/>
                </a:ext>
              </a:extLst>
            </p:cNvPr>
            <p:cNvCxnSpPr>
              <a:cxnSpLocks/>
            </p:cNvCxnSpPr>
            <p:nvPr/>
          </p:nvCxnSpPr>
          <p:spPr>
            <a:xfrm>
              <a:off x="3745130" y="4000500"/>
              <a:ext cx="0" cy="1028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5BFB4C2-3E09-824B-A779-48B42A55A25A}"/>
                </a:ext>
              </a:extLst>
            </p:cNvPr>
            <p:cNvCxnSpPr>
              <a:cxnSpLocks/>
            </p:cNvCxnSpPr>
            <p:nvPr/>
          </p:nvCxnSpPr>
          <p:spPr>
            <a:xfrm>
              <a:off x="697129" y="4573488"/>
              <a:ext cx="1958062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D1D249F-5153-F545-B4F2-B5C54E7D9942}"/>
                </a:ext>
              </a:extLst>
            </p:cNvPr>
            <p:cNvCxnSpPr>
              <a:cxnSpLocks/>
            </p:cNvCxnSpPr>
            <p:nvPr/>
          </p:nvCxnSpPr>
          <p:spPr>
            <a:xfrm>
              <a:off x="1763930" y="4000500"/>
              <a:ext cx="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231341C-6236-D740-B081-9DA3D64F1D87}"/>
                </a:ext>
              </a:extLst>
            </p:cNvPr>
            <p:cNvCxnSpPr>
              <a:cxnSpLocks/>
            </p:cNvCxnSpPr>
            <p:nvPr/>
          </p:nvCxnSpPr>
          <p:spPr>
            <a:xfrm>
              <a:off x="1763929" y="4787443"/>
              <a:ext cx="1981200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26CFA5-757A-BF40-A221-1659DD58DC65}"/>
                    </a:ext>
                  </a:extLst>
                </p:cNvPr>
                <p:cNvSpPr txBox="1"/>
                <p:nvPr/>
              </p:nvSpPr>
              <p:spPr>
                <a:xfrm>
                  <a:off x="1143734" y="4611588"/>
                  <a:ext cx="1851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C26CFA5-757A-BF40-A221-1659DD58D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734" y="4611588"/>
                  <a:ext cx="18517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FBC9F9F-7175-BD49-829F-CD7273A485A4}"/>
                    </a:ext>
                  </a:extLst>
                </p:cNvPr>
                <p:cNvSpPr txBox="1"/>
                <p:nvPr/>
              </p:nvSpPr>
              <p:spPr>
                <a:xfrm>
                  <a:off x="2655191" y="4841189"/>
                  <a:ext cx="1813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2FBC9F9F-7175-BD49-829F-CD7273A48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191" y="4841189"/>
                  <a:ext cx="18139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8CAFDD3-1277-3541-B0B7-38C9CD756A3A}"/>
                    </a:ext>
                  </a:extLst>
                </p:cNvPr>
                <p:cNvSpPr txBox="1"/>
                <p:nvPr/>
              </p:nvSpPr>
              <p:spPr>
                <a:xfrm>
                  <a:off x="2150373" y="3968041"/>
                  <a:ext cx="164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F8CAFDD3-1277-3541-B0B7-38C9CD756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0373" y="3968041"/>
                  <a:ext cx="16440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9FF7E5D-9503-344E-A982-4C4B81E8E0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9688" y="4000500"/>
              <a:ext cx="1" cy="649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8E9D177-24D6-BE41-9205-03BECFC77B0B}"/>
                </a:ext>
              </a:extLst>
            </p:cNvPr>
            <p:cNvCxnSpPr>
              <a:cxnSpLocks/>
            </p:cNvCxnSpPr>
            <p:nvPr/>
          </p:nvCxnSpPr>
          <p:spPr>
            <a:xfrm>
              <a:off x="1763930" y="4210050"/>
              <a:ext cx="914400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E2B74BA-378B-8144-B3E7-465C1F7378BE}"/>
                </a:ext>
              </a:extLst>
            </p:cNvPr>
            <p:cNvSpPr/>
            <p:nvPr/>
          </p:nvSpPr>
          <p:spPr>
            <a:xfrm>
              <a:off x="620929" y="1638300"/>
              <a:ext cx="152401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F4E95E5-FB08-434F-AFE4-07B109D9670A}"/>
                </a:ext>
              </a:extLst>
            </p:cNvPr>
            <p:cNvSpPr/>
            <p:nvPr/>
          </p:nvSpPr>
          <p:spPr>
            <a:xfrm>
              <a:off x="1687729" y="2933700"/>
              <a:ext cx="152401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B02C513-752C-E04C-B7E5-D85B1DFE7702}"/>
                </a:ext>
              </a:extLst>
            </p:cNvPr>
            <p:cNvSpPr/>
            <p:nvPr/>
          </p:nvSpPr>
          <p:spPr>
            <a:xfrm>
              <a:off x="3668929" y="1943100"/>
              <a:ext cx="152401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3681AE81-E05F-FD4F-B3C4-192222CD6B60}"/>
                </a:ext>
              </a:extLst>
            </p:cNvPr>
            <p:cNvSpPr/>
            <p:nvPr/>
          </p:nvSpPr>
          <p:spPr>
            <a:xfrm>
              <a:off x="2593488" y="2490401"/>
              <a:ext cx="152401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E167A4D-AFDA-FC4C-81FE-628815BC074C}"/>
                    </a:ext>
                  </a:extLst>
                </p:cNvPr>
                <p:cNvSpPr txBox="1"/>
                <p:nvPr/>
              </p:nvSpPr>
              <p:spPr>
                <a:xfrm>
                  <a:off x="448843" y="3828614"/>
                  <a:ext cx="27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E167A4D-AFDA-FC4C-81FE-628815BC07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3" y="3828614"/>
                  <a:ext cx="27449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696" r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DE06F8F-237B-6D4C-809F-7E7AA305F3BF}"/>
                    </a:ext>
                  </a:extLst>
                </p:cNvPr>
                <p:cNvSpPr txBox="1"/>
                <p:nvPr/>
              </p:nvSpPr>
              <p:spPr>
                <a:xfrm>
                  <a:off x="1515642" y="3894951"/>
                  <a:ext cx="279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DE06F8F-237B-6D4C-809F-7E7AA305F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642" y="3894951"/>
                  <a:ext cx="27982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696" r="-43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94C4C9A-CA66-C043-AD57-7D6C0970E4C8}"/>
                    </a:ext>
                  </a:extLst>
                </p:cNvPr>
                <p:cNvSpPr txBox="1"/>
                <p:nvPr/>
              </p:nvSpPr>
              <p:spPr>
                <a:xfrm>
                  <a:off x="3778279" y="3862000"/>
                  <a:ext cx="279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94C4C9A-CA66-C043-AD57-7D6C0970E4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279" y="3862000"/>
                  <a:ext cx="27982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043" r="-43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3600F5B-D605-1144-A8A7-AB44E36971B8}"/>
                    </a:ext>
                  </a:extLst>
                </p:cNvPr>
                <p:cNvSpPr txBox="1"/>
                <p:nvPr/>
              </p:nvSpPr>
              <p:spPr>
                <a:xfrm>
                  <a:off x="2682466" y="3904421"/>
                  <a:ext cx="279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3600F5B-D605-1144-A8A7-AB44E36971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2466" y="3904421"/>
                  <a:ext cx="27982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8696" r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DF01A9C-C8B4-894A-A376-6C1E226446B4}"/>
                    </a:ext>
                  </a:extLst>
                </p:cNvPr>
                <p:cNvSpPr txBox="1"/>
                <p:nvPr/>
              </p:nvSpPr>
              <p:spPr>
                <a:xfrm>
                  <a:off x="393059" y="1424344"/>
                  <a:ext cx="2744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DF01A9C-C8B4-894A-A376-6C1E22644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59" y="1424344"/>
                  <a:ext cx="27449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1739" t="-4348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3001EAD5-B34C-E54A-AE90-1A49C22A8D63}"/>
                    </a:ext>
                  </a:extLst>
                </p:cNvPr>
                <p:cNvSpPr txBox="1"/>
                <p:nvPr/>
              </p:nvSpPr>
              <p:spPr>
                <a:xfrm>
                  <a:off x="1442749" y="2864331"/>
                  <a:ext cx="2744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3001EAD5-B34C-E54A-AE90-1A49C22A8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749" y="2864331"/>
                  <a:ext cx="27449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2727" t="-4545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4EDDDB3-EDF8-9443-8817-57543E0EFCEE}"/>
                    </a:ext>
                  </a:extLst>
                </p:cNvPr>
                <p:cNvSpPr txBox="1"/>
                <p:nvPr/>
              </p:nvSpPr>
              <p:spPr>
                <a:xfrm>
                  <a:off x="3835705" y="1818501"/>
                  <a:ext cx="2744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4EDDDB3-EDF8-9443-8817-57543E0EF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5705" y="1818501"/>
                  <a:ext cx="27449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1739" t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C7E56DD-B469-0B4C-934E-749A0B82DB20}"/>
                    </a:ext>
                  </a:extLst>
                </p:cNvPr>
                <p:cNvSpPr txBox="1"/>
                <p:nvPr/>
              </p:nvSpPr>
              <p:spPr>
                <a:xfrm>
                  <a:off x="2788096" y="2421184"/>
                  <a:ext cx="2744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C7E56DD-B469-0B4C-934E-749A0B82D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096" y="2421184"/>
                  <a:ext cx="27449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2727" t="-4545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CABC22C-2144-9448-BB64-ACD1098FB082}"/>
                </a:ext>
              </a:extLst>
            </p:cNvPr>
            <p:cNvCxnSpPr>
              <a:cxnSpLocks/>
            </p:cNvCxnSpPr>
            <p:nvPr/>
          </p:nvCxnSpPr>
          <p:spPr>
            <a:xfrm>
              <a:off x="1763929" y="4621887"/>
              <a:ext cx="0" cy="33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69DAFE-9C30-6041-B405-AAAB14CF3A6E}"/>
              </a:ext>
            </a:extLst>
          </p:cNvPr>
          <p:cNvGrpSpPr/>
          <p:nvPr/>
        </p:nvGrpSpPr>
        <p:grpSpPr>
          <a:xfrm>
            <a:off x="4800600" y="762000"/>
            <a:ext cx="3717145" cy="3784688"/>
            <a:chOff x="4659528" y="1339065"/>
            <a:chExt cx="3717145" cy="3784688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F091082-8D82-BF4A-8355-2A54FFB237FE}"/>
                </a:ext>
              </a:extLst>
            </p:cNvPr>
            <p:cNvGrpSpPr/>
            <p:nvPr/>
          </p:nvGrpSpPr>
          <p:grpSpPr>
            <a:xfrm>
              <a:off x="4963599" y="1339065"/>
              <a:ext cx="3048000" cy="2590800"/>
              <a:chOff x="5181600" y="2438400"/>
              <a:chExt cx="3048000" cy="2590800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4CEA24E-34D6-294C-9867-5746D1DD8968}"/>
                  </a:ext>
                </a:extLst>
              </p:cNvPr>
              <p:cNvCxnSpPr/>
              <p:nvPr/>
            </p:nvCxnSpPr>
            <p:spPr>
              <a:xfrm>
                <a:off x="5181600" y="2438400"/>
                <a:ext cx="0" cy="259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5C078B1-290F-8940-A0ED-B99267434C21}"/>
                  </a:ext>
                </a:extLst>
              </p:cNvPr>
              <p:cNvCxnSpPr/>
              <p:nvPr/>
            </p:nvCxnSpPr>
            <p:spPr>
              <a:xfrm>
                <a:off x="8229600" y="2438400"/>
                <a:ext cx="0" cy="259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200E2B31-A0CB-5045-8A8C-8754D9B824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1600" y="5029200"/>
                <a:ext cx="3048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58B16F90-8656-5244-BBEC-DD22A0BB1C8D}"/>
                  </a:ext>
                </a:extLst>
              </p:cNvPr>
              <p:cNvCxnSpPr/>
              <p:nvPr/>
            </p:nvCxnSpPr>
            <p:spPr>
              <a:xfrm>
                <a:off x="6248400" y="2438400"/>
                <a:ext cx="0" cy="259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8BC3395-98D8-B94B-8F0E-70E3A07D7495}"/>
                  </a:ext>
                </a:extLst>
              </p:cNvPr>
              <p:cNvCxnSpPr/>
              <p:nvPr/>
            </p:nvCxnSpPr>
            <p:spPr>
              <a:xfrm>
                <a:off x="7162800" y="2438400"/>
                <a:ext cx="0" cy="2590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DC48955-F983-934B-A580-AC6FB679F83A}"/>
                </a:ext>
              </a:extLst>
            </p:cNvPr>
            <p:cNvCxnSpPr>
              <a:cxnSpLocks/>
            </p:cNvCxnSpPr>
            <p:nvPr/>
          </p:nvCxnSpPr>
          <p:spPr>
            <a:xfrm>
              <a:off x="4963599" y="4006065"/>
              <a:ext cx="0" cy="914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254FEFF-9FD0-2F42-BF73-805BB20F6C6E}"/>
                </a:ext>
              </a:extLst>
            </p:cNvPr>
            <p:cNvCxnSpPr>
              <a:cxnSpLocks/>
            </p:cNvCxnSpPr>
            <p:nvPr/>
          </p:nvCxnSpPr>
          <p:spPr>
            <a:xfrm>
              <a:off x="8011599" y="4006065"/>
              <a:ext cx="0" cy="10287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E3CFD10-CE4C-A948-B255-E2C6753FE19B}"/>
                </a:ext>
              </a:extLst>
            </p:cNvPr>
            <p:cNvCxnSpPr>
              <a:cxnSpLocks/>
            </p:cNvCxnSpPr>
            <p:nvPr/>
          </p:nvCxnSpPr>
          <p:spPr>
            <a:xfrm>
              <a:off x="4963598" y="4579053"/>
              <a:ext cx="1958062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2671706-ABFF-B54F-BAEF-FBBCC1AF998E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9" y="4006065"/>
              <a:ext cx="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399B231-2FC6-7145-A839-E38477E623CA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8" y="4793008"/>
              <a:ext cx="1981200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4A8E679-8316-5C48-B50C-472FBC902C13}"/>
                    </a:ext>
                  </a:extLst>
                </p:cNvPr>
                <p:cNvSpPr txBox="1"/>
                <p:nvPr/>
              </p:nvSpPr>
              <p:spPr>
                <a:xfrm>
                  <a:off x="5410203" y="4617153"/>
                  <a:ext cx="1851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84A8E679-8316-5C48-B50C-472FBC902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203" y="4617153"/>
                  <a:ext cx="18517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2500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EF6FD8C-2681-2B4F-9E6F-FC69D49ACF62}"/>
                    </a:ext>
                  </a:extLst>
                </p:cNvPr>
                <p:cNvSpPr txBox="1"/>
                <p:nvPr/>
              </p:nvSpPr>
              <p:spPr>
                <a:xfrm>
                  <a:off x="6921660" y="4846754"/>
                  <a:ext cx="1813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EF6FD8C-2681-2B4F-9E6F-FC69D49ACF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1660" y="4846754"/>
                  <a:ext cx="18139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667" r="-26667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FA8C619-8AF4-0E42-A54C-882F24673107}"/>
                    </a:ext>
                  </a:extLst>
                </p:cNvPr>
                <p:cNvSpPr txBox="1"/>
                <p:nvPr/>
              </p:nvSpPr>
              <p:spPr>
                <a:xfrm>
                  <a:off x="6416842" y="3973606"/>
                  <a:ext cx="164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DFA8C619-8AF4-0E42-A54C-882F24673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842" y="3973606"/>
                  <a:ext cx="164404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7EFC1F4-721F-F446-A844-B67B66315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6157" y="4006065"/>
              <a:ext cx="1" cy="649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0187673-F276-A946-B313-C378326F357E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9" y="4215615"/>
              <a:ext cx="914400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2030EBB-FDC7-6948-A90A-C626B583A1A9}"/>
                </a:ext>
              </a:extLst>
            </p:cNvPr>
            <p:cNvSpPr/>
            <p:nvPr/>
          </p:nvSpPr>
          <p:spPr>
            <a:xfrm>
              <a:off x="4887398" y="1643865"/>
              <a:ext cx="152401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CEC6037-413E-CC4B-A2E4-4F2CF823D7CB}"/>
                </a:ext>
              </a:extLst>
            </p:cNvPr>
            <p:cNvSpPr/>
            <p:nvPr/>
          </p:nvSpPr>
          <p:spPr>
            <a:xfrm>
              <a:off x="5954198" y="2939265"/>
              <a:ext cx="152401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6D6D4D4A-F7B5-704F-AC9E-AA442D72BAD8}"/>
                </a:ext>
              </a:extLst>
            </p:cNvPr>
            <p:cNvSpPr/>
            <p:nvPr/>
          </p:nvSpPr>
          <p:spPr>
            <a:xfrm>
              <a:off x="7935398" y="1948665"/>
              <a:ext cx="152401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03511CD-40AC-724E-8532-E311CD9C6B30}"/>
                </a:ext>
              </a:extLst>
            </p:cNvPr>
            <p:cNvSpPr/>
            <p:nvPr/>
          </p:nvSpPr>
          <p:spPr>
            <a:xfrm>
              <a:off x="6868598" y="3380478"/>
              <a:ext cx="152401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D273374-E3F3-5047-BB73-DBCFD6139BD0}"/>
                    </a:ext>
                  </a:extLst>
                </p:cNvPr>
                <p:cNvSpPr txBox="1"/>
                <p:nvPr/>
              </p:nvSpPr>
              <p:spPr>
                <a:xfrm>
                  <a:off x="4715312" y="3834179"/>
                  <a:ext cx="274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D273374-E3F3-5047-BB73-DBCFD6139B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5312" y="3834179"/>
                  <a:ext cx="27449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8696" r="-43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5956BAB-6241-9E4D-AB87-D0555C7D611D}"/>
                    </a:ext>
                  </a:extLst>
                </p:cNvPr>
                <p:cNvSpPr txBox="1"/>
                <p:nvPr/>
              </p:nvSpPr>
              <p:spPr>
                <a:xfrm>
                  <a:off x="5782111" y="3900516"/>
                  <a:ext cx="279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75956BAB-6241-9E4D-AB87-D0555C7D6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2111" y="3900516"/>
                  <a:ext cx="27982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8696" r="-4348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7EEFF26-0BF9-BD49-89FA-12D21D72F009}"/>
                    </a:ext>
                  </a:extLst>
                </p:cNvPr>
                <p:cNvSpPr txBox="1"/>
                <p:nvPr/>
              </p:nvSpPr>
              <p:spPr>
                <a:xfrm>
                  <a:off x="8044748" y="3867565"/>
                  <a:ext cx="279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7EEFF26-0BF9-BD49-89FA-12D21D72F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4748" y="3867565"/>
                  <a:ext cx="27982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8696" r="-4348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F8A5770-85D4-A54F-947E-FD11D2DEF9C1}"/>
                    </a:ext>
                  </a:extLst>
                </p:cNvPr>
                <p:cNvSpPr txBox="1"/>
                <p:nvPr/>
              </p:nvSpPr>
              <p:spPr>
                <a:xfrm>
                  <a:off x="6948935" y="3909986"/>
                  <a:ext cx="279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F8A5770-85D4-A54F-947E-FD11D2DEF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935" y="3909986"/>
                  <a:ext cx="279820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8696" r="-4348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4704F7F-B5E6-8749-B3D4-7E218FD77227}"/>
                    </a:ext>
                  </a:extLst>
                </p:cNvPr>
                <p:cNvSpPr txBox="1"/>
                <p:nvPr/>
              </p:nvSpPr>
              <p:spPr>
                <a:xfrm>
                  <a:off x="4659528" y="1429909"/>
                  <a:ext cx="2744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54704F7F-B5E6-8749-B3D4-7E218FD77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528" y="1429909"/>
                  <a:ext cx="27449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1739" t="-9091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6527EDE-6C5C-724D-BD7E-36A2B7FE2405}"/>
                    </a:ext>
                  </a:extLst>
                </p:cNvPr>
                <p:cNvSpPr txBox="1"/>
                <p:nvPr/>
              </p:nvSpPr>
              <p:spPr>
                <a:xfrm>
                  <a:off x="5709218" y="2869896"/>
                  <a:ext cx="2744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6527EDE-6C5C-724D-BD7E-36A2B7FE24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9218" y="2869896"/>
                  <a:ext cx="274499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2727" t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D8199B54-132A-1541-94E8-FC28904F15FA}"/>
                    </a:ext>
                  </a:extLst>
                </p:cNvPr>
                <p:cNvSpPr txBox="1"/>
                <p:nvPr/>
              </p:nvSpPr>
              <p:spPr>
                <a:xfrm>
                  <a:off x="8102174" y="1824066"/>
                  <a:ext cx="2744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D8199B54-132A-1541-94E8-FC28904F1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174" y="1824066"/>
                  <a:ext cx="274499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1739" t="-9524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78B0410-BDE1-E249-A12E-9BC8908D0E3F}"/>
                    </a:ext>
                  </a:extLst>
                </p:cNvPr>
                <p:cNvSpPr txBox="1"/>
                <p:nvPr/>
              </p:nvSpPr>
              <p:spPr>
                <a:xfrm>
                  <a:off x="7028350" y="3280678"/>
                  <a:ext cx="27449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B78B0410-BDE1-E249-A12E-9BC8908D0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350" y="3280678"/>
                  <a:ext cx="274499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7391" t="-4348" b="-304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4652465-A227-224F-A9A3-EC8B6EE60284}"/>
                </a:ext>
              </a:extLst>
            </p:cNvPr>
            <p:cNvCxnSpPr>
              <a:cxnSpLocks/>
            </p:cNvCxnSpPr>
            <p:nvPr/>
          </p:nvCxnSpPr>
          <p:spPr>
            <a:xfrm>
              <a:off x="6030398" y="4627452"/>
              <a:ext cx="0" cy="3311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802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065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726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8">
            <a:extLst>
              <a:ext uri="{FF2B5EF4-FFF2-40B4-BE49-F238E27FC236}">
                <a16:creationId xmlns:a16="http://schemas.microsoft.com/office/drawing/2014/main" id="{D8FB131A-8847-5341-91C6-916FB1105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Golden Section Search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C67B33-45F6-4C46-BBB7-81BDA0BB6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3389022" cy="54317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1CB2B7-FFDC-C948-81BB-506D31DAE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52400"/>
            <a:ext cx="2634109" cy="65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24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8">
            <a:extLst>
              <a:ext uri="{FF2B5EF4-FFF2-40B4-BE49-F238E27FC236}">
                <a16:creationId xmlns:a16="http://schemas.microsoft.com/office/drawing/2014/main" id="{D8FB131A-8847-5341-91C6-916FB1105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Golden Section Search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2B1D-F518-4644-AF8C-85C7086D7657}"/>
                  </a:ext>
                </a:extLst>
              </p:cNvPr>
              <p:cNvSpPr/>
              <p:nvPr/>
            </p:nvSpPr>
            <p:spPr>
              <a:xfrm>
                <a:off x="273050" y="1371600"/>
                <a:ext cx="8443281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What happens with the length of the interval after one iteration?</a:t>
                </a:r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Or in general: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b="1" dirty="0"/>
                  <a:t>Hence the interval gets reduced by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(for bisection method to solve nonlinear equations,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/>
                  <a:t>=0.5)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For recursion: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𝟔𝟏𝟖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2B1D-F518-4644-AF8C-85C7086D7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371600"/>
                <a:ext cx="8443281" cy="4708981"/>
              </a:xfrm>
              <a:prstGeom prst="rect">
                <a:avLst/>
              </a:prstGeom>
              <a:blipFill>
                <a:blip r:embed="rId3"/>
                <a:stretch>
                  <a:fillRect l="-752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03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E615C6-CF22-FD4F-85F1-8CDF52AC6071}"/>
                  </a:ext>
                </a:extLst>
              </p:cNvPr>
              <p:cNvSpPr/>
              <p:nvPr/>
            </p:nvSpPr>
            <p:spPr>
              <a:xfrm>
                <a:off x="413619" y="1524000"/>
                <a:ext cx="8443281" cy="36261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Derivative free method!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3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Slow convergence:</a:t>
                </a:r>
              </a:p>
              <a:p>
                <a:endParaRPr lang="en-US" sz="3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0.618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 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𝑐𝑜𝑛𝑣𝑒𝑟𝑔𝑒𝑛𝑐𝑒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3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000" dirty="0"/>
                  <a:t>Only one function evaluation per iteration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7E615C6-CF22-FD4F-85F1-8CDF52AC6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9" y="1524000"/>
                <a:ext cx="8443281" cy="3626121"/>
              </a:xfrm>
              <a:prstGeom prst="rect">
                <a:avLst/>
              </a:prstGeom>
              <a:blipFill>
                <a:blip r:embed="rId2"/>
                <a:stretch>
                  <a:fillRect l="-1504" t="-2448" b="-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148">
            <a:extLst>
              <a:ext uri="{FF2B5EF4-FFF2-40B4-BE49-F238E27FC236}">
                <a16:creationId xmlns:a16="http://schemas.microsoft.com/office/drawing/2014/main" id="{F964DDEA-7708-1145-BC0D-6AFC7CFF6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Golden Section Search </a:t>
            </a:r>
          </a:p>
        </p:txBody>
      </p:sp>
    </p:spTree>
    <p:extLst>
      <p:ext uri="{BB962C8B-B14F-4D97-AF65-F5344CB8AC3E}">
        <p14:creationId xmlns:p14="http://schemas.microsoft.com/office/powerpoint/2010/main" val="95428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DDD2B4-104D-C349-86B0-2D4E0820C14A}"/>
                  </a:ext>
                </a:extLst>
              </p:cNvPr>
              <p:cNvSpPr txBox="1"/>
              <p:nvPr/>
            </p:nvSpPr>
            <p:spPr>
              <a:xfrm>
                <a:off x="426645" y="1105263"/>
                <a:ext cx="8724420" cy="85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Goal: </a:t>
                </a:r>
                <a:r>
                  <a:rPr lang="en-US" sz="2400" dirty="0"/>
                  <a:t>Find the </a:t>
                </a:r>
                <a:r>
                  <a:rPr lang="en-US" sz="2400" b="1" dirty="0"/>
                  <a:t>minimizer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that minimizes the </a:t>
                </a:r>
                <a:r>
                  <a:rPr lang="en-US" sz="2400" b="1" dirty="0"/>
                  <a:t>objective (cost) function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DDD2B4-104D-C349-86B0-2D4E0820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5" y="1105263"/>
                <a:ext cx="8724420" cy="857414"/>
              </a:xfrm>
              <a:prstGeom prst="rect">
                <a:avLst/>
              </a:prstGeom>
              <a:blipFill>
                <a:blip r:embed="rId3"/>
                <a:stretch>
                  <a:fillRect l="-1163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48">
            <a:extLst>
              <a:ext uri="{FF2B5EF4-FFF2-40B4-BE49-F238E27FC236}">
                <a16:creationId xmlns:a16="http://schemas.microsoft.com/office/drawing/2014/main" id="{2AB314B3-14A1-7F4B-8C52-07529A6FA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Optimization</a:t>
            </a:r>
          </a:p>
        </p:txBody>
      </p:sp>
      <p:sp>
        <p:nvSpPr>
          <p:cNvPr id="12" name="Text Box 148">
            <a:extLst>
              <a:ext uri="{FF2B5EF4-FFF2-40B4-BE49-F238E27FC236}">
                <a16:creationId xmlns:a16="http://schemas.microsoft.com/office/drawing/2014/main" id="{4408C5C6-2262-2246-983B-D8A1FC88C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80" y="4191000"/>
            <a:ext cx="87244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 dirty="0">
                <a:solidFill>
                  <a:schemeClr val="tx2"/>
                </a:solidFill>
                <a:latin typeface="Times New Roman" pitchFamily="18" charset="0"/>
              </a:rPr>
              <a:t>Unconstrained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190834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7D44DB80-95AA-564B-8720-0D9B8F662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286206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Example</a:t>
            </a:r>
            <a:endParaRPr lang="en-US" sz="3600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3C1BE-20C3-2F44-A65F-3910C7DE4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49" y="1219200"/>
            <a:ext cx="8713752" cy="267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4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8">
            <a:extLst>
              <a:ext uri="{FF2B5EF4-FFF2-40B4-BE49-F238E27FC236}">
                <a16:creationId xmlns:a16="http://schemas.microsoft.com/office/drawing/2014/main" id="{D8FB131A-8847-5341-91C6-916FB1105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87CBA83-DCAD-FE47-9FC4-A534735CCEDD}"/>
                  </a:ext>
                </a:extLst>
              </p:cNvPr>
              <p:cNvSpPr/>
              <p:nvPr/>
            </p:nvSpPr>
            <p:spPr>
              <a:xfrm>
                <a:off x="381001" y="1225847"/>
                <a:ext cx="861647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Using Taylor Expansion, we can approximate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with a quadratic function about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87CBA83-DCAD-FE47-9FC4-A534735CCE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1225847"/>
                <a:ext cx="8616470" cy="830997"/>
              </a:xfrm>
              <a:prstGeom prst="rect">
                <a:avLst/>
              </a:prstGeom>
              <a:blipFill>
                <a:blip r:embed="rId3"/>
                <a:stretch>
                  <a:fillRect l="-1031" t="-6061" r="-103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F07FEE-0BED-6240-82A2-BC7BDE31DABF}"/>
                  </a:ext>
                </a:extLst>
              </p:cNvPr>
              <p:cNvSpPr/>
              <p:nvPr/>
            </p:nvSpPr>
            <p:spPr>
              <a:xfrm>
                <a:off x="609600" y="2002677"/>
                <a:ext cx="7091878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)+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F07FEE-0BED-6240-82A2-BC7BDE31D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002677"/>
                <a:ext cx="7091878" cy="613886"/>
              </a:xfrm>
              <a:prstGeom prst="rect">
                <a:avLst/>
              </a:prstGeom>
              <a:blipFill>
                <a:blip r:embed="rId4"/>
                <a:stretch>
                  <a:fillRect l="-717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A33EC8B-B4E6-B94F-99FC-FC659B3FFBD6}"/>
              </a:ext>
            </a:extLst>
          </p:cNvPr>
          <p:cNvSpPr/>
          <p:nvPr/>
        </p:nvSpPr>
        <p:spPr>
          <a:xfrm>
            <a:off x="381001" y="2640115"/>
            <a:ext cx="82295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And we want to find the minimum of the quadratic function using the first-order necessary condition</a:t>
            </a:r>
          </a:p>
        </p:txBody>
      </p:sp>
    </p:spTree>
    <p:extLst>
      <p:ext uri="{BB962C8B-B14F-4D97-AF65-F5344CB8AC3E}">
        <p14:creationId xmlns:p14="http://schemas.microsoft.com/office/powerpoint/2010/main" val="1643555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8">
            <a:extLst>
              <a:ext uri="{FF2B5EF4-FFF2-40B4-BE49-F238E27FC236}">
                <a16:creationId xmlns:a16="http://schemas.microsoft.com/office/drawing/2014/main" id="{D8FB131A-8847-5341-91C6-916FB1105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FEF3BE-90DE-5044-9896-F808B95E9FBA}"/>
                  </a:ext>
                </a:extLst>
              </p:cNvPr>
              <p:cNvSpPr/>
              <p:nvPr/>
            </p:nvSpPr>
            <p:spPr>
              <a:xfrm>
                <a:off x="381000" y="1219200"/>
                <a:ext cx="8229600" cy="4832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Algorithm: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starting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guess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1" dirty="0"/>
              </a:p>
              <a:p>
                <a:endParaRPr lang="en-US" sz="2800" b="1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/>
                  <a:t>Convergence: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Typical quadratic convergence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Local convergence (start guess close to solution)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May fail to converge, or converge to a maximum or point of inflection</a:t>
                </a:r>
              </a:p>
              <a:p>
                <a:endParaRPr lang="en-US" sz="2800" b="1" dirty="0"/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FEF3BE-90DE-5044-9896-F808B95E9F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19200"/>
                <a:ext cx="8229600" cy="4832092"/>
              </a:xfrm>
              <a:prstGeom prst="rect">
                <a:avLst/>
              </a:prstGeom>
              <a:blipFill>
                <a:blip r:embed="rId2"/>
                <a:stretch>
                  <a:fillRect l="-1233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372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>
            <a:extLst>
              <a:ext uri="{FF2B5EF4-FFF2-40B4-BE49-F238E27FC236}">
                <a16:creationId xmlns:a16="http://schemas.microsoft.com/office/drawing/2014/main" id="{017B58E5-0073-6B4F-8F82-E44D07364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04" y="304800"/>
            <a:ext cx="93117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600" dirty="0">
                <a:solidFill>
                  <a:schemeClr val="tx2"/>
                </a:solidFill>
                <a:latin typeface="Times New Roman" pitchFamily="18" charset="0"/>
              </a:rPr>
              <a:t>Newton’s Method (Graphical Representation)</a:t>
            </a:r>
          </a:p>
        </p:txBody>
      </p:sp>
    </p:spTree>
    <p:extLst>
      <p:ext uri="{BB962C8B-B14F-4D97-AF65-F5344CB8AC3E}">
        <p14:creationId xmlns:p14="http://schemas.microsoft.com/office/powerpoint/2010/main" val="2110253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DA34-0BA6-E142-9974-D6C3B61A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9216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4A3FBB-4B8C-514C-AA5C-2755BC3225F8}"/>
                  </a:ext>
                </a:extLst>
              </p:cNvPr>
              <p:cNvSpPr/>
              <p:nvPr/>
            </p:nvSpPr>
            <p:spPr>
              <a:xfrm>
                <a:off x="457200" y="1219200"/>
                <a:ext cx="837895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Consider the function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+5 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+40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If we use the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, what would be the value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after one iteration of the Newton’s method?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14A3FBB-4B8C-514C-AA5C-2755BC3225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378952" cy="1569660"/>
              </a:xfrm>
              <a:prstGeom prst="rect">
                <a:avLst/>
              </a:prstGeom>
              <a:blipFill>
                <a:blip r:embed="rId3"/>
                <a:stretch>
                  <a:fillRect l="-1212" t="-3226" b="-7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42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DDD2B4-104D-C349-86B0-2D4E0820C14A}"/>
                  </a:ext>
                </a:extLst>
              </p:cNvPr>
              <p:cNvSpPr txBox="1"/>
              <p:nvPr/>
            </p:nvSpPr>
            <p:spPr>
              <a:xfrm>
                <a:off x="426645" y="1105263"/>
                <a:ext cx="8724420" cy="857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Goal: </a:t>
                </a:r>
                <a:r>
                  <a:rPr lang="en-US" sz="2400" dirty="0"/>
                  <a:t>Find the </a:t>
                </a:r>
                <a:r>
                  <a:rPr lang="en-US" sz="2400" b="1" dirty="0"/>
                  <a:t>minimizer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that minimizes the </a:t>
                </a:r>
                <a:r>
                  <a:rPr lang="en-US" sz="2400" b="1" dirty="0"/>
                  <a:t>objective (cost) function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DDD2B4-104D-C349-86B0-2D4E0820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45" y="1105263"/>
                <a:ext cx="8724420" cy="857414"/>
              </a:xfrm>
              <a:prstGeom prst="rect">
                <a:avLst/>
              </a:prstGeom>
              <a:blipFill>
                <a:blip r:embed="rId3"/>
                <a:stretch>
                  <a:fillRect l="-1163" t="-4348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48">
            <a:extLst>
              <a:ext uri="{FF2B5EF4-FFF2-40B4-BE49-F238E27FC236}">
                <a16:creationId xmlns:a16="http://schemas.microsoft.com/office/drawing/2014/main" id="{2AB314B3-14A1-7F4B-8C52-07529A6FA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Optimization</a:t>
            </a:r>
          </a:p>
        </p:txBody>
      </p:sp>
      <p:sp>
        <p:nvSpPr>
          <p:cNvPr id="13" name="Text Box 148">
            <a:extLst>
              <a:ext uri="{FF2B5EF4-FFF2-40B4-BE49-F238E27FC236}">
                <a16:creationId xmlns:a16="http://schemas.microsoft.com/office/drawing/2014/main" id="{27C7A126-0037-DF49-8983-67C673DDF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793" y="2135510"/>
            <a:ext cx="872442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3000" dirty="0">
                <a:solidFill>
                  <a:schemeClr val="tx2"/>
                </a:solidFill>
                <a:latin typeface="Times New Roman" pitchFamily="18" charset="0"/>
              </a:rPr>
              <a:t>Constrained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2057714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48">
            <a:extLst>
              <a:ext uri="{FF2B5EF4-FFF2-40B4-BE49-F238E27FC236}">
                <a16:creationId xmlns:a16="http://schemas.microsoft.com/office/drawing/2014/main" id="{2AB314B3-14A1-7F4B-8C52-07529A6FA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Unconstrained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AB3533-D19B-034F-BAE5-0D6B28223E22}"/>
                  </a:ext>
                </a:extLst>
              </p:cNvPr>
              <p:cNvSpPr txBox="1"/>
              <p:nvPr/>
            </p:nvSpPr>
            <p:spPr>
              <a:xfrm>
                <a:off x="273050" y="1371600"/>
                <a:ext cx="8724420" cy="2871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What if we are looking for a</a:t>
                </a:r>
                <a:r>
                  <a:rPr lang="en-US" sz="2400" dirty="0"/>
                  <a:t> </a:t>
                </a:r>
                <a:r>
                  <a:rPr lang="en-US" sz="2400" b="1" dirty="0"/>
                  <a:t>maximizer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AB3533-D19B-034F-BAE5-0D6B28223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0" y="1371600"/>
                <a:ext cx="8724420" cy="2871748"/>
              </a:xfrm>
              <a:prstGeom prst="rect">
                <a:avLst/>
              </a:prstGeom>
              <a:blipFill>
                <a:blip r:embed="rId3"/>
                <a:stretch>
                  <a:fillRect l="-1019" t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739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7400" y="3810000"/>
            <a:ext cx="4641850" cy="2230438"/>
            <a:chOff x="111125" y="3865562"/>
            <a:chExt cx="4641850" cy="223043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914400" y="3865562"/>
              <a:ext cx="3838575" cy="1352550"/>
            </a:xfrm>
            <a:prstGeom prst="rect">
              <a:avLst/>
            </a:prstGeom>
            <a:solidFill>
              <a:srgbClr val="FF0000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7" name="Object 4"/>
            <p:cNvGraphicFramePr>
              <a:graphicFrameLocks noChangeAspect="1"/>
            </p:cNvGraphicFramePr>
            <p:nvPr/>
          </p:nvGraphicFramePr>
          <p:xfrm>
            <a:off x="111125" y="4387850"/>
            <a:ext cx="26035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" name="Formula" r:id="rId3" imgW="132080" imgH="156210" progId="Equation.Ribbit">
                    <p:embed/>
                  </p:oleObj>
                </mc:Choice>
                <mc:Fallback>
                  <p:oleObj name="Formula" r:id="rId3" imgW="132080" imgH="156210" progId="Equation.Ribbit">
                    <p:embed/>
                    <p:pic>
                      <p:nvPicPr>
                        <p:cNvPr id="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25" y="4387850"/>
                          <a:ext cx="260350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33"/>
            <p:cNvGraphicFramePr>
              <a:graphicFrameLocks noChangeAspect="1"/>
            </p:cNvGraphicFramePr>
            <p:nvPr/>
          </p:nvGraphicFramePr>
          <p:xfrm>
            <a:off x="2613025" y="5788025"/>
            <a:ext cx="254000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2" name="Formula" r:id="rId5" imgW="128448" imgH="156427" progId="Equation.Ribbit">
                    <p:embed/>
                  </p:oleObj>
                </mc:Choice>
                <mc:Fallback>
                  <p:oleObj name="Formula" r:id="rId5" imgW="128448" imgH="156427" progId="Equation.Ribbit">
                    <p:embed/>
                    <p:pic>
                      <p:nvPicPr>
                        <p:cNvPr id="8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025" y="5788025"/>
                          <a:ext cx="254000" cy="30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Connector 6"/>
            <p:cNvCxnSpPr>
              <a:cxnSpLocks noChangeShapeType="1"/>
            </p:cNvCxnSpPr>
            <p:nvPr/>
          </p:nvCxnSpPr>
          <p:spPr bwMode="auto">
            <a:xfrm>
              <a:off x="914400" y="5360987"/>
              <a:ext cx="0" cy="657225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8"/>
            <p:cNvCxnSpPr>
              <a:cxnSpLocks noChangeShapeType="1"/>
            </p:cNvCxnSpPr>
            <p:nvPr/>
          </p:nvCxnSpPr>
          <p:spPr bwMode="auto">
            <a:xfrm flipH="1">
              <a:off x="347663" y="3865562"/>
              <a:ext cx="471487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39"/>
            <p:cNvCxnSpPr>
              <a:cxnSpLocks noChangeShapeType="1"/>
            </p:cNvCxnSpPr>
            <p:nvPr/>
          </p:nvCxnSpPr>
          <p:spPr bwMode="auto">
            <a:xfrm flipH="1">
              <a:off x="371475" y="5218112"/>
              <a:ext cx="471488" cy="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0"/>
            <p:cNvCxnSpPr>
              <a:cxnSpLocks noChangeShapeType="1"/>
            </p:cNvCxnSpPr>
            <p:nvPr/>
          </p:nvCxnSpPr>
          <p:spPr bwMode="auto">
            <a:xfrm>
              <a:off x="582613" y="3865562"/>
              <a:ext cx="0" cy="1352550"/>
            </a:xfrm>
            <a:prstGeom prst="straightConnector1">
              <a:avLst/>
            </a:prstGeom>
            <a:noFill/>
            <a:ln w="317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914400" y="5570537"/>
              <a:ext cx="3838575" cy="9525"/>
            </a:xfrm>
            <a:prstGeom prst="straightConnector1">
              <a:avLst/>
            </a:prstGeom>
            <a:noFill/>
            <a:ln w="3175" algn="ctr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6"/>
            <p:cNvCxnSpPr>
              <a:cxnSpLocks noChangeShapeType="1"/>
            </p:cNvCxnSpPr>
            <p:nvPr/>
          </p:nvCxnSpPr>
          <p:spPr bwMode="auto">
            <a:xfrm>
              <a:off x="4752975" y="5314539"/>
              <a:ext cx="0" cy="657225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152400" y="131132"/>
            <a:ext cx="8848725" cy="107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 algn="ctr">
              <a:buClr>
                <a:srgbClr val="99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Calculus problem: maximize the rectangle area subject to perimeter constraint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174875" y="1673422"/>
            <a:ext cx="4547566" cy="1273524"/>
            <a:chOff x="228600" y="1673422"/>
            <a:chExt cx="4547566" cy="127352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7" name="Object 2"/>
                <p:cNvGraphicFramePr>
                  <a:graphicFrameLocks noChangeAspect="1"/>
                </p:cNvGraphicFramePr>
                <p:nvPr/>
              </p:nvGraphicFramePr>
              <p:xfrm>
                <a:off x="267666" y="1772196"/>
                <a:ext cx="4508500" cy="11747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73" name="Formula" r:id="rId7" imgW="2930040" imgH="767160" progId="Equation.Ribbit">
                        <p:embed/>
                      </p:oleObj>
                    </mc:Choice>
                    <mc:Fallback>
                      <p:oleObj name="Formula" r:id="rId7" imgW="2930040" imgH="767160" progId="Equation.Ribbit">
                        <p:embed/>
                        <p:pic>
                          <p:nvPicPr>
                            <p:cNvPr id="27" name="Object 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666" y="1772196"/>
                              <a:ext cx="4508500" cy="117475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" name="Object 2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04428285"/>
                    </p:ext>
                  </p:extLst>
                </p:nvPr>
              </p:nvGraphicFramePr>
              <p:xfrm>
                <a:off x="267666" y="1772196"/>
                <a:ext cx="4508500" cy="11747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19893" name="Formula" r:id="rId15" imgW="2930040" imgH="767160" progId="Equation.Ribbit">
                        <p:embed/>
                      </p:oleObj>
                    </mc:Choice>
                    <mc:Fallback>
                      <p:oleObj name="Formula" r:id="rId15" imgW="2930040" imgH="767160" progId="Equation.Ribbit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666" y="1772196"/>
                              <a:ext cx="4508500" cy="1174750"/>
                            </a:xfrm>
                            <a:prstGeom prst="rect">
                              <a:avLst/>
                            </a:prstGeom>
                            <a:noFill/>
                            <a:ln w="19050"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457200" y="1850162"/>
                  <a:ext cx="1079398" cy="58823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/>
                                  </a:rPr>
                                  <m:t>𝒅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1850162"/>
                  <a:ext cx="1079398" cy="588238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52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228600" y="1673422"/>
              <a:ext cx="15240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/>
          <p:cNvSpPr/>
          <p:nvPr/>
        </p:nvSpPr>
        <p:spPr>
          <a:xfrm>
            <a:off x="2098675" y="1827310"/>
            <a:ext cx="4814561" cy="1343515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3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F995D0-66C1-6240-92B5-1B43B2AE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2616"/>
            <a:ext cx="5055311" cy="3230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67FDE-7C5C-AB44-8CC6-6D31067E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3352800"/>
            <a:ext cx="5045861" cy="322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9F9483-3AEE-3342-9FEB-0F221F331B77}"/>
                  </a:ext>
                </a:extLst>
              </p:cNvPr>
              <p:cNvSpPr txBox="1"/>
              <p:nvPr/>
            </p:nvSpPr>
            <p:spPr>
              <a:xfrm>
                <a:off x="1447800" y="3075801"/>
                <a:ext cx="286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9F9483-3AEE-3342-9FEB-0F221F331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75801"/>
                <a:ext cx="286360" cy="276999"/>
              </a:xfrm>
              <a:prstGeom prst="rect">
                <a:avLst/>
              </a:prstGeom>
              <a:blipFill>
                <a:blip r:embed="rId4"/>
                <a:stretch>
                  <a:fillRect l="-1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76E98-B32B-8E4E-A20D-6ABB83485FEC}"/>
                  </a:ext>
                </a:extLst>
              </p:cNvPr>
              <p:cNvSpPr txBox="1"/>
              <p:nvPr/>
            </p:nvSpPr>
            <p:spPr>
              <a:xfrm>
                <a:off x="1314483" y="6305985"/>
                <a:ext cx="286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476E98-B32B-8E4E-A20D-6ABB83485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483" y="6305985"/>
                <a:ext cx="286360" cy="276999"/>
              </a:xfrm>
              <a:prstGeom prst="rect">
                <a:avLst/>
              </a:prstGeom>
              <a:blipFill>
                <a:blip r:embed="rId5"/>
                <a:stretch>
                  <a:fillRect l="-21739" t="-4545" r="-4348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06E7BA-261C-6643-8EEB-F65270A4A232}"/>
                  </a:ext>
                </a:extLst>
              </p:cNvPr>
              <p:cNvSpPr txBox="1"/>
              <p:nvPr/>
            </p:nvSpPr>
            <p:spPr>
              <a:xfrm>
                <a:off x="3886200" y="2798802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06E7BA-261C-6643-8EEB-F65270A4A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2798802"/>
                <a:ext cx="291682" cy="276999"/>
              </a:xfrm>
              <a:prstGeom prst="rect">
                <a:avLst/>
              </a:prstGeom>
              <a:blipFill>
                <a:blip r:embed="rId6"/>
                <a:stretch>
                  <a:fillRect l="-16667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E516C-F5CF-2A4C-8D72-7DB9719A1CE2}"/>
                  </a:ext>
                </a:extLst>
              </p:cNvPr>
              <p:cNvSpPr txBox="1"/>
              <p:nvPr/>
            </p:nvSpPr>
            <p:spPr>
              <a:xfrm>
                <a:off x="4068997" y="6140005"/>
                <a:ext cx="2916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E516C-F5CF-2A4C-8D72-7DB9719A1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997" y="6140005"/>
                <a:ext cx="291682" cy="276999"/>
              </a:xfrm>
              <a:prstGeom prst="rect">
                <a:avLst/>
              </a:prstGeom>
              <a:blipFill>
                <a:blip r:embed="rId7"/>
                <a:stretch>
                  <a:fillRect l="-16667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E755D-BF08-1F43-84DE-ADEE9B63721B}"/>
                  </a:ext>
                </a:extLst>
              </p:cNvPr>
              <p:cNvSpPr txBox="1"/>
              <p:nvPr/>
            </p:nvSpPr>
            <p:spPr>
              <a:xfrm>
                <a:off x="4550707" y="533400"/>
                <a:ext cx="1330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FE755D-BF08-1F43-84DE-ADEE9B637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707" y="533400"/>
                <a:ext cx="1330685" cy="276999"/>
              </a:xfrm>
              <a:prstGeom prst="rect">
                <a:avLst/>
              </a:prstGeom>
              <a:blipFill>
                <a:blip r:embed="rId8"/>
                <a:stretch>
                  <a:fillRect l="-2830" r="-94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E570C-F93E-CE4B-9CC7-39B7DD209AC0}"/>
                  </a:ext>
                </a:extLst>
              </p:cNvPr>
              <p:cNvSpPr txBox="1"/>
              <p:nvPr/>
            </p:nvSpPr>
            <p:spPr>
              <a:xfrm>
                <a:off x="4550707" y="3629799"/>
                <a:ext cx="2583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𝑃𝑒𝑟𝑖𝑚𝑒𝑡𝑒𝑟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E570C-F93E-CE4B-9CC7-39B7DD209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707" y="3629799"/>
                <a:ext cx="2583143" cy="276999"/>
              </a:xfrm>
              <a:prstGeom prst="rect">
                <a:avLst/>
              </a:prstGeom>
              <a:blipFill>
                <a:blip r:embed="rId9"/>
                <a:stretch>
                  <a:fillRect t="-4348" r="-97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46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143E6F-8CE4-D14F-8267-EA06A155A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000"/>
            <a:ext cx="8886371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6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Unconstrained Optimization 1D</a:t>
            </a:r>
          </a:p>
        </p:txBody>
      </p:sp>
    </p:spTree>
    <p:extLst>
      <p:ext uri="{BB962C8B-B14F-4D97-AF65-F5344CB8AC3E}">
        <p14:creationId xmlns:p14="http://schemas.microsoft.com/office/powerpoint/2010/main" val="877587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48">
            <a:extLst>
              <a:ext uri="{FF2B5EF4-FFF2-40B4-BE49-F238E27FC236}">
                <a16:creationId xmlns:a16="http://schemas.microsoft.com/office/drawing/2014/main" id="{4E19F01D-9FB4-324C-A266-6CD501828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304800"/>
            <a:ext cx="87244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</a:rPr>
              <a:t>What is the optimal solution? (1D)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49EBD-FFAD-BB4B-98F7-C4F929289FB5}"/>
              </a:ext>
            </a:extLst>
          </p:cNvPr>
          <p:cNvSpPr/>
          <p:nvPr/>
        </p:nvSpPr>
        <p:spPr>
          <a:xfrm>
            <a:off x="273050" y="1904245"/>
            <a:ext cx="81851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(First-order) Necessary condition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F36DDD-D1D9-594C-ADE0-D7B168263877}"/>
              </a:ext>
            </a:extLst>
          </p:cNvPr>
          <p:cNvSpPr/>
          <p:nvPr/>
        </p:nvSpPr>
        <p:spPr>
          <a:xfrm>
            <a:off x="273050" y="4300415"/>
            <a:ext cx="71183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/>
              <a:t>(Second-order) Sufficient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AF9B6B-3E3F-B248-BBB4-4FE23E5B3F9B}"/>
                  </a:ext>
                </a:extLst>
              </p:cNvPr>
              <p:cNvSpPr txBox="1"/>
              <p:nvPr/>
            </p:nvSpPr>
            <p:spPr>
              <a:xfrm>
                <a:off x="2667000" y="1178132"/>
                <a:ext cx="2760243" cy="56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AF9B6B-3E3F-B248-BBB4-4FE23E5B3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178132"/>
                <a:ext cx="2760243" cy="560666"/>
              </a:xfrm>
              <a:prstGeom prst="rect">
                <a:avLst/>
              </a:prstGeom>
              <a:blipFill>
                <a:blip r:embed="rId2"/>
                <a:stretch>
                  <a:fillRect l="-412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965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112484</TotalTime>
  <Words>585</Words>
  <Application>Microsoft Macintosh PowerPoint</Application>
  <PresentationFormat>On-screen Show (4:3)</PresentationFormat>
  <Paragraphs>129</Paragraphs>
  <Slides>24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</vt:lpstr>
      <vt:lpstr>Wingdings 2</vt:lpstr>
      <vt:lpstr>Equity</vt:lpstr>
      <vt:lpstr>Formula</vt:lpstr>
      <vt:lpstr>Optimization (Introduction)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Unconstrained Optimization 1D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1352</cp:revision>
  <cp:lastPrinted>2018-04-10T18:10:44Z</cp:lastPrinted>
  <dcterms:created xsi:type="dcterms:W3CDTF">2012-07-21T17:56:31Z</dcterms:created>
  <dcterms:modified xsi:type="dcterms:W3CDTF">2020-10-26T15:50:39Z</dcterms:modified>
</cp:coreProperties>
</file>