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0"/>
  </p:notesMasterIdLst>
  <p:handoutMasterIdLst>
    <p:handoutMasterId r:id="rId21"/>
  </p:handoutMasterIdLst>
  <p:sldIdLst>
    <p:sldId id="638" r:id="rId2"/>
    <p:sldId id="642" r:id="rId3"/>
    <p:sldId id="643" r:id="rId4"/>
    <p:sldId id="644" r:id="rId5"/>
    <p:sldId id="645" r:id="rId6"/>
    <p:sldId id="646" r:id="rId7"/>
    <p:sldId id="647" r:id="rId8"/>
    <p:sldId id="604" r:id="rId9"/>
    <p:sldId id="596" r:id="rId10"/>
    <p:sldId id="605" r:id="rId11"/>
    <p:sldId id="621" r:id="rId12"/>
    <p:sldId id="603" r:id="rId13"/>
    <p:sldId id="628" r:id="rId14"/>
    <p:sldId id="612" r:id="rId15"/>
    <p:sldId id="607" r:id="rId16"/>
    <p:sldId id="608" r:id="rId17"/>
    <p:sldId id="609" r:id="rId18"/>
    <p:sldId id="610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E52EDC"/>
    <a:srgbClr val="FF6900"/>
    <a:srgbClr val="F4CEC9"/>
    <a:srgbClr val="9E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0476" autoAdjust="0"/>
  </p:normalViewPr>
  <p:slideViewPr>
    <p:cSldViewPr>
      <p:cViewPr varScale="1">
        <p:scale>
          <a:sx n="115" d="100"/>
          <a:sy n="115" d="100"/>
        </p:scale>
        <p:origin x="109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C7A310A2-6535-4417-8FA8-AA0E3BD8E38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F8B6821C-F382-4246-80AA-F937D9CF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A968B9A5-E803-4C2D-B955-F74BDA24F80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82CFD2B-B1E9-4286-B907-F22A15B9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3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0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arrows to the plot with different options for the direction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39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60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82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Hessian is related to the curvature, how fast my function is “curving” and therefore it gives the idea of how much the step should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92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Newton’s method will find the minimizer in one step since the function is quadratic (and in this case the quadratic approximation of the method is actually the exact function)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6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32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0.png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5.png"/><Relationship Id="rId4" Type="http://schemas.openxmlformats.org/officeDocument/2006/relationships/image" Target="../media/image5.tif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3.png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/>
              <a:t>Unconstrained Optimization ND</a:t>
            </a:r>
          </a:p>
        </p:txBody>
      </p:sp>
    </p:spTree>
    <p:extLst>
      <p:ext uri="{BB962C8B-B14F-4D97-AF65-F5344CB8AC3E}">
        <p14:creationId xmlns:p14="http://schemas.microsoft.com/office/powerpoint/2010/main" val="242774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BEE9C5C7-7632-0C4B-92E2-DCB40AEE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55943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Steepest Descent Method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4DF3BD-3CF5-2248-9B67-D97EB96D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969" y="2132643"/>
            <a:ext cx="4554904" cy="4404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505472-337B-7948-A742-ECD986BAE196}"/>
                  </a:ext>
                </a:extLst>
              </p:cNvPr>
              <p:cNvSpPr/>
              <p:nvPr/>
            </p:nvSpPr>
            <p:spPr>
              <a:xfrm>
                <a:off x="4437932" y="1608802"/>
                <a:ext cx="4509120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505472-337B-7948-A742-ECD986BAE1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932" y="1608802"/>
                <a:ext cx="4509120" cy="470000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710D2BA-AE96-2F43-9F02-211FDFDFA00D}"/>
                  </a:ext>
                </a:extLst>
              </p:cNvPr>
              <p:cNvSpPr/>
              <p:nvPr/>
            </p:nvSpPr>
            <p:spPr>
              <a:xfrm>
                <a:off x="152400" y="1371600"/>
                <a:ext cx="381000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Update the variable with: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How far along the gradient should we go? What is the “best size”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b="1" dirty="0"/>
              </a:p>
              <a:p>
                <a:pPr marL="457200" indent="-457200">
                  <a:buAutoNum type="alphaUcParenR"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710D2BA-AE96-2F43-9F02-211FDFDFA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371600"/>
                <a:ext cx="3810000" cy="3046988"/>
              </a:xfrm>
              <a:prstGeom prst="rect">
                <a:avLst/>
              </a:prstGeom>
              <a:blipFill>
                <a:blip r:embed="rId5"/>
                <a:stretch>
                  <a:fillRect l="-2667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184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4B3613-5297-F146-8C7E-BBA71828D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57200"/>
            <a:ext cx="6152096" cy="585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06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BEE9C5C7-7632-0C4B-92E2-DCB40AEE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55943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Steepest Descent Method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91A062-A0CC-9241-9A4D-7DB6B4B505CD}"/>
                  </a:ext>
                </a:extLst>
              </p:cNvPr>
              <p:cNvSpPr txBox="1"/>
              <p:nvPr/>
            </p:nvSpPr>
            <p:spPr>
              <a:xfrm>
                <a:off x="273050" y="1219200"/>
                <a:ext cx="8724420" cy="504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Algorithm:</a:t>
                </a:r>
              </a:p>
              <a:p>
                <a:endParaRPr lang="en-US" sz="2800" dirty="0"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Initial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Evaluate: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endParaRPr lang="en-US" sz="2800" b="1" dirty="0"/>
              </a:p>
              <a:p>
                <a:r>
                  <a:rPr lang="en-US" sz="2800" dirty="0"/>
                  <a:t>Perform a line search to obtain</a:t>
                </a:r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(for example, Golden Section Search)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:endParaRPr lang="en-US" sz="2800" b="1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Update: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91A062-A0CC-9241-9A4D-7DB6B4B50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1219200"/>
                <a:ext cx="8724420" cy="5040482"/>
              </a:xfrm>
              <a:prstGeom prst="rect">
                <a:avLst/>
              </a:prstGeom>
              <a:blipFill>
                <a:blip r:embed="rId3"/>
                <a:stretch>
                  <a:fillRect l="-1456" t="-1511" b="-2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51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BCB62D7C-1210-7840-BB97-1720899AC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55943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Line Search</a:t>
            </a:r>
          </a:p>
        </p:txBody>
      </p:sp>
    </p:spTree>
    <p:extLst>
      <p:ext uri="{BB962C8B-B14F-4D97-AF65-F5344CB8AC3E}">
        <p14:creationId xmlns:p14="http://schemas.microsoft.com/office/powerpoint/2010/main" val="49756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BEE9C5C7-7632-0C4B-92E2-DCB40AEE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55943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3D2167-3850-B649-841A-E08336EBFD35}"/>
                  </a:ext>
                </a:extLst>
              </p:cNvPr>
              <p:cNvSpPr/>
              <p:nvPr/>
            </p:nvSpPr>
            <p:spPr>
              <a:xfrm>
                <a:off x="437745" y="1149577"/>
                <a:ext cx="8616470" cy="2123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Consider minimizing the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200" b="0" dirty="0"/>
              </a:p>
              <a:p>
                <a:endParaRPr lang="en-US" sz="2200" b="0" dirty="0"/>
              </a:p>
              <a:p>
                <a:r>
                  <a:rPr lang="en-US" sz="2200" dirty="0"/>
                  <a:t>Given the initial guess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sz="2200" dirty="0"/>
                  <a:t>what is the direction of the first step of gradient descent?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3D2167-3850-B649-841A-E08336EBF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45" y="1149577"/>
                <a:ext cx="8616470" cy="2123658"/>
              </a:xfrm>
              <a:prstGeom prst="rect">
                <a:avLst/>
              </a:prstGeom>
              <a:blipFill>
                <a:blip r:embed="rId3"/>
                <a:stretch>
                  <a:fillRect l="-735" t="-178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582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BEE9C5C7-7632-0C4B-92E2-DCB40AEE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55943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Newton’s Method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09089E-5C40-2C4D-9496-E0E96718D492}"/>
              </a:ext>
            </a:extLst>
          </p:cNvPr>
          <p:cNvSpPr/>
          <p:nvPr/>
        </p:nvSpPr>
        <p:spPr>
          <a:xfrm>
            <a:off x="345234" y="1152295"/>
            <a:ext cx="86164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Using Taylor Expansion, we build the approximation:</a:t>
            </a:r>
          </a:p>
        </p:txBody>
      </p:sp>
    </p:spTree>
    <p:extLst>
      <p:ext uri="{BB962C8B-B14F-4D97-AF65-F5344CB8AC3E}">
        <p14:creationId xmlns:p14="http://schemas.microsoft.com/office/powerpoint/2010/main" val="4249332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8">
            <a:extLst>
              <a:ext uri="{FF2B5EF4-FFF2-40B4-BE49-F238E27FC236}">
                <a16:creationId xmlns:a16="http://schemas.microsoft.com/office/drawing/2014/main" id="{D8FB131A-8847-5341-91C6-916FB1105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FBB8364-87FF-A743-95D9-FA0EF6576DF4}"/>
                  </a:ext>
                </a:extLst>
              </p:cNvPr>
              <p:cNvSpPr/>
              <p:nvPr/>
            </p:nvSpPr>
            <p:spPr>
              <a:xfrm>
                <a:off x="286905" y="1295400"/>
                <a:ext cx="8344477" cy="3149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Algorithm:</a:t>
                </a:r>
                <a:endParaRPr lang="en-US" sz="2800" dirty="0"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Initial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Solve: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Update: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b="1" dirty="0"/>
              </a:p>
              <a:p>
                <a:endParaRPr lang="en-US" sz="2800" b="1" dirty="0"/>
              </a:p>
              <a:p>
                <a:endParaRPr lang="en-US" sz="28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FBB8364-87FF-A743-95D9-FA0EF6576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05" y="1295400"/>
                <a:ext cx="8344477" cy="3149388"/>
              </a:xfrm>
              <a:prstGeom prst="rect">
                <a:avLst/>
              </a:prstGeom>
              <a:blipFill>
                <a:blip r:embed="rId2"/>
                <a:stretch>
                  <a:fillRect l="-1520" t="-2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9B71B62-FA62-AF4C-A1A0-C4CF8687315D}"/>
              </a:ext>
            </a:extLst>
          </p:cNvPr>
          <p:cNvSpPr/>
          <p:nvPr/>
        </p:nvSpPr>
        <p:spPr>
          <a:xfrm>
            <a:off x="273050" y="4081171"/>
            <a:ext cx="85661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Note that the Hessian is related to the curvature and therefore contains the information about how large the step should be.</a:t>
            </a:r>
          </a:p>
        </p:txBody>
      </p:sp>
    </p:spTree>
    <p:extLst>
      <p:ext uri="{BB962C8B-B14F-4D97-AF65-F5344CB8AC3E}">
        <p14:creationId xmlns:p14="http://schemas.microsoft.com/office/powerpoint/2010/main" val="982201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286206"/>
            <a:ext cx="48958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Try this out!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5C6E5-F308-B04E-8880-B112E38A3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4" y="1295400"/>
            <a:ext cx="4419600" cy="2954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3F8CAD-1C02-D746-9BBA-8D0BED175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371600"/>
            <a:ext cx="4419600" cy="29779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835425-6CF7-464B-B4C4-A3AE33EAED92}"/>
                  </a:ext>
                </a:extLst>
              </p:cNvPr>
              <p:cNvSpPr/>
              <p:nvPr/>
            </p:nvSpPr>
            <p:spPr>
              <a:xfrm>
                <a:off x="5105400" y="923304"/>
                <a:ext cx="34417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0.5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.5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835425-6CF7-464B-B4C4-A3AE33EAE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923304"/>
                <a:ext cx="3441711" cy="461665"/>
              </a:xfrm>
              <a:prstGeom prst="rect">
                <a:avLst/>
              </a:prstGeom>
              <a:blipFill>
                <a:blip r:embed="rId5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D9997CC-7844-D545-A951-E1354D7589D5}"/>
              </a:ext>
            </a:extLst>
          </p:cNvPr>
          <p:cNvSpPr/>
          <p:nvPr/>
        </p:nvSpPr>
        <p:spPr>
          <a:xfrm>
            <a:off x="361950" y="4551384"/>
            <a:ext cx="878205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When using the Newton’s Method to find the minimizer of this function, estimate the number of iterations it would take for convergence?</a:t>
            </a:r>
          </a:p>
          <a:p>
            <a:endParaRPr lang="en-US" sz="2600" dirty="0"/>
          </a:p>
          <a:p>
            <a:r>
              <a:rPr lang="en-US" sz="2400" dirty="0"/>
              <a:t>A) 1     B) 2-5     C) 5-10    D) More than 10    E) Depends on the initial guess</a:t>
            </a:r>
          </a:p>
        </p:txBody>
      </p:sp>
    </p:spTree>
    <p:extLst>
      <p:ext uri="{BB962C8B-B14F-4D97-AF65-F5344CB8AC3E}">
        <p14:creationId xmlns:p14="http://schemas.microsoft.com/office/powerpoint/2010/main" val="354663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8">
            <a:extLst>
              <a:ext uri="{FF2B5EF4-FFF2-40B4-BE49-F238E27FC236}">
                <a16:creationId xmlns:a16="http://schemas.microsoft.com/office/drawing/2014/main" id="{D8FB131A-8847-5341-91C6-916FB1105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Newton’s Method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FBB8364-87FF-A743-95D9-FA0EF6576DF4}"/>
                  </a:ext>
                </a:extLst>
              </p:cNvPr>
              <p:cNvSpPr/>
              <p:nvPr/>
            </p:nvSpPr>
            <p:spPr>
              <a:xfrm>
                <a:off x="273050" y="1223566"/>
                <a:ext cx="8344477" cy="5407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Algorithm:</a:t>
                </a:r>
                <a:endParaRPr lang="en-US" sz="2800" dirty="0"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Initial guess: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Solve: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Update: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b="1" dirty="0"/>
              </a:p>
              <a:p>
                <a:endParaRPr lang="en-US" sz="2800" b="1" dirty="0"/>
              </a:p>
              <a:p>
                <a:r>
                  <a:rPr lang="en-US" sz="2800" b="1" dirty="0"/>
                  <a:t>About the method…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Typical quadratic convergence </a:t>
                </a:r>
                <a:r>
                  <a:rPr lang="en-US" sz="2800" dirty="0">
                    <a:sym typeface="Wingdings" pitchFamily="2" charset="2"/>
                  </a:rPr>
                  <a:t>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ym typeface="Wingdings" pitchFamily="2" charset="2"/>
                  </a:rPr>
                  <a:t>Need second derivatives </a:t>
                </a:r>
                <a:endParaRPr lang="en-US" sz="28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Local convergence (start guess close to solution)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Works poorly when Hessian is nearly indefinite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Cost per iteration: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b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FBB8364-87FF-A743-95D9-FA0EF6576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1223566"/>
                <a:ext cx="8344477" cy="5407827"/>
              </a:xfrm>
              <a:prstGeom prst="rect">
                <a:avLst/>
              </a:prstGeom>
              <a:blipFill>
                <a:blip r:embed="rId2"/>
                <a:stretch>
                  <a:fillRect l="-1520" t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81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8">
            <a:extLst>
              <a:ext uri="{FF2B5EF4-FFF2-40B4-BE49-F238E27FC236}">
                <a16:creationId xmlns:a16="http://schemas.microsoft.com/office/drawing/2014/main" id="{4E19F01D-9FB4-324C-A266-6CD501828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What is the optimal solution? (ND)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749EBD-FFAD-BB4B-98F7-C4F929289FB5}"/>
              </a:ext>
            </a:extLst>
          </p:cNvPr>
          <p:cNvSpPr/>
          <p:nvPr/>
        </p:nvSpPr>
        <p:spPr>
          <a:xfrm>
            <a:off x="273050" y="1904245"/>
            <a:ext cx="81851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(First-order) Necessary condition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F36DDD-D1D9-594C-ADE0-D7B168263877}"/>
              </a:ext>
            </a:extLst>
          </p:cNvPr>
          <p:cNvSpPr/>
          <p:nvPr/>
        </p:nvSpPr>
        <p:spPr>
          <a:xfrm>
            <a:off x="273050" y="4300415"/>
            <a:ext cx="71183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(Second-order) Sufficient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B9943C-2990-134A-B7C0-CD6BE59908EE}"/>
                  </a:ext>
                </a:extLst>
              </p:cNvPr>
              <p:cNvSpPr txBox="1"/>
              <p:nvPr/>
            </p:nvSpPr>
            <p:spPr>
              <a:xfrm>
                <a:off x="381000" y="5233645"/>
                <a:ext cx="30480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/>
                  <a:t>1D: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B9943C-2990-134A-B7C0-CD6BE5990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233645"/>
                <a:ext cx="3048000" cy="430887"/>
              </a:xfrm>
              <a:prstGeom prst="rect">
                <a:avLst/>
              </a:prstGeom>
              <a:blipFill>
                <a:blip r:embed="rId2"/>
                <a:stretch>
                  <a:fillRect l="-7054" t="-2000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1FB9DEF-071B-064E-B8A5-14331C5F9A70}"/>
                  </a:ext>
                </a:extLst>
              </p:cNvPr>
              <p:cNvSpPr/>
              <p:nvPr/>
            </p:nvSpPr>
            <p:spPr>
              <a:xfrm>
                <a:off x="395468" y="2630357"/>
                <a:ext cx="2448491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000" b="0" dirty="0"/>
                  <a:t>1D: 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1FB9DEF-071B-064E-B8A5-14331C5F9A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68" y="2630357"/>
                <a:ext cx="2448491" cy="553998"/>
              </a:xfrm>
              <a:prstGeom prst="rect">
                <a:avLst/>
              </a:prstGeom>
              <a:blipFill>
                <a:blip r:embed="rId3"/>
                <a:stretch>
                  <a:fillRect l="-5155" t="-11111" r="-515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AF9B6B-3E3F-B248-BBB4-4FE23E5B3F9B}"/>
                  </a:ext>
                </a:extLst>
              </p:cNvPr>
              <p:cNvSpPr txBox="1"/>
              <p:nvPr/>
            </p:nvSpPr>
            <p:spPr>
              <a:xfrm>
                <a:off x="2667000" y="1178132"/>
                <a:ext cx="2760243" cy="56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AF9B6B-3E3F-B248-BBB4-4FE23E5B3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178132"/>
                <a:ext cx="2760243" cy="560666"/>
              </a:xfrm>
              <a:prstGeom prst="rect">
                <a:avLst/>
              </a:prstGeom>
              <a:blipFill>
                <a:blip r:embed="rId6"/>
                <a:stretch>
                  <a:fillRect l="-412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45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>
            <a:extLst>
              <a:ext uri="{FF2B5EF4-FFF2-40B4-BE49-F238E27FC236}">
                <a16:creationId xmlns:a16="http://schemas.microsoft.com/office/drawing/2014/main" id="{AACA8DDC-85A8-3541-BBD0-80472EBB3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Taking derivatives…</a:t>
            </a:r>
          </a:p>
        </p:txBody>
      </p:sp>
    </p:spTree>
    <p:extLst>
      <p:ext uri="{BB962C8B-B14F-4D97-AF65-F5344CB8AC3E}">
        <p14:creationId xmlns:p14="http://schemas.microsoft.com/office/powerpoint/2010/main" val="295871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>
            <a:extLst>
              <a:ext uri="{FF2B5EF4-FFF2-40B4-BE49-F238E27FC236}">
                <a16:creationId xmlns:a16="http://schemas.microsoft.com/office/drawing/2014/main" id="{AACA8DDC-85A8-3541-BBD0-80472EBB3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From linear algebra: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3D5490-0D3F-BF4C-B76F-A10FA68F279E}"/>
                  </a:ext>
                </a:extLst>
              </p:cNvPr>
              <p:cNvSpPr/>
              <p:nvPr/>
            </p:nvSpPr>
            <p:spPr>
              <a:xfrm>
                <a:off x="533400" y="1524000"/>
                <a:ext cx="7821512" cy="28820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 symmetric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positive definite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A symmetric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positive semi-definite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A symmetric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negative definite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A symmetric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>
                    <a:solidFill>
                      <a:srgbClr val="FF0000"/>
                    </a:solidFill>
                  </a:rPr>
                  <a:t>negative semi-definite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A symmetric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matrix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dirty="0"/>
                  <a:t> that is not negative semi-definite and not positive semi-definite is called </a:t>
                </a:r>
                <a:r>
                  <a:rPr lang="en-US" b="1" dirty="0">
                    <a:solidFill>
                      <a:srgbClr val="FF0000"/>
                    </a:solidFill>
                  </a:rPr>
                  <a:t>indefinite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3D5490-0D3F-BF4C-B76F-A10FA68F2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524000"/>
                <a:ext cx="7821512" cy="2882071"/>
              </a:xfrm>
              <a:prstGeom prst="rect">
                <a:avLst/>
              </a:prstGeom>
              <a:blipFill>
                <a:blip r:embed="rId2"/>
                <a:stretch>
                  <a:fillRect l="-648" t="-441" b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65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C4132B-B95C-684D-A25F-60A0B7C2B334}"/>
                  </a:ext>
                </a:extLst>
              </p:cNvPr>
              <p:cNvSpPr txBox="1"/>
              <p:nvPr/>
            </p:nvSpPr>
            <p:spPr>
              <a:xfrm>
                <a:off x="304800" y="152400"/>
                <a:ext cx="8122545" cy="1853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b="1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First order necessary condition: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Second order sufficient condition: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800" b="1" dirty="0"/>
                  <a:t> is positive definite</a:t>
                </a:r>
              </a:p>
              <a:p>
                <a:r>
                  <a:rPr lang="en-US" sz="2800" dirty="0"/>
                  <a:t>How can we find out if the Hessian is positive definite?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C4132B-B95C-684D-A25F-60A0B7C2B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"/>
                <a:ext cx="8122545" cy="1853328"/>
              </a:xfrm>
              <a:prstGeom prst="rect">
                <a:avLst/>
              </a:prstGeom>
              <a:blipFill>
                <a:blip r:embed="rId2"/>
                <a:stretch>
                  <a:fillRect l="-2813" r="-1562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854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8">
            <a:extLst>
              <a:ext uri="{FF2B5EF4-FFF2-40B4-BE49-F238E27FC236}">
                <a16:creationId xmlns:a16="http://schemas.microsoft.com/office/drawing/2014/main" id="{4E19F01D-9FB4-324C-A266-6CD501828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Types of optimization problems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749EBD-FFAD-BB4B-98F7-C4F929289FB5}"/>
              </a:ext>
            </a:extLst>
          </p:cNvPr>
          <p:cNvSpPr/>
          <p:nvPr/>
        </p:nvSpPr>
        <p:spPr>
          <a:xfrm>
            <a:off x="279313" y="1914673"/>
            <a:ext cx="81851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Gradient-free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F36DDD-D1D9-594C-ADE0-D7B168263877}"/>
              </a:ext>
            </a:extLst>
          </p:cNvPr>
          <p:cNvSpPr/>
          <p:nvPr/>
        </p:nvSpPr>
        <p:spPr>
          <a:xfrm>
            <a:off x="294971" y="3382974"/>
            <a:ext cx="73020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Gradient (first-derivative)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8E78B3-23D7-3B45-810D-F0160F4E141E}"/>
                  </a:ext>
                </a:extLst>
              </p:cNvPr>
              <p:cNvSpPr txBox="1"/>
              <p:nvPr/>
            </p:nvSpPr>
            <p:spPr>
              <a:xfrm>
                <a:off x="1059043" y="6046113"/>
                <a:ext cx="7633570" cy="4406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/>
                  <a:t>Evaluate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800" b="1" dirty="0"/>
                  <a:t>,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8E78B3-23D7-3B45-810D-F0160F4E1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43" y="6046113"/>
                <a:ext cx="7633570" cy="440633"/>
              </a:xfrm>
              <a:prstGeom prst="rect">
                <a:avLst/>
              </a:prstGeom>
              <a:blipFill>
                <a:blip r:embed="rId2"/>
                <a:stretch>
                  <a:fillRect l="-2658" t="-16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06B2D0C-82B8-E745-8661-0D14984B186E}"/>
              </a:ext>
            </a:extLst>
          </p:cNvPr>
          <p:cNvSpPr/>
          <p:nvPr/>
        </p:nvSpPr>
        <p:spPr>
          <a:xfrm>
            <a:off x="248438" y="5117255"/>
            <a:ext cx="73485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Second-derivative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821407-FC53-0044-89DE-2E1B4948C5CA}"/>
                  </a:ext>
                </a:extLst>
              </p:cNvPr>
              <p:cNvSpPr txBox="1"/>
              <p:nvPr/>
            </p:nvSpPr>
            <p:spPr>
              <a:xfrm>
                <a:off x="2991766" y="1161643"/>
                <a:ext cx="2760243" cy="56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821407-FC53-0044-89DE-2E1B4948C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766" y="1161643"/>
                <a:ext cx="2760243" cy="560666"/>
              </a:xfrm>
              <a:prstGeom prst="rect">
                <a:avLst/>
              </a:prstGeom>
              <a:blipFill>
                <a:blip r:embed="rId3"/>
                <a:stretch>
                  <a:fillRect l="-412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B74E47-AF04-AC45-ADF3-9437F89386CD}"/>
                  </a:ext>
                </a:extLst>
              </p:cNvPr>
              <p:cNvSpPr/>
              <p:nvPr/>
            </p:nvSpPr>
            <p:spPr>
              <a:xfrm>
                <a:off x="1059043" y="2625587"/>
                <a:ext cx="2193549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000" dirty="0"/>
                  <a:t>Evaluate </a:t>
                </a:r>
                <a14:m>
                  <m:oMath xmlns:m="http://schemas.openxmlformats.org/officeDocument/2006/math">
                    <m:r>
                      <a:rPr lang="en-US" sz="30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B74E47-AF04-AC45-ADF3-9437F8938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43" y="2625587"/>
                <a:ext cx="2193549" cy="553998"/>
              </a:xfrm>
              <a:prstGeom prst="rect">
                <a:avLst/>
              </a:prstGeom>
              <a:blipFill>
                <a:blip r:embed="rId4"/>
                <a:stretch>
                  <a:fillRect l="-5747" t="-11364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121A664-B761-0B43-8741-8E15AE5FD3FA}"/>
                  </a:ext>
                </a:extLst>
              </p:cNvPr>
              <p:cNvSpPr/>
              <p:nvPr/>
            </p:nvSpPr>
            <p:spPr>
              <a:xfrm>
                <a:off x="1046517" y="4157621"/>
                <a:ext cx="346383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000" dirty="0"/>
                  <a:t>Evaluate </a:t>
                </a:r>
                <a14:m>
                  <m:oMath xmlns:m="http://schemas.openxmlformats.org/officeDocument/2006/math">
                    <m:r>
                      <a:rPr lang="en-US" sz="30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3000" b="1" dirty="0"/>
                  <a:t>,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sz="32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121A664-B761-0B43-8741-8E15AE5FD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7" y="4157621"/>
                <a:ext cx="3463833" cy="584775"/>
              </a:xfrm>
              <a:prstGeom prst="rect">
                <a:avLst/>
              </a:prstGeom>
              <a:blipFill>
                <a:blip r:embed="rId5"/>
                <a:stretch>
                  <a:fillRect l="-3650" t="-6383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C6412B9-6E50-F64B-A93A-C4CF91A356F1}"/>
                  </a:ext>
                </a:extLst>
              </p:cNvPr>
              <p:cNvSpPr/>
              <p:nvPr/>
            </p:nvSpPr>
            <p:spPr>
              <a:xfrm>
                <a:off x="6596770" y="1104263"/>
                <a:ext cx="24007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nonlinear, continuous and smooth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C6412B9-6E50-F64B-A93A-C4CF91A35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770" y="1104263"/>
                <a:ext cx="2400700" cy="646331"/>
              </a:xfrm>
              <a:prstGeom prst="rect">
                <a:avLst/>
              </a:prstGeom>
              <a:blipFill>
                <a:blip r:embed="rId6"/>
                <a:stretch>
                  <a:fillRect l="-1579" t="-192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9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7E87AC-813A-A742-8CF2-6856B594F0ED}"/>
                  </a:ext>
                </a:extLst>
              </p:cNvPr>
              <p:cNvSpPr/>
              <p:nvPr/>
            </p:nvSpPr>
            <p:spPr>
              <a:xfrm>
                <a:off x="273050" y="1143000"/>
                <a:ext cx="7479996" cy="837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Consider the function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+4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24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Find the stationary point and check the sufficient condition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7E87AC-813A-A742-8CF2-6856B594F0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1143000"/>
                <a:ext cx="7479996" cy="837089"/>
              </a:xfrm>
              <a:prstGeom prst="rect">
                <a:avLst/>
              </a:prstGeom>
              <a:blipFill>
                <a:blip r:embed="rId3"/>
                <a:stretch>
                  <a:fillRect l="-1358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148">
            <a:extLst>
              <a:ext uri="{FF2B5EF4-FFF2-40B4-BE49-F238E27FC236}">
                <a16:creationId xmlns:a16="http://schemas.microsoft.com/office/drawing/2014/main" id="{F886CEC3-7307-D647-B954-103E16CBA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Example (ND)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92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BEE9C5C7-7632-0C4B-92E2-DCB40AEE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559435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Times New Roman" pitchFamily="18" charset="0"/>
              </a:rPr>
              <a:t>Optimization in ND: </a:t>
            </a: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Steepest Descent Method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91A062-A0CC-9241-9A4D-7DB6B4B505CD}"/>
                  </a:ext>
                </a:extLst>
              </p:cNvPr>
              <p:cNvSpPr txBox="1"/>
              <p:nvPr/>
            </p:nvSpPr>
            <p:spPr>
              <a:xfrm>
                <a:off x="273050" y="1799055"/>
                <a:ext cx="391795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Given a function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800" dirty="0"/>
                  <a:t> at a point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dirty="0"/>
                  <a:t>, the function will decrease its value in the direction of steepest descent: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91A062-A0CC-9241-9A4D-7DB6B4B50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1799055"/>
                <a:ext cx="3917950" cy="2246769"/>
              </a:xfrm>
              <a:prstGeom prst="rect">
                <a:avLst/>
              </a:prstGeom>
              <a:blipFill>
                <a:blip r:embed="rId3"/>
                <a:stretch>
                  <a:fillRect l="-3236" t="-2809" r="-3236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B4DF3BD-3CF5-2248-9B67-D97EB96D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969" y="2132643"/>
            <a:ext cx="4554904" cy="4404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505472-337B-7948-A742-ECD986BAE196}"/>
                  </a:ext>
                </a:extLst>
              </p:cNvPr>
              <p:cNvSpPr/>
              <p:nvPr/>
            </p:nvSpPr>
            <p:spPr>
              <a:xfrm>
                <a:off x="4437932" y="1608802"/>
                <a:ext cx="4509120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505472-337B-7948-A742-ECD986BAE1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932" y="1608802"/>
                <a:ext cx="4509120" cy="470000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D42D32B-F0CF-BD46-8935-B69046A222B3}"/>
              </a:ext>
            </a:extLst>
          </p:cNvPr>
          <p:cNvSpPr txBox="1"/>
          <p:nvPr/>
        </p:nvSpPr>
        <p:spPr>
          <a:xfrm>
            <a:off x="273050" y="4362080"/>
            <a:ext cx="39179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steepest descent direction?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28294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BEE9C5C7-7632-0C4B-92E2-DCB40AEE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55943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Steepest Descent Method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4DF3BD-3CF5-2248-9B67-D97EB96D4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969" y="2132643"/>
            <a:ext cx="4554904" cy="4404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505472-337B-7948-A742-ECD986BAE196}"/>
                  </a:ext>
                </a:extLst>
              </p:cNvPr>
              <p:cNvSpPr/>
              <p:nvPr/>
            </p:nvSpPr>
            <p:spPr>
              <a:xfrm>
                <a:off x="4437932" y="1608802"/>
                <a:ext cx="4509120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505472-337B-7948-A742-ECD986BAE1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932" y="1608802"/>
                <a:ext cx="4509120" cy="470000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D42D32B-F0CF-BD46-8935-B69046A222B3}"/>
              </a:ext>
            </a:extLst>
          </p:cNvPr>
          <p:cNvSpPr txBox="1"/>
          <p:nvPr/>
        </p:nvSpPr>
        <p:spPr>
          <a:xfrm>
            <a:off x="296496" y="1143000"/>
            <a:ext cx="391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Start with initial guess: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7D0CE-0950-794C-BFF8-7EA9D24D444F}"/>
                  </a:ext>
                </a:extLst>
              </p:cNvPr>
              <p:cNvSpPr txBox="1"/>
              <p:nvPr/>
            </p:nvSpPr>
            <p:spPr>
              <a:xfrm>
                <a:off x="457200" y="1694355"/>
                <a:ext cx="1184362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D7D0CE-0950-794C-BFF8-7EA9D24D4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94355"/>
                <a:ext cx="1184362" cy="615810"/>
              </a:xfrm>
              <a:prstGeom prst="rect">
                <a:avLst/>
              </a:prstGeom>
              <a:blipFill>
                <a:blip r:embed="rId4"/>
                <a:stretch>
                  <a:fillRect l="-32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CE3F7EB-CAFD-B947-9FF1-1DD992C45821}"/>
              </a:ext>
            </a:extLst>
          </p:cNvPr>
          <p:cNvSpPr txBox="1"/>
          <p:nvPr/>
        </p:nvSpPr>
        <p:spPr>
          <a:xfrm>
            <a:off x="273050" y="2433931"/>
            <a:ext cx="3917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Check the update: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20959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112484</TotalTime>
  <Words>700</Words>
  <Application>Microsoft Macintosh PowerPoint</Application>
  <PresentationFormat>On-screen Show (4:3)</PresentationFormat>
  <Paragraphs>107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Unconstrained Optimization 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Solid Mechanics TAM 251</dc:title>
  <dc:creator>Mariana Silva Sohn</dc:creator>
  <cp:lastModifiedBy>Silva, Mariana Teixeira</cp:lastModifiedBy>
  <cp:revision>1352</cp:revision>
  <cp:lastPrinted>2018-04-10T18:10:44Z</cp:lastPrinted>
  <dcterms:created xsi:type="dcterms:W3CDTF">2012-07-21T17:56:31Z</dcterms:created>
  <dcterms:modified xsi:type="dcterms:W3CDTF">2020-10-26T15:50:13Z</dcterms:modified>
</cp:coreProperties>
</file>