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handoutMasterIdLst>
    <p:handoutMasterId r:id="rId23"/>
  </p:handoutMasterIdLst>
  <p:sldIdLst>
    <p:sldId id="361" r:id="rId2"/>
    <p:sldId id="530" r:id="rId3"/>
    <p:sldId id="564" r:id="rId4"/>
    <p:sldId id="594" r:id="rId5"/>
    <p:sldId id="598" r:id="rId6"/>
    <p:sldId id="565" r:id="rId7"/>
    <p:sldId id="566" r:id="rId8"/>
    <p:sldId id="595" r:id="rId9"/>
    <p:sldId id="573" r:id="rId10"/>
    <p:sldId id="572" r:id="rId11"/>
    <p:sldId id="554" r:id="rId12"/>
    <p:sldId id="593" r:id="rId13"/>
    <p:sldId id="533" r:id="rId14"/>
    <p:sldId id="537" r:id="rId15"/>
    <p:sldId id="542" r:id="rId16"/>
    <p:sldId id="597" r:id="rId17"/>
    <p:sldId id="599" r:id="rId18"/>
    <p:sldId id="567" r:id="rId19"/>
    <p:sldId id="534" r:id="rId20"/>
    <p:sldId id="54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0884" autoAdjust="0"/>
  </p:normalViewPr>
  <p:slideViewPr>
    <p:cSldViewPr>
      <p:cViewPr varScale="1">
        <p:scale>
          <a:sx n="102" d="100"/>
          <a:sy n="102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Make updates! Look at this reference book!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web.stanford.edu</a:t>
            </a:r>
            <a:r>
              <a:rPr lang="en-US" sz="1200" dirty="0"/>
              <a:t>/~</a:t>
            </a:r>
            <a:r>
              <a:rPr lang="en-US" sz="1200" dirty="0" err="1"/>
              <a:t>boyd</a:t>
            </a:r>
            <a:r>
              <a:rPr lang="en-US" sz="1200" dirty="0"/>
              <a:t>/</a:t>
            </a:r>
            <a:r>
              <a:rPr lang="en-US" sz="1200" dirty="0" err="1"/>
              <a:t>vmls</a:t>
            </a:r>
            <a:r>
              <a:rPr lang="en-US" sz="1200" dirty="0"/>
              <a:t>/</a:t>
            </a:r>
            <a:r>
              <a:rPr lang="en-US" sz="1200" dirty="0" err="1"/>
              <a:t>vmls.pdf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9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linear systems, for example using LU factorization. Since it is symmetric, we can also use  methods that take advantage of the symmetry, such as </a:t>
            </a:r>
            <a:r>
              <a:rPr lang="en-US" dirty="0" err="1"/>
              <a:t>cholesky</a:t>
            </a:r>
            <a:r>
              <a:rPr lang="en-US" dirty="0"/>
              <a:t> factorization</a:t>
            </a:r>
          </a:p>
          <a:p>
            <a:endParaRPr lang="en-US" dirty="0"/>
          </a:p>
          <a:p>
            <a:r>
              <a:rPr lang="en-US" dirty="0"/>
              <a:t>(Cholesky cost = n^3/3; LU cost = 2*n^3/3 (</a:t>
            </a:r>
            <a:r>
              <a:rPr lang="en-US" dirty="0" err="1"/>
              <a:t>cholesky</a:t>
            </a:r>
            <a:r>
              <a:rPr lang="en-US" dirty="0"/>
              <a:t> reduces cost by half)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of thinking about matrix multiplication is computing the dot product of each column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each row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order to get a single column in the resulting matrix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A^T*A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the length of the columns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same for the rows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to compute one of these dot product requires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multiplications and additions. And we need to do this for each row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of which there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rows. So computing a single column resulting from this matrix-matrix multiplication costs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work. There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columns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so the total cost of computing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O(m*n^2)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Cost to compute A^T*A = O(m*n^2) + Cost to factorize and solve (n)</a:t>
            </a:r>
          </a:p>
          <a:p>
            <a:r>
              <a:rPr lang="en-US" dirty="0"/>
              <a:t>Total = O(m*n^2+n^3). Since m&gt;n, then O(mn^2)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 is 1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Othate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31.png"/><Relationship Id="rId4" Type="http://schemas.openxmlformats.org/officeDocument/2006/relationships/image" Target="../media/image2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Least Squares and Data Fitting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3FD37C7D-7B7D-534F-9BFF-244AA0A5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 (another approach)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F74CC3-277A-FC4E-B263-E81E5FC42A88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which is closest to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What is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is closest to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in the Euclidean norm?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F74CC3-277A-FC4E-B263-E81E5FC42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1200329"/>
              </a:xfrm>
              <a:prstGeom prst="rect">
                <a:avLst/>
              </a:prstGeom>
              <a:blipFill>
                <a:blip r:embed="rId2"/>
                <a:stretch>
                  <a:fillRect l="-900" t="-4167" r="-104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39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Summary: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02208" y="1066800"/>
                <a:ext cx="8636992" cy="6126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the number of data pair points.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the number of parameters of the “best fit” function.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Linear Least Squares problem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always</a:t>
                </a:r>
                <a:r>
                  <a:rPr lang="en-US" sz="2400" b="1" dirty="0"/>
                  <a:t> </a:t>
                </a:r>
                <a:r>
                  <a:rPr lang="en-US" sz="2400" dirty="0"/>
                  <a:t>has solution.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Linear Least Squares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minimizes the square of the 2-norm of the residual: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One method to solve the minimization problem is to solve the system of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Normal Equations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see some examples and discuss the limitations of this method.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8" y="1066800"/>
                <a:ext cx="8636992" cy="6126036"/>
              </a:xfrm>
              <a:prstGeom prst="rect">
                <a:avLst/>
              </a:prstGeom>
              <a:blipFill>
                <a:blip r:embed="rId3"/>
                <a:stretch>
                  <a:fillRect l="-881" t="-1037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7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E0BF53B2-3BC6-CD42-9518-2F6A4BEA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1" y="1524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01E962-44A4-D04B-9938-EF19411129F4}"/>
                  </a:ext>
                </a:extLst>
              </p:cNvPr>
              <p:cNvSpPr/>
              <p:nvPr/>
            </p:nvSpPr>
            <p:spPr>
              <a:xfrm>
                <a:off x="274497" y="5479252"/>
                <a:ext cx="30404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dirty="0"/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/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01E962-44A4-D04B-9938-EF194111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7" y="5479252"/>
                <a:ext cx="3040449" cy="492443"/>
              </a:xfrm>
              <a:prstGeom prst="rect">
                <a:avLst/>
              </a:prstGeom>
              <a:blipFill>
                <a:blip r:embed="rId2"/>
                <a:stretch>
                  <a:fillRect l="-2917" t="-5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C97492-033A-5E42-AC59-209147BA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" y="860286"/>
            <a:ext cx="4323821" cy="2708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31F835-2836-5F4D-A2B5-7F09E495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6" y="3630042"/>
            <a:ext cx="8217579" cy="88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1437A-181B-7D4D-AC59-9BE4BAF88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41" y="4445828"/>
            <a:ext cx="8080614" cy="852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E8CA6-E6C6-7D4B-939D-801A23E429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3"/>
          <a:stretch/>
        </p:blipFill>
        <p:spPr>
          <a:xfrm>
            <a:off x="325547" y="5924068"/>
            <a:ext cx="3276601" cy="80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6FB5E5-82C5-9343-A220-1BEDC3D33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175" y="891871"/>
            <a:ext cx="4013129" cy="2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5BC18-E59F-FF48-9AA1-36E61E34D979}"/>
              </a:ext>
            </a:extLst>
          </p:cNvPr>
          <p:cNvSpPr/>
          <p:nvPr/>
        </p:nvSpPr>
        <p:spPr>
          <a:xfrm>
            <a:off x="240308" y="1143000"/>
            <a:ext cx="859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need to be a line! For example, here we are fitting the data using a quadratic curve.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408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 - not always a line fit!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A3FCE-6DB9-7A47-B70E-D9AE0171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67" y="2045050"/>
            <a:ext cx="4956865" cy="4124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5D127-213B-9146-9687-884912D092B9}"/>
              </a:ext>
            </a:extLst>
          </p:cNvPr>
          <p:cNvSpPr/>
          <p:nvPr/>
        </p:nvSpPr>
        <p:spPr>
          <a:xfrm>
            <a:off x="533400" y="6169286"/>
            <a:ext cx="8751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Linear</a:t>
            </a:r>
            <a:r>
              <a:rPr lang="en-US" sz="2400" b="1" dirty="0"/>
              <a:t> Least Squares</a:t>
            </a:r>
            <a:r>
              <a:rPr lang="en-US" sz="2400" dirty="0"/>
              <a:t>: The problem is </a:t>
            </a:r>
            <a:r>
              <a:rPr lang="en-US" sz="2400" b="1" dirty="0">
                <a:solidFill>
                  <a:srgbClr val="FF0000"/>
                </a:solidFill>
              </a:rPr>
              <a:t>linear in its coefficients!</a:t>
            </a:r>
          </a:p>
        </p:txBody>
      </p:sp>
    </p:spTree>
    <p:extLst>
      <p:ext uri="{BB962C8B-B14F-4D97-AF65-F5344CB8AC3E}">
        <p14:creationId xmlns:p14="http://schemas.microsoft.com/office/powerpoint/2010/main" val="38297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Another 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49748-DFEA-4F47-B535-0EA2810CC3B7}"/>
              </a:ext>
            </a:extLst>
          </p:cNvPr>
          <p:cNvSpPr/>
          <p:nvPr/>
        </p:nvSpPr>
        <p:spPr>
          <a:xfrm>
            <a:off x="229917" y="1138106"/>
            <a:ext cx="8761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want to find the coefficients of the quadratic function that best fits the data points: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EF8-0FAB-4141-9D4F-79F11520022A}"/>
              </a:ext>
            </a:extLst>
          </p:cNvPr>
          <p:cNvSpPr/>
          <p:nvPr/>
        </p:nvSpPr>
        <p:spPr>
          <a:xfrm>
            <a:off x="328993" y="5821859"/>
            <a:ext cx="8574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would not want our “fit” curve to pass through the data points exactly as we are looking to model the general trend and not capture the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89D650-D8C6-CC4B-8EC4-377429D6B866}"/>
                  </a:ext>
                </a:extLst>
              </p:cNvPr>
              <p:cNvSpPr/>
              <p:nvPr/>
            </p:nvSpPr>
            <p:spPr>
              <a:xfrm>
                <a:off x="2667000" y="2092213"/>
                <a:ext cx="3483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89D650-D8C6-CC4B-8EC4-377429D6B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92213"/>
                <a:ext cx="3483325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1FEE50-6396-944A-8DB7-97505C0F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13" y="2580121"/>
            <a:ext cx="5021174" cy="32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2E774B-E895-2248-A5EF-EC8587A3A1F6}"/>
                  </a:ext>
                </a:extLst>
              </p:cNvPr>
              <p:cNvSpPr/>
              <p:nvPr/>
            </p:nvSpPr>
            <p:spPr>
              <a:xfrm>
                <a:off x="986587" y="1264692"/>
                <a:ext cx="3483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2E774B-E895-2248-A5EF-EC8587A3A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7" y="1264692"/>
                <a:ext cx="3483325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082508-D0E2-1F42-B4EC-324D5B97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52600"/>
            <a:ext cx="5021174" cy="32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5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1E5E38-6FAC-D84F-9A0A-A9AA377F4387}"/>
                  </a:ext>
                </a:extLst>
              </p:cNvPr>
              <p:cNvSpPr txBox="1"/>
              <p:nvPr/>
            </p:nvSpPr>
            <p:spPr>
              <a:xfrm>
                <a:off x="304800" y="1295400"/>
                <a:ext cx="4419600" cy="1467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1E5E38-6FAC-D84F-9A0A-A9AA377F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5400"/>
                <a:ext cx="4419600" cy="146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31E6A-417A-B443-8D12-19CA3FE86C27}"/>
                  </a:ext>
                </a:extLst>
              </p:cNvPr>
              <p:cNvSpPr txBox="1"/>
              <p:nvPr/>
            </p:nvSpPr>
            <p:spPr>
              <a:xfrm>
                <a:off x="6008581" y="3188368"/>
                <a:ext cx="94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31E6A-417A-B443-8D12-19CA3FE8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81" y="3188368"/>
                <a:ext cx="943976" cy="430887"/>
              </a:xfrm>
              <a:prstGeom prst="rect">
                <a:avLst/>
              </a:prstGeom>
              <a:blipFill>
                <a:blip r:embed="rId5"/>
                <a:stretch>
                  <a:fillRect l="-16000" t="-11429" r="-17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4BE630-7B9A-A14A-8EDF-8B37580ED885}"/>
                  </a:ext>
                </a:extLst>
              </p:cNvPr>
              <p:cNvSpPr/>
              <p:nvPr/>
            </p:nvSpPr>
            <p:spPr>
              <a:xfrm>
                <a:off x="4993100" y="1592716"/>
                <a:ext cx="296510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dirty="0"/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/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4BE630-7B9A-A14A-8EDF-8B37580E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00" y="1592716"/>
                <a:ext cx="2965107" cy="492443"/>
              </a:xfrm>
              <a:prstGeom prst="rect">
                <a:avLst/>
              </a:prstGeom>
              <a:blipFill>
                <a:blip r:embed="rId6"/>
                <a:stretch>
                  <a:fillRect l="-2979" t="-75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42F992-7BD4-7743-88A8-C42C5ACFB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3034371"/>
            <a:ext cx="5689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8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D74A8-314A-D543-8DE1-7F5B33F84224}"/>
                  </a:ext>
                </a:extLst>
              </p:cNvPr>
              <p:cNvSpPr/>
              <p:nvPr/>
            </p:nvSpPr>
            <p:spPr>
              <a:xfrm>
                <a:off x="304800" y="228600"/>
                <a:ext cx="67818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Which function is not suitable for linear least squares?</a:t>
                </a:r>
              </a:p>
              <a:p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D74A8-314A-D543-8DE1-7F5B33F8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6781800" cy="2800767"/>
              </a:xfrm>
              <a:prstGeom prst="rect">
                <a:avLst/>
              </a:prstGeom>
              <a:blipFill>
                <a:blip r:embed="rId3"/>
                <a:stretch>
                  <a:fillRect l="-1311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31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Computational Cost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4A2A8-FF74-684C-A6B9-AFD3A3443857}"/>
                  </a:ext>
                </a:extLst>
              </p:cNvPr>
              <p:cNvSpPr/>
              <p:nvPr/>
            </p:nvSpPr>
            <p:spPr>
              <a:xfrm>
                <a:off x="3048000" y="1288821"/>
                <a:ext cx="22413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600" b="1" dirty="0"/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4A2A8-FF74-684C-A6B9-AFD3A3443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88821"/>
                <a:ext cx="2241319" cy="492443"/>
              </a:xfrm>
              <a:prstGeom prst="rect">
                <a:avLst/>
              </a:prstGeom>
              <a:blipFill>
                <a:blip r:embed="rId3"/>
                <a:stretch>
                  <a:fillRect l="-568" t="-2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4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44552" y="283345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 questions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DBABF-A769-E34F-8EBA-EB5217A77E84}"/>
              </a:ext>
            </a:extLst>
          </p:cNvPr>
          <p:cNvSpPr/>
          <p:nvPr/>
        </p:nvSpPr>
        <p:spPr>
          <a:xfrm>
            <a:off x="344552" y="1221432"/>
            <a:ext cx="2932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the data in the table below, which of the plots shows the line of best fit in terms of least squares?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C18AD-7795-E84D-8283-E96D59FB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22" y="1160604"/>
            <a:ext cx="5489616" cy="5331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8A38B-213A-CD42-AF2E-E2AD99AE6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45488"/>
            <a:ext cx="2166471" cy="762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9036F0-FB1B-444A-B23C-D76D0E6ACF7A}"/>
              </a:ext>
            </a:extLst>
          </p:cNvPr>
          <p:cNvSpPr txBox="1"/>
          <p:nvPr/>
        </p:nvSpPr>
        <p:spPr>
          <a:xfrm>
            <a:off x="5471062" y="30919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480FC1-D30D-3144-9E7E-74E8BF2246D3}"/>
              </a:ext>
            </a:extLst>
          </p:cNvPr>
          <p:cNvSpPr txBox="1"/>
          <p:nvPr/>
        </p:nvSpPr>
        <p:spPr>
          <a:xfrm>
            <a:off x="8081854" y="309194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225F20-ECFC-AA49-A107-729DE693B4DA}"/>
              </a:ext>
            </a:extLst>
          </p:cNvPr>
          <p:cNvSpPr txBox="1"/>
          <p:nvPr/>
        </p:nvSpPr>
        <p:spPr>
          <a:xfrm>
            <a:off x="5464650" y="5715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D6DD9D-1C54-3D47-BC9F-8B5BD784E6EA}"/>
              </a:ext>
            </a:extLst>
          </p:cNvPr>
          <p:cNvSpPr txBox="1"/>
          <p:nvPr/>
        </p:nvSpPr>
        <p:spPr>
          <a:xfrm>
            <a:off x="8081854" y="5715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7800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5BC18-E59F-FF48-9AA1-36E61E34D979}"/>
              </a:ext>
            </a:extLst>
          </p:cNvPr>
          <p:cNvSpPr/>
          <p:nvPr/>
        </p:nvSpPr>
        <p:spPr>
          <a:xfrm>
            <a:off x="343380" y="1444986"/>
            <a:ext cx="6730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best fit a set of data points?</a:t>
            </a:r>
          </a:p>
        </p:txBody>
      </p:sp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80" y="3810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8419-465F-5640-91D6-7ABCB096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2286000"/>
            <a:ext cx="8800620" cy="44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3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44552" y="255425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 questions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3DBABF-A769-E34F-8EBA-EB5217A77E84}"/>
                  </a:ext>
                </a:extLst>
              </p:cNvPr>
              <p:cNvSpPr/>
              <p:nvPr/>
            </p:nvSpPr>
            <p:spPr>
              <a:xfrm>
                <a:off x="344552" y="971897"/>
                <a:ext cx="857084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the data in the table below, and the least squares model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written in matrix form as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determine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400" dirty="0"/>
                  <a:t> of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Note that indices start with 1.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3DBABF-A769-E34F-8EBA-EB5217A7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2" y="971897"/>
                <a:ext cx="8570848" cy="5262979"/>
              </a:xfrm>
              <a:prstGeom prst="rect">
                <a:avLst/>
              </a:prstGeom>
              <a:blipFill>
                <a:blip r:embed="rId3"/>
                <a:stretch>
                  <a:fillRect l="-1036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9036F0-FB1B-444A-B23C-D76D0E6ACF7A}"/>
                  </a:ext>
                </a:extLst>
              </p:cNvPr>
              <p:cNvSpPr txBox="1"/>
              <p:nvPr/>
            </p:nvSpPr>
            <p:spPr>
              <a:xfrm>
                <a:off x="344552" y="4713304"/>
                <a:ext cx="123783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− 0.7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9036F0-FB1B-444A-B23C-D76D0E6A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2" y="4713304"/>
                <a:ext cx="1237839" cy="1938992"/>
              </a:xfrm>
              <a:prstGeom prst="rect">
                <a:avLst/>
              </a:prstGeom>
              <a:blipFill>
                <a:blip r:embed="rId4"/>
                <a:stretch>
                  <a:fillRect l="-7071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5D290A2-6695-4B4E-BD4A-194205CF512F}"/>
              </a:ext>
            </a:extLst>
          </p:cNvPr>
          <p:cNvGrpSpPr/>
          <p:nvPr/>
        </p:nvGrpSpPr>
        <p:grpSpPr>
          <a:xfrm>
            <a:off x="6858000" y="2895600"/>
            <a:ext cx="1651000" cy="3721100"/>
            <a:chOff x="6280150" y="2785387"/>
            <a:chExt cx="1651000" cy="3721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2C710B-F1A0-FA4D-9A61-DF5FA8C9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0150" y="2785387"/>
              <a:ext cx="698500" cy="3721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4AD4CC-BDC7-DD49-9761-A9FA1DF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650" y="2785387"/>
              <a:ext cx="952500" cy="36322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EE4CC4-87C1-394E-88A9-C789D5FC1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2286000"/>
            <a:ext cx="1384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/>
              <p:nvPr/>
            </p:nvSpPr>
            <p:spPr>
              <a:xfrm>
                <a:off x="240308" y="1750876"/>
                <a:ext cx="8903692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we want to find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that best fit the data (or better, we want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Thinking geometrically, we can think “what is the line that most nearly passes through all the points?”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8" y="1750876"/>
                <a:ext cx="8903692" cy="2708434"/>
              </a:xfrm>
              <a:prstGeom prst="rect">
                <a:avLst/>
              </a:prstGeom>
              <a:blipFill>
                <a:blip r:embed="rId3"/>
                <a:stretch>
                  <a:fillRect l="-997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58" y="167522"/>
            <a:ext cx="85584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 </a:t>
            </a:r>
          </a:p>
          <a:p>
            <a:pPr algn="l" eaLnBrk="1" hangingPunct="1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1) Fitting with a line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B7B8F1-E8B1-C340-9930-D2E81850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810000"/>
            <a:ext cx="4323821" cy="27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/>
              <p:nvPr/>
            </p:nvSpPr>
            <p:spPr>
              <a:xfrm>
                <a:off x="304800" y="381000"/>
                <a:ext cx="829409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we want to find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"/>
                <a:ext cx="8294092" cy="1200329"/>
              </a:xfrm>
              <a:prstGeom prst="rect">
                <a:avLst/>
              </a:prstGeom>
              <a:blipFill>
                <a:blip r:embed="rId3"/>
                <a:stretch>
                  <a:fillRect l="-1225" t="-4167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/>
              <p:nvPr/>
            </p:nvSpPr>
            <p:spPr>
              <a:xfrm>
                <a:off x="304800" y="381000"/>
                <a:ext cx="829409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we want to find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 in matrix form: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"/>
                <a:ext cx="8294092" cy="2308324"/>
              </a:xfrm>
              <a:prstGeom prst="rect">
                <a:avLst/>
              </a:prstGeom>
              <a:blipFill>
                <a:blip r:embed="rId3"/>
                <a:stretch>
                  <a:fillRect l="-1225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B2C36FD-654A-0F4C-9947-CEE135F690EA}"/>
              </a:ext>
            </a:extLst>
          </p:cNvPr>
          <p:cNvSpPr/>
          <p:nvPr/>
        </p:nvSpPr>
        <p:spPr>
          <a:xfrm>
            <a:off x="5630638" y="1930065"/>
            <a:ext cx="3460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 that this system of linear equations has more equations than unknowns – OVERDETERMINED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86553-DED6-0A48-9BC4-67052052335A}"/>
                  </a:ext>
                </a:extLst>
              </p:cNvPr>
              <p:cNvSpPr txBox="1"/>
              <p:nvPr/>
            </p:nvSpPr>
            <p:spPr>
              <a:xfrm>
                <a:off x="304800" y="3499725"/>
                <a:ext cx="772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86553-DED6-0A48-9BC4-67052052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99725"/>
                <a:ext cx="772647" cy="369332"/>
              </a:xfrm>
              <a:prstGeom prst="rect">
                <a:avLst/>
              </a:prstGeom>
              <a:blipFill>
                <a:blip r:embed="rId4"/>
                <a:stretch>
                  <a:fillRect l="-6557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75147-978E-EC42-BD8B-FEA5BA675186}"/>
                  </a:ext>
                </a:extLst>
              </p:cNvPr>
              <p:cNvSpPr txBox="1"/>
              <p:nvPr/>
            </p:nvSpPr>
            <p:spPr>
              <a:xfrm>
                <a:off x="1260696" y="3499725"/>
                <a:ext cx="671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75147-978E-EC42-BD8B-FEA5BA67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96" y="3499725"/>
                <a:ext cx="671659" cy="369332"/>
              </a:xfrm>
              <a:prstGeom prst="rect">
                <a:avLst/>
              </a:prstGeom>
              <a:blipFill>
                <a:blip r:embed="rId5"/>
                <a:stretch>
                  <a:fillRect l="-3704" r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F03E2-3F38-BF48-9B59-B6AA3114E5CE}"/>
                  </a:ext>
                </a:extLst>
              </p:cNvPr>
              <p:cNvSpPr txBox="1"/>
              <p:nvPr/>
            </p:nvSpPr>
            <p:spPr>
              <a:xfrm>
                <a:off x="2202166" y="3499725"/>
                <a:ext cx="758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F03E2-3F38-BF48-9B59-B6AA3114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66" y="3499725"/>
                <a:ext cx="758221" cy="369332"/>
              </a:xfrm>
              <a:prstGeom prst="rect">
                <a:avLst/>
              </a:prstGeom>
              <a:blipFill>
                <a:blip r:embed="rId6"/>
                <a:stretch>
                  <a:fillRect l="-4918" r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81BEC-C16C-5E43-91BC-04051E97AECC}"/>
                  </a:ext>
                </a:extLst>
              </p:cNvPr>
              <p:cNvSpPr txBox="1"/>
              <p:nvPr/>
            </p:nvSpPr>
            <p:spPr>
              <a:xfrm>
                <a:off x="304800" y="2389933"/>
                <a:ext cx="2740302" cy="103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81BEC-C16C-5E43-91BC-04051E9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89933"/>
                <a:ext cx="2740302" cy="1039067"/>
              </a:xfrm>
              <a:prstGeom prst="rect">
                <a:avLst/>
              </a:prstGeom>
              <a:blipFill>
                <a:blip r:embed="rId7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F95348-9458-684C-BD0E-5C269CC1A213}"/>
                  </a:ext>
                </a:extLst>
              </p:cNvPr>
              <p:cNvSpPr/>
              <p:nvPr/>
            </p:nvSpPr>
            <p:spPr>
              <a:xfrm>
                <a:off x="3352800" y="2678565"/>
                <a:ext cx="1838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F95348-9458-684C-BD0E-5C269CC1A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678565"/>
                <a:ext cx="1838965" cy="646331"/>
              </a:xfrm>
              <a:prstGeom prst="rect">
                <a:avLst/>
              </a:prstGeom>
              <a:blipFill>
                <a:blip r:embed="rId8"/>
                <a:stretch>
                  <a:fillRect l="-690"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2C40AC-1897-5445-BA88-EC45142A6042}"/>
                  </a:ext>
                </a:extLst>
              </p:cNvPr>
              <p:cNvSpPr/>
              <p:nvPr/>
            </p:nvSpPr>
            <p:spPr>
              <a:xfrm>
                <a:off x="216892" y="4238389"/>
                <a:ext cx="8382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want to find the appropriate linear combination of the columns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that makes up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If a solution exists that satisfies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2C40AC-1897-5445-BA88-EC45142A6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" y="4238389"/>
                <a:ext cx="8382000" cy="1938992"/>
              </a:xfrm>
              <a:prstGeom prst="rect">
                <a:avLst/>
              </a:prstGeom>
              <a:blipFill>
                <a:blip r:embed="rId9"/>
                <a:stretch>
                  <a:fillRect l="-1059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83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70" y="118826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3E95D2-F9A2-694B-8766-2C544AE55858}"/>
                  </a:ext>
                </a:extLst>
              </p:cNvPr>
              <p:cNvSpPr/>
              <p:nvPr/>
            </p:nvSpPr>
            <p:spPr>
              <a:xfrm>
                <a:off x="419351" y="1028343"/>
                <a:ext cx="8305298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most cases,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does not have an exact solution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!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an overdetermined system is better expressed as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000" b="1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3E95D2-F9A2-694B-8766-2C544AE55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" y="1028343"/>
                <a:ext cx="8305298" cy="5724644"/>
              </a:xfrm>
              <a:prstGeom prst="rect">
                <a:avLst/>
              </a:prstGeom>
              <a:blipFill>
                <a:blip r:embed="rId3"/>
                <a:stretch>
                  <a:fillRect l="-916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5473428-A9F8-CB4F-AC3C-505E5D6E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057400"/>
            <a:ext cx="5029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6375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Least Squares</a:t>
                </a:r>
                <a:r>
                  <a:rPr lang="en-US" sz="2400" dirty="0"/>
                  <a:t>: find the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minimizes the residual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define the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as the square of the 2-norm of the residual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6375976"/>
              </a:xfrm>
              <a:prstGeom prst="rect">
                <a:avLst/>
              </a:prstGeom>
              <a:blipFill>
                <a:blip r:embed="rId3"/>
                <a:stretch>
                  <a:fillRect l="-90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1AD9A2-63FF-D242-833C-7C9A96C2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4" y="2209800"/>
            <a:ext cx="47897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6117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Least Squares</a:t>
                </a:r>
                <a:r>
                  <a:rPr lang="en-US" sz="2400" dirty="0"/>
                  <a:t>: find the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minimizes the residual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define the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as the square of the 2-norm of the residual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the least squares problem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 smooth function, then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reaches a (local) maximum or minimum at a point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only if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6117829"/>
              </a:xfrm>
              <a:prstGeom prst="rect">
                <a:avLst/>
              </a:prstGeom>
              <a:blipFill>
                <a:blip r:embed="rId3"/>
                <a:stretch>
                  <a:fillRect l="-900" t="-828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1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find the minimizer?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1407EE-2C84-0B4E-A166-9C34958A4A4A}"/>
                  </a:ext>
                </a:extLst>
              </p:cNvPr>
              <p:cNvSpPr/>
              <p:nvPr/>
            </p:nvSpPr>
            <p:spPr>
              <a:xfrm>
                <a:off x="202208" y="1089628"/>
                <a:ext cx="8706566" cy="1694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minimize the 2-norm of the residual vector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1407EE-2C84-0B4E-A166-9C34958A4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8" y="1089628"/>
                <a:ext cx="8706566" cy="1694053"/>
              </a:xfrm>
              <a:prstGeom prst="rect">
                <a:avLst/>
              </a:prstGeom>
              <a:blipFill>
                <a:blip r:embed="rId3"/>
                <a:stretch>
                  <a:fillRect l="-875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40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99974</TotalTime>
  <Words>1251</Words>
  <Application>Microsoft Macintosh PowerPoint</Application>
  <PresentationFormat>On-screen Show (4:3)</PresentationFormat>
  <Paragraphs>182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Least Squares and Data 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1286</cp:revision>
  <cp:lastPrinted>2018-10-29T02:42:28Z</cp:lastPrinted>
  <dcterms:created xsi:type="dcterms:W3CDTF">2012-07-21T17:56:31Z</dcterms:created>
  <dcterms:modified xsi:type="dcterms:W3CDTF">2020-11-01T22:33:44Z</dcterms:modified>
</cp:coreProperties>
</file>