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561" r:id="rId2"/>
    <p:sldId id="485" r:id="rId3"/>
    <p:sldId id="564" r:id="rId4"/>
    <p:sldId id="566" r:id="rId5"/>
    <p:sldId id="562" r:id="rId6"/>
    <p:sldId id="486" r:id="rId7"/>
    <p:sldId id="563" r:id="rId8"/>
    <p:sldId id="477" r:id="rId9"/>
    <p:sldId id="531" r:id="rId10"/>
    <p:sldId id="558" r:id="rId11"/>
    <p:sldId id="568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2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3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37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12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08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3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be positive definite if full 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 n^2 + n^3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11/1/20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0.png"/><Relationship Id="rId4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230.png"/><Relationship Id="rId7" Type="http://schemas.openxmlformats.org/officeDocument/2006/relationships/image" Target="../media/image101.png"/><Relationship Id="rId12" Type="http://schemas.openxmlformats.org/officeDocument/2006/relationships/image" Target="../media/image1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openxmlformats.org/officeDocument/2006/relationships/image" Target="../media/image181.png"/><Relationship Id="rId5" Type="http://schemas.openxmlformats.org/officeDocument/2006/relationships/image" Target="../media/image240.png"/><Relationship Id="rId10" Type="http://schemas.openxmlformats.org/officeDocument/2006/relationships/image" Target="../media/image161.png"/><Relationship Id="rId4" Type="http://schemas.openxmlformats.org/officeDocument/2006/relationships/image" Target="../media/image5.png"/><Relationship Id="rId9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Singular Value Decomposition</a:t>
            </a:r>
            <a:br>
              <a:rPr lang="en-US" dirty="0"/>
            </a:br>
            <a:r>
              <a:rPr lang="en-US" dirty="0"/>
              <a:t>(matrix factorization)</a:t>
            </a:r>
          </a:p>
        </p:txBody>
      </p:sp>
    </p:spTree>
    <p:extLst>
      <p:ext uri="{BB962C8B-B14F-4D97-AF65-F5344CB8AC3E}">
        <p14:creationId xmlns:p14="http://schemas.microsoft.com/office/powerpoint/2010/main" val="368557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84DC097E-6E2E-7645-98C2-ACA19732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E9D66E5-8C2B-3843-A601-81BD5F71EC66}"/>
                  </a:ext>
                </a:extLst>
              </p:cNvPr>
              <p:cNvSpPr/>
              <p:nvPr/>
            </p:nvSpPr>
            <p:spPr>
              <a:xfrm>
                <a:off x="228600" y="953179"/>
                <a:ext cx="8991600" cy="1454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The cost of an SVD is proportional to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2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200" dirty="0"/>
                  <a:t>where the constant of proportionality constant ranging from 4 to 10 (or more) depending on the algorithm.</a:t>
                </a: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E9D66E5-8C2B-3843-A601-81BD5F71EC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53179"/>
                <a:ext cx="8991600" cy="1454244"/>
              </a:xfrm>
              <a:prstGeom prst="rect">
                <a:avLst/>
              </a:prstGeom>
              <a:blipFill>
                <a:blip r:embed="rId3"/>
                <a:stretch>
                  <a:fillRect l="-705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41FDA3-52B5-EA49-BFFD-184C206A4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67" y="1840714"/>
            <a:ext cx="5964592" cy="47308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BA110-40F0-C047-8873-22337348B92B}"/>
                  </a:ext>
                </a:extLst>
              </p:cNvPr>
              <p:cNvSpPr/>
              <p:nvPr/>
            </p:nvSpPr>
            <p:spPr>
              <a:xfrm>
                <a:off x="4572000" y="4572000"/>
                <a:ext cx="4343400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𝑆𝑉𝐷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𝑚𝑎𝑡𝑚𝑎𝑡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𝐿𝑈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 2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>
                          <a:latin typeface="Cambria Math" panose="02040503050406030204" pitchFamily="18" charset="0"/>
                        </a:rPr>
                        <m:t>/3=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BA110-40F0-C047-8873-22337348B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72000"/>
                <a:ext cx="4343400" cy="1200329"/>
              </a:xfrm>
              <a:prstGeom prst="rect">
                <a:avLst/>
              </a:prstGeom>
              <a:blipFill>
                <a:blip r:embed="rId5"/>
                <a:stretch>
                  <a:fillRect l="-292" t="-1042" b="-416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17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F311D65C-61A7-224E-8DDE-31F53E964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SVD summary: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733B2D-67E9-1640-AD12-32B746C6421B}"/>
                  </a:ext>
                </a:extLst>
              </p:cNvPr>
              <p:cNvSpPr/>
              <p:nvPr/>
            </p:nvSpPr>
            <p:spPr>
              <a:xfrm>
                <a:off x="228600" y="1143000"/>
                <a:ext cx="8686800" cy="5442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SVD is a factorization of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matrix into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𝑨</m:t>
                    </m:r>
                    <m:r>
                      <a:rPr lang="en-US" sz="2000">
                        <a:latin typeface="Cambria Math" charset="0"/>
                      </a:rPr>
                      <m:t>=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 where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000" dirty="0"/>
                  <a:t> orthogonal matrix,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orthogonal matrix 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000" dirty="0"/>
                  <a:t> diagonal matrix.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reduced form: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𝑨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 is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matrix,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charset="0"/>
                    <a:cs typeface="Cambria Math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eigenvectors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, denoted the right singular 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</a:t>
                </a:r>
                <a:r>
                  <a:rPr lang="en-US" sz="2000" dirty="0">
                    <a:ea typeface="Cambria Math" charset="0"/>
                    <a:cs typeface="Cambria Math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𝑼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eigenvectors of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, denoted the left singular vectors.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Cambria Math" charset="0"/>
                    <a:cs typeface="Cambria Math" charset="0"/>
                  </a:rPr>
                  <a:t>The diagonal entries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are the eigenvalues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are called the singular values.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singular values are always non-negative (since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a positive semi-definite matrix, the eigenvalues are always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733B2D-67E9-1640-AD12-32B746C64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43000"/>
                <a:ext cx="8686800" cy="5442003"/>
              </a:xfrm>
              <a:prstGeom prst="rect">
                <a:avLst/>
              </a:prstGeom>
              <a:blipFill>
                <a:blip r:embed="rId2"/>
                <a:stretch>
                  <a:fillRect l="-584" t="-465" r="-876"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34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45293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Singular Value Decomposition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D1B474-ECA1-9E41-AE8F-5A4A3CC90657}"/>
                  </a:ext>
                </a:extLst>
              </p:cNvPr>
              <p:cNvSpPr txBox="1"/>
              <p:nvPr/>
            </p:nvSpPr>
            <p:spPr>
              <a:xfrm>
                <a:off x="351367" y="1058056"/>
                <a:ext cx="8183033" cy="551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The SVD is a factorization of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matrix into</a:t>
                </a:r>
              </a:p>
              <a:p>
                <a:endParaRPr lang="en-US" sz="22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𝑨</m:t>
                    </m:r>
                    <m:r>
                      <a:rPr lang="en-US" sz="2200">
                        <a:latin typeface="Cambria Math" charset="0"/>
                      </a:rPr>
                      <m:t>=</m:t>
                    </m:r>
                    <m:r>
                      <a:rPr lang="en-US" sz="2200" b="1" i="1">
                        <a:latin typeface="Cambria Math" charset="0"/>
                      </a:rPr>
                      <m:t>𝑼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</a:p>
              <a:p>
                <a:pPr algn="ctr"/>
                <a:endParaRPr lang="en-US" sz="2200" dirty="0"/>
              </a:p>
              <a:p>
                <a:r>
                  <a:rPr lang="en-US" sz="2200" dirty="0"/>
                  <a:t>where</a:t>
                </a:r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𝑚</m:t>
                    </m:r>
                  </m:oMath>
                </a14:m>
                <a:r>
                  <a:rPr lang="en-US" sz="2200" dirty="0"/>
                  <a:t> orthogonal matrix,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orthogonal matrix and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200" dirty="0"/>
                  <a:t> is a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200" dirty="0"/>
                  <a:t> diagonal matrix.</a:t>
                </a:r>
              </a:p>
              <a:p>
                <a:endParaRPr lang="en-US" sz="2200" dirty="0"/>
              </a:p>
              <a:p>
                <a:r>
                  <a:rPr lang="en-US" b="1" dirty="0">
                    <a:ea typeface="Cambria Math" charset="0"/>
                  </a:rPr>
                  <a:t>For a square matrix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2400" b="1" i="1" dirty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b="1" i="1" dirty="0">
                  <a:latin typeface="Cambria Math" charset="0"/>
                </a:endParaRPr>
              </a:p>
              <a:p>
                <a:endParaRPr lang="en-US" sz="2400" b="1" i="1" dirty="0">
                  <a:latin typeface="Cambria Math" charset="0"/>
                </a:endParaRPr>
              </a:p>
              <a:p>
                <a:endParaRPr lang="en-US" sz="2400" b="1" i="1" dirty="0">
                  <a:latin typeface="Cambria Math" charset="0"/>
                </a:endParaRPr>
              </a:p>
              <a:p>
                <a:endParaRPr lang="en-US" sz="1000" b="1" i="1" dirty="0">
                  <a:latin typeface="Cambria Math" charset="0"/>
                </a:endParaRPr>
              </a:p>
              <a:p>
                <a:endParaRPr lang="en-US" sz="2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D1B474-ECA1-9E41-AE8F-5A4A3CC9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7" y="1058056"/>
                <a:ext cx="8183033" cy="5510098"/>
              </a:xfrm>
              <a:prstGeom prst="rect">
                <a:avLst/>
              </a:prstGeom>
              <a:blipFill>
                <a:blip r:embed="rId3"/>
                <a:stretch>
                  <a:fillRect l="-930" t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EDCF77-5C77-E04A-B0C5-7A19935ACCE6}"/>
                  </a:ext>
                </a:extLst>
              </p:cNvPr>
              <p:cNvSpPr/>
              <p:nvPr/>
            </p:nvSpPr>
            <p:spPr>
              <a:xfrm>
                <a:off x="6283926" y="3001063"/>
                <a:ext cx="2235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EDCF77-5C77-E04A-B0C5-7A19935AC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926" y="3001063"/>
                <a:ext cx="22354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1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D8D9FE3D-7F91-1D45-9364-E992DFFB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457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/>
              <p:nvPr/>
            </p:nvSpPr>
            <p:spPr>
              <a:xfrm>
                <a:off x="228600" y="1934787"/>
                <a:ext cx="9067800" cy="2421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charset="0"/>
                      </a:rPr>
                      <m:t>𝑨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>
                        <a:latin typeface="Cambria Math" charset="0"/>
                      </a:rPr>
                      <m:t>𝑼</m:t>
                    </m:r>
                    <m:r>
                      <a:rPr lang="en-US" sz="22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200" b="1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934787"/>
                <a:ext cx="9067800" cy="24218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/>
              <p:nvPr/>
            </p:nvSpPr>
            <p:spPr>
              <a:xfrm>
                <a:off x="5698888" y="410836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88" y="4108360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/>
              <p:nvPr/>
            </p:nvSpPr>
            <p:spPr>
              <a:xfrm>
                <a:off x="3153315" y="4104589"/>
                <a:ext cx="612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315" y="4104589"/>
                <a:ext cx="612284" cy="276999"/>
              </a:xfrm>
              <a:prstGeom prst="rect">
                <a:avLst/>
              </a:prstGeom>
              <a:blipFill>
                <a:blip r:embed="rId5"/>
                <a:stretch>
                  <a:fillRect l="-4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/>
              <p:nvPr/>
            </p:nvSpPr>
            <p:spPr>
              <a:xfrm>
                <a:off x="7528101" y="4068272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101" y="4068272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/>
              <p:nvPr/>
            </p:nvSpPr>
            <p:spPr>
              <a:xfrm>
                <a:off x="228600" y="999045"/>
                <a:ext cx="6887633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charset="0"/>
                    <a:cs typeface="Cambria Math" charset="0"/>
                  </a:rPr>
                  <a:t>What happens when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>
                    <a:ea typeface="Cambria Math" charset="0"/>
                    <a:cs typeface="Cambria Math" charset="0"/>
                  </a:rPr>
                  <a:t> is not a square matrix?</a:t>
                </a:r>
              </a:p>
              <a:p>
                <a:endParaRPr lang="en-US" sz="2000" dirty="0">
                  <a:ea typeface="Cambria Math" charset="0"/>
                  <a:cs typeface="Cambria Math" charset="0"/>
                </a:endParaRPr>
              </a:p>
              <a:p>
                <a:r>
                  <a:rPr lang="en-US" sz="2000" b="1" dirty="0">
                    <a:ea typeface="Cambria Math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9045"/>
                <a:ext cx="6887633" cy="1015663"/>
              </a:xfrm>
              <a:prstGeom prst="rect">
                <a:avLst/>
              </a:prstGeom>
              <a:blipFill>
                <a:blip r:embed="rId8"/>
                <a:stretch>
                  <a:fillRect l="-921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5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D8D9FE3D-7F91-1D45-9364-E992DFFB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4576"/>
            <a:ext cx="81830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Reduced SVD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/>
              <p:nvPr/>
            </p:nvSpPr>
            <p:spPr>
              <a:xfrm>
                <a:off x="38100" y="1219200"/>
                <a:ext cx="9067800" cy="1756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latin typeface="Cambria Math" charset="0"/>
                        </a:rPr>
                        <m:t>𝑨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charset="0"/>
                        </a:rPr>
                        <m:t>𝑼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2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p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FC2499F-B23A-224E-AD7F-05AADA45B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1219200"/>
                <a:ext cx="9067800" cy="1756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/>
              <p:nvPr/>
            </p:nvSpPr>
            <p:spPr>
              <a:xfrm>
                <a:off x="4923928" y="3153296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09CF69-5C9F-9942-9CF0-76C7FD35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928" y="3153296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6818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/>
              <p:nvPr/>
            </p:nvSpPr>
            <p:spPr>
              <a:xfrm>
                <a:off x="2363735" y="3158842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61F58F-3F46-1549-86B4-864D2179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35" y="3158842"/>
                <a:ext cx="551369" cy="276999"/>
              </a:xfrm>
              <a:prstGeom prst="rect">
                <a:avLst/>
              </a:prstGeom>
              <a:blipFill>
                <a:blip r:embed="rId5"/>
                <a:stretch>
                  <a:fillRect l="-444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/>
              <p:nvPr/>
            </p:nvSpPr>
            <p:spPr>
              <a:xfrm>
                <a:off x="7792373" y="3153296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11D8C-8933-6F4C-84B1-8ED4F00E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73" y="3153296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5128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/>
              <p:nvPr/>
            </p:nvSpPr>
            <p:spPr>
              <a:xfrm>
                <a:off x="228600" y="916004"/>
                <a:ext cx="688763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F5EB2D-13C8-6B4F-960A-441C386D5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16004"/>
                <a:ext cx="6887633" cy="400110"/>
              </a:xfrm>
              <a:prstGeom prst="rect">
                <a:avLst/>
              </a:prstGeom>
              <a:blipFill>
                <a:blip r:embed="rId8"/>
                <a:stretch>
                  <a:fillRect l="-921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51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8ACFCF-E5CE-6644-B75B-4B1D89CF147B}"/>
                  </a:ext>
                </a:extLst>
              </p:cNvPr>
              <p:cNvSpPr/>
              <p:nvPr/>
            </p:nvSpPr>
            <p:spPr>
              <a:xfrm>
                <a:off x="228600" y="178926"/>
                <a:ext cx="8594404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take a look at the product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sz="2400" dirty="0"/>
                  <a:t> has the singular values of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,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matrix.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98ACFCF-E5CE-6644-B75B-4B1D89CF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8926"/>
                <a:ext cx="8594404" cy="837537"/>
              </a:xfrm>
              <a:prstGeom prst="rect">
                <a:avLst/>
              </a:prstGeom>
              <a:blipFill>
                <a:blip r:embed="rId2"/>
                <a:stretch>
                  <a:fillRect l="-1032" t="-2985" r="-8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F969DE-DCC3-B54A-B49E-3221A70773E8}"/>
                  </a:ext>
                </a:extLst>
              </p:cNvPr>
              <p:cNvSpPr/>
              <p:nvPr/>
            </p:nvSpPr>
            <p:spPr>
              <a:xfrm>
                <a:off x="169499" y="1171889"/>
                <a:ext cx="7450501" cy="181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sSup>
                                  <m:sSupPr>
                                    <m:ctrlP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F969DE-DCC3-B54A-B49E-3221A7077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" y="1171889"/>
                <a:ext cx="7450501" cy="1812035"/>
              </a:xfrm>
              <a:prstGeom prst="rect">
                <a:avLst/>
              </a:prstGeom>
              <a:blipFill>
                <a:blip r:embed="rId3"/>
                <a:stretch>
                  <a:fillRect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1EE4C-C251-C24B-9DF0-E61CB47300EC}"/>
                  </a:ext>
                </a:extLst>
              </p:cNvPr>
              <p:cNvSpPr txBox="1"/>
              <p:nvPr/>
            </p:nvSpPr>
            <p:spPr>
              <a:xfrm>
                <a:off x="4288217" y="3152001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81EE4C-C251-C24B-9DF0-E61CB473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17" y="3152001"/>
                <a:ext cx="551369" cy="276999"/>
              </a:xfrm>
              <a:prstGeom prst="rect">
                <a:avLst/>
              </a:prstGeom>
              <a:blipFill>
                <a:blip r:embed="rId4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AF54C-34E3-C845-8579-73C7EB58F395}"/>
                  </a:ext>
                </a:extLst>
              </p:cNvPr>
              <p:cNvSpPr txBox="1"/>
              <p:nvPr/>
            </p:nvSpPr>
            <p:spPr>
              <a:xfrm>
                <a:off x="1884869" y="276071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DAF54C-34E3-C845-8579-73C7EB58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869" y="2760710"/>
                <a:ext cx="551369" cy="276999"/>
              </a:xfrm>
              <a:prstGeom prst="rect">
                <a:avLst/>
              </a:prstGeom>
              <a:blipFill>
                <a:blip r:embed="rId5"/>
                <a:stretch>
                  <a:fillRect l="-4444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61D09-D511-9949-AEF6-3F8464ACF4EF}"/>
                  </a:ext>
                </a:extLst>
              </p:cNvPr>
              <p:cNvSpPr txBox="1"/>
              <p:nvPr/>
            </p:nvSpPr>
            <p:spPr>
              <a:xfrm>
                <a:off x="6286500" y="2733817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161D09-D511-9949-AEF6-3F8464ACF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2733817"/>
                <a:ext cx="490454" cy="276999"/>
              </a:xfrm>
              <a:prstGeom prst="rect">
                <a:avLst/>
              </a:prstGeom>
              <a:blipFill>
                <a:blip r:embed="rId6"/>
                <a:stretch>
                  <a:fillRect l="-5000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B09E35-FB7B-6245-94E1-9FB09F0A9E68}"/>
                  </a:ext>
                </a:extLst>
              </p:cNvPr>
              <p:cNvSpPr/>
              <p:nvPr/>
            </p:nvSpPr>
            <p:spPr>
              <a:xfrm>
                <a:off x="38100" y="3934536"/>
                <a:ext cx="8908208" cy="1824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19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𝚺</m:t>
                      </m:r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eqArr>
                          <m:r>
                            <a:rPr lang="en-US" sz="1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sSup>
                                      <m:sSupPr>
                                        <m:ctrlP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9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9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/>
                                  <m:e/>
                                </m:mr>
                                <m:mr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/>
                                </m:mr>
                                <m:mr>
                                  <m:e/>
                                  <m:e/>
                                  <m:e>
                                    <m:r>
                                      <a:rPr lang="en-US" sz="19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B09E35-FB7B-6245-94E1-9FB09F0A9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3934536"/>
                <a:ext cx="8908208" cy="1824217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A8151-41BB-4343-9AA9-0EF654752FEC}"/>
                  </a:ext>
                </a:extLst>
              </p:cNvPr>
              <p:cNvSpPr txBox="1"/>
              <p:nvPr/>
            </p:nvSpPr>
            <p:spPr>
              <a:xfrm>
                <a:off x="3686715" y="5558990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AA8151-41BB-4343-9AA9-0EF654752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715" y="5558990"/>
                <a:ext cx="551369" cy="276999"/>
              </a:xfrm>
              <a:prstGeom prst="rect">
                <a:avLst/>
              </a:prstGeom>
              <a:blipFill>
                <a:blip r:embed="rId8"/>
                <a:stretch>
                  <a:fillRect l="-4444" r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C9795-B511-4144-BA2A-B14896EF52C9}"/>
                  </a:ext>
                </a:extLst>
              </p:cNvPr>
              <p:cNvSpPr txBox="1"/>
              <p:nvPr/>
            </p:nvSpPr>
            <p:spPr>
              <a:xfrm>
                <a:off x="1333500" y="5832902"/>
                <a:ext cx="551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C9795-B511-4144-BA2A-B14896EF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5832902"/>
                <a:ext cx="551369" cy="276999"/>
              </a:xfrm>
              <a:prstGeom prst="rect">
                <a:avLst/>
              </a:prstGeom>
              <a:blipFill>
                <a:blip r:embed="rId9"/>
                <a:stretch>
                  <a:fillRect l="-4545" r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33821-F47A-3347-BB84-97C2A927DEE3}"/>
                  </a:ext>
                </a:extLst>
              </p:cNvPr>
              <p:cNvSpPr txBox="1"/>
              <p:nvPr/>
            </p:nvSpPr>
            <p:spPr>
              <a:xfrm>
                <a:off x="7167646" y="5971401"/>
                <a:ext cx="490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533821-F47A-3347-BB84-97C2A927D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646" y="5971401"/>
                <a:ext cx="490454" cy="276999"/>
              </a:xfrm>
              <a:prstGeom prst="rect">
                <a:avLst/>
              </a:prstGeom>
              <a:blipFill>
                <a:blip r:embed="rId10"/>
                <a:stretch>
                  <a:fillRect l="-7692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BEB050-10F6-5847-AFDC-40081821133F}"/>
                  </a:ext>
                </a:extLst>
              </p:cNvPr>
              <p:cNvSpPr/>
              <p:nvPr/>
            </p:nvSpPr>
            <p:spPr>
              <a:xfrm>
                <a:off x="169499" y="1043012"/>
                <a:ext cx="1100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CBEB050-10F6-5847-AFDC-400818211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9" y="1043012"/>
                <a:ext cx="110030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3D64CE-4925-AC49-94C6-0D602263216B}"/>
                  </a:ext>
                </a:extLst>
              </p:cNvPr>
              <p:cNvSpPr/>
              <p:nvPr/>
            </p:nvSpPr>
            <p:spPr>
              <a:xfrm>
                <a:off x="155083" y="3446322"/>
                <a:ext cx="1100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3D64CE-4925-AC49-94C6-0D602263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" y="3446322"/>
                <a:ext cx="1100301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03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/>
              <p:nvPr/>
            </p:nvSpPr>
            <p:spPr>
              <a:xfrm>
                <a:off x="219890" y="381000"/>
                <a:ext cx="8873309" cy="158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dirty="0"/>
                  <a:t> with the singular value decomposition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Let’s take a look at the eigenpairs corresponding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  <a:p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B4DE1D-77DD-A540-BE05-7A552A70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90" y="381000"/>
                <a:ext cx="8873309" cy="1582741"/>
              </a:xfrm>
              <a:prstGeom prst="rect">
                <a:avLst/>
              </a:prstGeom>
              <a:blipFill>
                <a:blip r:embed="rId3"/>
                <a:stretch>
                  <a:fillRect l="-10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5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B4DE1D-77DD-A540-BE05-7A552A700B33}"/>
              </a:ext>
            </a:extLst>
          </p:cNvPr>
          <p:cNvSpPr txBox="1"/>
          <p:nvPr/>
        </p:nvSpPr>
        <p:spPr>
          <a:xfrm>
            <a:off x="270691" y="381000"/>
            <a:ext cx="8873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similar way,</a:t>
            </a:r>
            <a:endParaRPr lang="en-US" sz="2400" dirty="0">
              <a:ea typeface="Cambria Math" charset="0"/>
              <a:cs typeface="Cambria Math" charset="0"/>
            </a:endParaRPr>
          </a:p>
          <a:p>
            <a:endParaRPr lang="en-US" sz="2400" dirty="0">
              <a:ea typeface="Cambria Math" charset="0"/>
              <a:cs typeface="Cambria Math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3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1367" y="250056"/>
            <a:ext cx="92498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can we compute an SVD of a matrix A 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600" y="990600"/>
                <a:ext cx="8792634" cy="5583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Evaluate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Make a matrix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from the normalized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𝐯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 The columns are called “</a:t>
                </a:r>
                <a:r>
                  <a:rPr lang="en-US" sz="2400" dirty="0">
                    <a:solidFill>
                      <a:srgbClr val="007434"/>
                    </a:solidFill>
                  </a:rPr>
                  <a:t>right singular vectors</a:t>
                </a:r>
                <a:r>
                  <a:rPr lang="en-US" sz="2400" dirty="0"/>
                  <a:t>”.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>
                                        <a:latin typeface="Cambria Math" panose="020405030504060302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Make a diagonal matrix from the square roots of the eigenvalues.</a:t>
                </a:r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Find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400" b="1" i="1">
                        <a:latin typeface="Cambria Math" charset="0"/>
                      </a:rPr>
                      <m:t>𝑨</m:t>
                    </m:r>
                    <m:r>
                      <a:rPr lang="en-US" sz="2400">
                        <a:latin typeface="Cambria Math" charset="0"/>
                      </a:rPr>
                      <m:t>=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400" b="1" i="1">
                        <a:latin typeface="Cambria Math" charset="0"/>
                      </a:rPr>
                      <m:t>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. The columns are called the “</a:t>
                </a:r>
                <a:r>
                  <a:rPr lang="en-US" sz="2400" dirty="0">
                    <a:solidFill>
                      <a:srgbClr val="007434"/>
                    </a:solidFill>
                  </a:rPr>
                  <a:t>left singular vectors</a:t>
                </a:r>
                <a:r>
                  <a:rPr lang="en-US" sz="2400" dirty="0"/>
                  <a:t>”.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792634" cy="5583773"/>
              </a:xfrm>
              <a:prstGeom prst="rect">
                <a:avLst/>
              </a:prstGeom>
              <a:blipFill>
                <a:blip r:embed="rId3"/>
                <a:stretch>
                  <a:fillRect l="-866" t="-680" r="-144" b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73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" y="1295400"/>
                <a:ext cx="8487833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 matrix is positive 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charset="0"/>
                    <a:cs typeface="Cambria Math" charset="0"/>
                  </a:rPr>
                  <a:t>A matrix is positive semi-definite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𝑩𝒙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95400"/>
                <a:ext cx="8487833" cy="844077"/>
              </a:xfrm>
              <a:prstGeom prst="rect">
                <a:avLst/>
              </a:prstGeom>
              <a:blipFill>
                <a:blip r:embed="rId3"/>
                <a:stretch>
                  <a:fillRect l="-1048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148">
            <a:extLst>
              <a:ext uri="{FF2B5EF4-FFF2-40B4-BE49-F238E27FC236}">
                <a16:creationId xmlns:a16="http://schemas.microsoft.com/office/drawing/2014/main" id="{A51B355D-5B4E-924A-BCDB-A383D7DF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4582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Singular values are always non-negative</a:t>
            </a:r>
            <a:endParaRPr lang="en-US" sz="38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6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75069</TotalTime>
  <Words>618</Words>
  <Application>Microsoft Macintosh PowerPoint</Application>
  <PresentationFormat>On-screen Show (4:3)</PresentationFormat>
  <Paragraphs>82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Singular Value Decomposition (matrix factorization)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1216</cp:revision>
  <cp:lastPrinted>2018-03-08T18:06:52Z</cp:lastPrinted>
  <dcterms:created xsi:type="dcterms:W3CDTF">2012-07-21T17:56:31Z</dcterms:created>
  <dcterms:modified xsi:type="dcterms:W3CDTF">2020-11-01T22:28:49Z</dcterms:modified>
</cp:coreProperties>
</file>