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596" r:id="rId2"/>
    <p:sldId id="570" r:id="rId3"/>
    <p:sldId id="582" r:id="rId4"/>
    <p:sldId id="548" r:id="rId5"/>
    <p:sldId id="557" r:id="rId6"/>
    <p:sldId id="583" r:id="rId7"/>
    <p:sldId id="547" r:id="rId8"/>
    <p:sldId id="586" r:id="rId9"/>
    <p:sldId id="600" r:id="rId10"/>
    <p:sldId id="601" r:id="rId11"/>
    <p:sldId id="587" r:id="rId12"/>
    <p:sldId id="602" r:id="rId13"/>
    <p:sldId id="556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1" autoAdjust="0"/>
    <p:restoredTop sz="80899" autoAdjust="0"/>
  </p:normalViewPr>
  <p:slideViewPr>
    <p:cSldViewPr>
      <p:cViewPr varScale="1">
        <p:scale>
          <a:sx n="99" d="100"/>
          <a:sy n="99" d="100"/>
        </p:scale>
        <p:origin x="9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Make updates! Look at this reference book!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web.stanford.edu</a:t>
            </a:r>
            <a:r>
              <a:rPr lang="en-US" sz="1200" dirty="0"/>
              <a:t>/~</a:t>
            </a:r>
            <a:r>
              <a:rPr lang="en-US" sz="1200" dirty="0" err="1"/>
              <a:t>boyd</a:t>
            </a:r>
            <a:r>
              <a:rPr lang="en-US" sz="1200" dirty="0"/>
              <a:t>/</a:t>
            </a:r>
            <a:r>
              <a:rPr lang="en-US" sz="1200" dirty="0" err="1"/>
              <a:t>vmls</a:t>
            </a:r>
            <a:r>
              <a:rPr lang="en-US" sz="1200" dirty="0"/>
              <a:t>/</a:t>
            </a:r>
            <a:r>
              <a:rPr lang="en-US" sz="1200" dirty="0" err="1"/>
              <a:t>vmls.pdf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Cost to obtain y is O(n)</a:t>
            </a:r>
          </a:p>
          <a:p>
            <a:r>
              <a:rPr lang="en-US" dirty="0"/>
              <a:t>To evaluate z = U^T*b (normally m^2), we only need to evaluate m*n (since only need the top n entries of z)</a:t>
            </a:r>
          </a:p>
          <a:p>
            <a:r>
              <a:rPr lang="en-US" dirty="0"/>
              <a:t>Recall cost of SVD is O(m 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5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Solving Linear Least Squares with SVD</a:t>
            </a:r>
          </a:p>
        </p:txBody>
      </p:sp>
    </p:spTree>
    <p:extLst>
      <p:ext uri="{BB962C8B-B14F-4D97-AF65-F5344CB8AC3E}">
        <p14:creationId xmlns:p14="http://schemas.microsoft.com/office/powerpoint/2010/main" val="339216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40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4D552A-872C-BE4A-AC90-7EBB086C4D29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l="1749" t="37931" r="51908" b="24138"/>
          <a:stretch/>
        </p:blipFill>
        <p:spPr>
          <a:xfrm>
            <a:off x="1205345" y="1984216"/>
            <a:ext cx="6248400" cy="1650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07ED97-B1F3-BB49-B214-7D8EE49E02D1}"/>
                  </a:ext>
                </a:extLst>
              </p:cNvPr>
              <p:cNvSpPr/>
              <p:nvPr/>
            </p:nvSpPr>
            <p:spPr>
              <a:xfrm>
                <a:off x="304800" y="1069816"/>
                <a:ext cx="8229600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solving the least squares problem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where the singular value decomposition of the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𝑼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07ED97-B1F3-BB49-B214-7D8EE49E0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9816"/>
                <a:ext cx="8229600" cy="651269"/>
              </a:xfrm>
              <a:prstGeom prst="rect">
                <a:avLst/>
              </a:prstGeom>
              <a:blipFill>
                <a:blip r:embed="rId3"/>
                <a:stretch>
                  <a:fillRect l="-617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D5046F-C8E7-094A-B1DF-43075A233D94}"/>
                  </a:ext>
                </a:extLst>
              </p:cNvPr>
              <p:cNvSpPr/>
              <p:nvPr/>
            </p:nvSpPr>
            <p:spPr>
              <a:xfrm>
                <a:off x="304800" y="3897868"/>
                <a:ext cx="241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D5046F-C8E7-094A-B1DF-43075A233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2412135" cy="369332"/>
              </a:xfrm>
              <a:prstGeom prst="rect">
                <a:avLst/>
              </a:prstGeom>
              <a:blipFill>
                <a:blip r:embed="rId4"/>
                <a:stretch>
                  <a:fillRect l="-2105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48">
            <a:extLst>
              <a:ext uri="{FF2B5EF4-FFF2-40B4-BE49-F238E27FC236}">
                <a16:creationId xmlns:a16="http://schemas.microsoft.com/office/drawing/2014/main" id="{C6129BED-38BE-F74D-B6CD-1695D164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Example: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0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13D2D-0B5E-E141-9424-E1A1C963392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Example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143000"/>
                <a:ext cx="8724420" cy="4655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you have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calculated. What is the cost of solving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143000"/>
                <a:ext cx="8724420" cy="4655249"/>
              </a:xfrm>
              <a:prstGeom prst="rect">
                <a:avLst/>
              </a:prstGeom>
              <a:blipFill>
                <a:blip r:embed="rId3"/>
                <a:stretch>
                  <a:fillRect l="-1164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09790" y="1039047"/>
                <a:ext cx="8724420" cy="5882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matrix where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algn="ctr"/>
                <a:r>
                  <a:rPr lang="en-US" sz="2200" dirty="0"/>
                  <a:t>(more points to fit than coefficient to be determined)</a:t>
                </a:r>
              </a:p>
              <a:p>
                <a:pPr algn="ctr"/>
                <a:endParaRPr lang="en-US" sz="2200" dirty="0"/>
              </a:p>
              <a:p>
                <a:pPr algn="ctr"/>
                <a:r>
                  <a:rPr lang="en-US" sz="2200" dirty="0"/>
                  <a:t>Normal Equations: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200" b="1" dirty="0"/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200" b="1" dirty="0"/>
              </a:p>
              <a:p>
                <a:pPr algn="ctr"/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solution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is unique if and only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is full column rank)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columns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are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non-zero singular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only positive eigenvalues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is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a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symmetric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and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positive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definite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matrix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invertible</a:t>
                </a:r>
                <a:endParaRPr lang="en-US" sz="2200" b="1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200" b="1" dirty="0"/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then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is rank-deficient, and solution of linear least squares problem is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not unique</a:t>
                </a:r>
                <a:r>
                  <a:rPr lang="en-US" sz="2200" dirty="0"/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0" y="1039047"/>
                <a:ext cx="8724420" cy="5882444"/>
              </a:xfrm>
              <a:prstGeom prst="rect">
                <a:avLst/>
              </a:prstGeom>
              <a:blipFill>
                <a:blip r:embed="rId3"/>
                <a:stretch>
                  <a:fillRect l="-873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48">
            <a:extLst>
              <a:ext uri="{FF2B5EF4-FFF2-40B4-BE49-F238E27FC236}">
                <a16:creationId xmlns:a16="http://schemas.microsoft.com/office/drawing/2014/main" id="{593BA955-E35D-8A4D-BD8C-D71C246A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90" y="205611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What we have learned so far…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7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SVD to solve linear least squares problems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14633" y="5038327"/>
                <a:ext cx="8752130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want to find the least square solution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,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or better expressed in reduced form: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3" y="5038327"/>
                <a:ext cx="8752130" cy="1576201"/>
              </a:xfrm>
              <a:prstGeom prst="rect">
                <a:avLst/>
              </a:prstGeom>
              <a:blipFill>
                <a:blip r:embed="rId3"/>
                <a:stretch>
                  <a:fillRect l="-101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/>
              <p:nvPr/>
            </p:nvSpPr>
            <p:spPr>
              <a:xfrm>
                <a:off x="1600200" y="2954309"/>
                <a:ext cx="6711470" cy="1721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54309"/>
                <a:ext cx="6711470" cy="1721433"/>
              </a:xfrm>
              <a:prstGeom prst="rect">
                <a:avLst/>
              </a:prstGeom>
              <a:blipFill>
                <a:blip r:embed="rId4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749F52-98BC-0641-A0BB-F0CAB3AB8ADC}"/>
                  </a:ext>
                </a:extLst>
              </p:cNvPr>
              <p:cNvSpPr/>
              <p:nvPr/>
            </p:nvSpPr>
            <p:spPr>
              <a:xfrm>
                <a:off x="273050" y="1925541"/>
                <a:ext cx="8724420" cy="847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is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a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rectangular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matrix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where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and hence the SVD decomposition is given by: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749F52-98BC-0641-A0BB-F0CAB3AB8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925541"/>
                <a:ext cx="8724420" cy="847476"/>
              </a:xfrm>
              <a:prstGeom prst="rect">
                <a:avLst/>
              </a:prstGeom>
              <a:blipFill>
                <a:blip r:embed="rId5"/>
                <a:stretch>
                  <a:fillRect l="-116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8">
            <a:extLst>
              <a:ext uri="{FF2B5EF4-FFF2-40B4-BE49-F238E27FC236}">
                <a16:creationId xmlns:a16="http://schemas.microsoft.com/office/drawing/2014/main" id="{576C7CDF-E519-604C-BA8B-6538C02B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Recall 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F33822-3C42-D04E-90AD-2C6B52089E4A}"/>
                  </a:ext>
                </a:extLst>
              </p:cNvPr>
              <p:cNvSpPr/>
              <p:nvPr/>
            </p:nvSpPr>
            <p:spPr>
              <a:xfrm>
                <a:off x="2929683" y="1462038"/>
                <a:ext cx="2684646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F33822-3C42-D04E-90AD-2C6B52089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83" y="1462038"/>
                <a:ext cx="2684646" cy="56220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C6C0-2612-274B-91AA-35AA36CF60F0}"/>
                  </a:ext>
                </a:extLst>
              </p:cNvPr>
              <p:cNvSpPr txBox="1"/>
              <p:nvPr/>
            </p:nvSpPr>
            <p:spPr>
              <a:xfrm>
                <a:off x="2196212" y="2300238"/>
                <a:ext cx="73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C6C0-2612-274B-91AA-35AA36CF6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12" y="2300238"/>
                <a:ext cx="733471" cy="369332"/>
              </a:xfrm>
              <a:prstGeom prst="rect">
                <a:avLst/>
              </a:prstGeom>
              <a:blipFill>
                <a:blip r:embed="rId4"/>
                <a:stretch>
                  <a:fillRect l="-5085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C283F-8602-3043-B1BB-3094A42C5A25}"/>
                  </a:ext>
                </a:extLst>
              </p:cNvPr>
              <p:cNvSpPr txBox="1"/>
              <p:nvPr/>
            </p:nvSpPr>
            <p:spPr>
              <a:xfrm>
                <a:off x="3386883" y="2297963"/>
                <a:ext cx="73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C283F-8602-3043-B1BB-3094A42C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83" y="2297963"/>
                <a:ext cx="733471" cy="369332"/>
              </a:xfrm>
              <a:prstGeom prst="rect">
                <a:avLst/>
              </a:prstGeom>
              <a:blipFill>
                <a:blip r:embed="rId5"/>
                <a:stretch>
                  <a:fillRect l="-3448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27B235-75E0-B440-BB1E-07D993F41DEC}"/>
                  </a:ext>
                </a:extLst>
              </p:cNvPr>
              <p:cNvSpPr txBox="1"/>
              <p:nvPr/>
            </p:nvSpPr>
            <p:spPr>
              <a:xfrm>
                <a:off x="4272006" y="2678668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27B235-75E0-B440-BB1E-07D993F4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006" y="2678668"/>
                <a:ext cx="651717" cy="369332"/>
              </a:xfrm>
              <a:prstGeom prst="rect">
                <a:avLst/>
              </a:prstGeom>
              <a:blipFill>
                <a:blip r:embed="rId6"/>
                <a:stretch>
                  <a:fillRect l="-5769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F46CD-4321-464D-86D5-0B950AA8EBD5}"/>
                  </a:ext>
                </a:extLst>
              </p:cNvPr>
              <p:cNvSpPr txBox="1"/>
              <p:nvPr/>
            </p:nvSpPr>
            <p:spPr>
              <a:xfrm>
                <a:off x="5444283" y="2309336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F46CD-4321-464D-86D5-0B950AA8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83" y="2309336"/>
                <a:ext cx="651717" cy="369332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6F02E1-2AD5-3545-AA81-DF425A111AAC}"/>
              </a:ext>
            </a:extLst>
          </p:cNvPr>
          <p:cNvCxnSpPr>
            <a:cxnSpLocks/>
          </p:cNvCxnSpPr>
          <p:nvPr/>
        </p:nvCxnSpPr>
        <p:spPr>
          <a:xfrm flipH="1">
            <a:off x="2562947" y="1931910"/>
            <a:ext cx="595336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774D90-0C7D-F744-880F-A1AA0935AD1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53619" y="1920537"/>
            <a:ext cx="228600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82EDC-5400-934E-914C-BBA8E0ECBF3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97865" y="1974029"/>
            <a:ext cx="26660" cy="70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DF22AE-0C02-1A46-AC3E-C111713A09C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93200" y="1891647"/>
            <a:ext cx="576942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1466E68-0202-ED4F-93F4-CCC1E78A83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96" r="14959" b="63717"/>
          <a:stretch/>
        </p:blipFill>
        <p:spPr>
          <a:xfrm>
            <a:off x="300759" y="3517351"/>
            <a:ext cx="8583498" cy="247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54C370-D064-E343-A21E-D4F469577F67}"/>
                  </a:ext>
                </a:extLst>
              </p:cNvPr>
              <p:cNvSpPr/>
              <p:nvPr/>
            </p:nvSpPr>
            <p:spPr>
              <a:xfrm>
                <a:off x="5497119" y="404243"/>
                <a:ext cx="133017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54C370-D064-E343-A21E-D4F469577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19" y="404243"/>
                <a:ext cx="133017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0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215D2-0FC2-7C4C-A84A-CD2E9C2E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662103" cy="2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SVD to solve linear least squares problems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/>
              <p:nvPr/>
            </p:nvSpPr>
            <p:spPr>
              <a:xfrm>
                <a:off x="1084022" y="2265941"/>
                <a:ext cx="7102475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2" y="2265941"/>
                <a:ext cx="7102475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DA247-B9F3-1348-8672-42B3688C9D23}"/>
                  </a:ext>
                </a:extLst>
              </p:cNvPr>
              <p:cNvSpPr/>
              <p:nvPr/>
            </p:nvSpPr>
            <p:spPr>
              <a:xfrm>
                <a:off x="2819400" y="1656341"/>
                <a:ext cx="2684646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DA247-B9F3-1348-8672-42B3688C9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56341"/>
                <a:ext cx="2684646" cy="562205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63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3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15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979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99974</TotalTime>
  <Words>404</Words>
  <Application>Microsoft Macintosh PowerPoint</Application>
  <PresentationFormat>On-screen Show (4:3)</PresentationFormat>
  <Paragraphs>67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Solving Linear Least Squares with SVD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1286</cp:revision>
  <cp:lastPrinted>2018-10-29T02:42:28Z</cp:lastPrinted>
  <dcterms:created xsi:type="dcterms:W3CDTF">2012-07-21T17:56:31Z</dcterms:created>
  <dcterms:modified xsi:type="dcterms:W3CDTF">2020-11-16T05:53:40Z</dcterms:modified>
</cp:coreProperties>
</file>