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5"/>
  </p:notesMasterIdLst>
  <p:handoutMasterIdLst>
    <p:handoutMasterId r:id="rId16"/>
  </p:handoutMasterIdLst>
  <p:sldIdLst>
    <p:sldId id="621" r:id="rId2"/>
    <p:sldId id="585" r:id="rId3"/>
    <p:sldId id="584" r:id="rId4"/>
    <p:sldId id="577" r:id="rId5"/>
    <p:sldId id="622" r:id="rId6"/>
    <p:sldId id="625" r:id="rId7"/>
    <p:sldId id="617" r:id="rId8"/>
    <p:sldId id="623" r:id="rId9"/>
    <p:sldId id="624" r:id="rId10"/>
    <p:sldId id="542" r:id="rId11"/>
    <p:sldId id="618" r:id="rId12"/>
    <p:sldId id="626" r:id="rId13"/>
    <p:sldId id="549" r:id="rId1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434"/>
    <a:srgbClr val="E52EDC"/>
    <a:srgbClr val="FF6900"/>
    <a:srgbClr val="F4CEC9"/>
    <a:srgbClr val="9EBF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59" autoAdjust="0"/>
    <p:restoredTop sz="86376" autoAdjust="0"/>
  </p:normalViewPr>
  <p:slideViewPr>
    <p:cSldViewPr>
      <p:cViewPr varScale="1">
        <p:scale>
          <a:sx n="106" d="100"/>
          <a:sy n="106" d="100"/>
        </p:scale>
        <p:origin x="89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336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2962" y="0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r">
              <a:defRPr sz="1200"/>
            </a:lvl1pPr>
          </a:lstStyle>
          <a:p>
            <a:fld id="{C7A310A2-6535-4417-8FA8-AA0E3BD8E381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173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2962" y="9119173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r">
              <a:defRPr sz="1200"/>
            </a:lvl1pPr>
          </a:lstStyle>
          <a:p>
            <a:fld id="{F8B6821C-F382-4246-80AA-F937D9CF3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37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A968B9A5-E803-4C2D-B955-F74BDA24F802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A82CFD2B-B1E9-4286-B907-F22A15B9E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53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36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62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593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15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84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use SVD to solve square system of linear equations, but no advantage over LU decomposition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619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3271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11B3707-FD6F-4357-B18B-37D39DF1D0B5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7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image" Target="../media/image68.png"/><Relationship Id="rId4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12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11" Type="http://schemas.openxmlformats.org/officeDocument/2006/relationships/image" Target="../media/image56.png"/><Relationship Id="rId10" Type="http://schemas.openxmlformats.org/officeDocument/2006/relationships/image" Target="../media/image7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0.png"/><Relationship Id="rId4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24000"/>
            <a:ext cx="8229600" cy="1470025"/>
          </a:xfrm>
        </p:spPr>
        <p:txBody>
          <a:bodyPr>
            <a:normAutofit/>
          </a:bodyPr>
          <a:lstStyle/>
          <a:p>
            <a:r>
              <a:rPr lang="en-US" dirty="0"/>
              <a:t>Singular Value Decomposition</a:t>
            </a:r>
            <a:br>
              <a:rPr lang="en-US" dirty="0"/>
            </a:br>
            <a:r>
              <a:rPr lang="en-US" dirty="0"/>
              <a:t>(applications)</a:t>
            </a:r>
          </a:p>
        </p:txBody>
      </p:sp>
    </p:spTree>
    <p:extLst>
      <p:ext uri="{BB962C8B-B14F-4D97-AF65-F5344CB8AC3E}">
        <p14:creationId xmlns:p14="http://schemas.microsoft.com/office/powerpoint/2010/main" val="970037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/>
          <p:cNvSpPr txBox="1">
            <a:spLocks noChangeArrowheads="1"/>
          </p:cNvSpPr>
          <p:nvPr/>
        </p:nvSpPr>
        <p:spPr bwMode="auto">
          <a:xfrm>
            <a:off x="321549" y="308946"/>
            <a:ext cx="81830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7) Low-Rank Approximation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BBD7523-0311-5D4F-9428-274B704158BC}"/>
                  </a:ext>
                </a:extLst>
              </p:cNvPr>
              <p:cNvSpPr txBox="1"/>
              <p:nvPr/>
            </p:nvSpPr>
            <p:spPr>
              <a:xfrm>
                <a:off x="321549" y="1219200"/>
                <a:ext cx="838199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We will again use the SVD to write the matrix A as a sum of outer products (of left and right singular vectors) – here for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without loss of generality: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BBD7523-0311-5D4F-9428-274B70415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49" y="1219200"/>
                <a:ext cx="8381999" cy="1569660"/>
              </a:xfrm>
              <a:prstGeom prst="rect">
                <a:avLst/>
              </a:prstGeom>
              <a:blipFill>
                <a:blip r:embed="rId3"/>
                <a:stretch>
                  <a:fillRect l="-1059" t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F24A205-00ED-DA45-BD1B-1D084148FFD7}"/>
                  </a:ext>
                </a:extLst>
              </p:cNvPr>
              <p:cNvSpPr/>
              <p:nvPr/>
            </p:nvSpPr>
            <p:spPr>
              <a:xfrm>
                <a:off x="1075083" y="2724205"/>
                <a:ext cx="7086600" cy="3447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𝑨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/>
                                <m:e/>
                              </m:mr>
                              <m:mr>
                                <m:e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/>
                              </m:mr>
                              <m:mr>
                                <m:e/>
                                <m:e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/>
                                <m:e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/>
                                <m:e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/>
                                <m:e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eqArr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𝐯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𝐯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𝐯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𝐯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F24A205-00ED-DA45-BD1B-1D084148FF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83" y="2724205"/>
                <a:ext cx="7086600" cy="34479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8799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5F92BBB-5A5D-704B-86A0-8E49B927D77D}"/>
                  </a:ext>
                </a:extLst>
              </p:cNvPr>
              <p:cNvSpPr/>
              <p:nvPr/>
            </p:nvSpPr>
            <p:spPr>
              <a:xfrm>
                <a:off x="2958587" y="4194236"/>
                <a:ext cx="2511393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5F92BBB-5A5D-704B-86A0-8E49B927D7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587" y="4194236"/>
                <a:ext cx="2511393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F8061C3-DA0C-3543-9CB4-6C44B2C5BD01}"/>
                  </a:ext>
                </a:extLst>
              </p:cNvPr>
              <p:cNvSpPr/>
              <p:nvPr/>
            </p:nvSpPr>
            <p:spPr>
              <a:xfrm>
                <a:off x="1790521" y="3581400"/>
                <a:ext cx="5304722" cy="4764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F8061C3-DA0C-3543-9CB4-6C44B2C5BD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521" y="3581400"/>
                <a:ext cx="5304722" cy="4764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6F08964-458B-DA4B-B778-4A4DC9853AB3}"/>
                  </a:ext>
                </a:extLst>
              </p:cNvPr>
              <p:cNvSpPr txBox="1"/>
              <p:nvPr/>
            </p:nvSpPr>
            <p:spPr>
              <a:xfrm>
                <a:off x="224367" y="4761482"/>
                <a:ext cx="838199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Note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𝑟𝑎𝑛𝑘</m:t>
                    </m:r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dirty="0"/>
                      <m:t>and</m:t>
                    </m:r>
                    <m:r>
                      <m:rPr>
                        <m:nor/>
                      </m:rPr>
                      <a:rPr lang="en-US" sz="2400" dirty="0"/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𝑟𝑎𝑛𝑘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>
                            <a:latin typeface="Cambria Math" charset="0"/>
                          </a:rPr>
                          <m:t>𝑨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and the norm of the difference between the matrix and its approximation is</a:t>
                </a:r>
              </a:p>
              <a:p>
                <a:endParaRPr lang="en-US" sz="2400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6F08964-458B-DA4B-B778-4A4DC9853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367" y="4761482"/>
                <a:ext cx="8381999" cy="1200329"/>
              </a:xfrm>
              <a:prstGeom prst="rect">
                <a:avLst/>
              </a:prstGeom>
              <a:blipFill>
                <a:blip r:embed="rId4"/>
                <a:stretch>
                  <a:fillRect l="-1059" t="-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3955A95-F524-664D-9FF8-D499829B2333}"/>
                  </a:ext>
                </a:extLst>
              </p:cNvPr>
              <p:cNvSpPr/>
              <p:nvPr/>
            </p:nvSpPr>
            <p:spPr>
              <a:xfrm>
                <a:off x="351367" y="958043"/>
                <a:ext cx="7725834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The best </a:t>
                </a:r>
                <a:r>
                  <a:rPr lang="en-US" sz="2400" b="1" dirty="0"/>
                  <a:t>rank-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 approximation for a 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𝑛</m:t>
                    </m:r>
                  </m:oMath>
                </a14:m>
                <a:r>
                  <a:rPr lang="en-US" sz="2400" dirty="0"/>
                  <a:t>  matrix 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charset="0"/>
                      </a:rPr>
                      <m:t>𝑨</m:t>
                    </m:r>
                  </m:oMath>
                </a14:m>
                <a:r>
                  <a:rPr lang="en-US" sz="2400" dirty="0"/>
                  <a:t>, (where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𝑚𝑖𝑛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) is the one that minimizes the following problem: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3955A95-F524-664D-9FF8-D499829B23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67" y="958043"/>
                <a:ext cx="7725834" cy="830997"/>
              </a:xfrm>
              <a:prstGeom prst="rect">
                <a:avLst/>
              </a:prstGeom>
              <a:blipFill>
                <a:blip r:embed="rId5"/>
                <a:stretch>
                  <a:fillRect l="-1149" t="-4478"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75003039-7613-4D4C-A6A3-C245E04768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6784" y="1853210"/>
            <a:ext cx="3122596" cy="10496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93D5AEF-69F9-E443-BB1F-8F25085EF7D3}"/>
                  </a:ext>
                </a:extLst>
              </p:cNvPr>
              <p:cNvSpPr/>
              <p:nvPr/>
            </p:nvSpPr>
            <p:spPr>
              <a:xfrm>
                <a:off x="224367" y="3124200"/>
                <a:ext cx="886883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When using the induced 2-norm, the best </a:t>
                </a:r>
                <a:r>
                  <a:rPr lang="en-US" sz="2400" b="1" dirty="0"/>
                  <a:t>rank-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sz="2400" dirty="0"/>
                  <a:t> approximation is given by:</a:t>
                </a: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93D5AEF-69F9-E443-BB1F-8F25085EF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367" y="3124200"/>
                <a:ext cx="8868833" cy="461665"/>
              </a:xfrm>
              <a:prstGeom prst="rect">
                <a:avLst/>
              </a:prstGeom>
              <a:blipFill>
                <a:blip r:embed="rId7"/>
                <a:stretch>
                  <a:fillRect l="-1001" t="-1081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 Box 148">
            <a:extLst>
              <a:ext uri="{FF2B5EF4-FFF2-40B4-BE49-F238E27FC236}">
                <a16:creationId xmlns:a16="http://schemas.microsoft.com/office/drawing/2014/main" id="{7F18CB6F-79DC-B440-B537-D7F26CCF07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549" y="308946"/>
            <a:ext cx="81830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7) Low-Rank Approximation (cont.)</a:t>
            </a:r>
          </a:p>
        </p:txBody>
      </p:sp>
    </p:spTree>
    <p:extLst>
      <p:ext uri="{BB962C8B-B14F-4D97-AF65-F5344CB8AC3E}">
        <p14:creationId xmlns:p14="http://schemas.microsoft.com/office/powerpoint/2010/main" val="35962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  <p:bldP spid="14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/>
          <p:cNvSpPr txBox="1">
            <a:spLocks noChangeArrowheads="1"/>
          </p:cNvSpPr>
          <p:nvPr/>
        </p:nvSpPr>
        <p:spPr bwMode="auto">
          <a:xfrm>
            <a:off x="351367" y="245293"/>
            <a:ext cx="818303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3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Example: Image compression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84B938-2EC3-FF4D-AB3B-6F1D9659E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564" y="872788"/>
            <a:ext cx="7353300" cy="2717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1014D3B-ADC4-C940-968A-B01836D391E3}"/>
                  </a:ext>
                </a:extLst>
              </p:cNvPr>
              <p:cNvSpPr txBox="1"/>
              <p:nvPr/>
            </p:nvSpPr>
            <p:spPr>
              <a:xfrm>
                <a:off x="347535" y="2076091"/>
                <a:ext cx="4648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𝟓𝟎𝟎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1014D3B-ADC4-C940-968A-B01836D39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35" y="2076091"/>
                <a:ext cx="464871" cy="276999"/>
              </a:xfrm>
              <a:prstGeom prst="rect">
                <a:avLst/>
              </a:prstGeom>
              <a:blipFill>
                <a:blip r:embed="rId10"/>
                <a:stretch>
                  <a:fillRect l="-10526" r="-10526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1AD635B-C53B-CB4B-BC58-8C1383BB0999}"/>
                  </a:ext>
                </a:extLst>
              </p:cNvPr>
              <p:cNvSpPr txBox="1"/>
              <p:nvPr/>
            </p:nvSpPr>
            <p:spPr>
              <a:xfrm>
                <a:off x="4434862" y="734288"/>
                <a:ext cx="6027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𝟏𝟒𝟏𝟕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1AD635B-C53B-CB4B-BC58-8C1383BB0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4862" y="734288"/>
                <a:ext cx="602729" cy="276999"/>
              </a:xfrm>
              <a:prstGeom prst="rect">
                <a:avLst/>
              </a:prstGeom>
              <a:blipFill>
                <a:blip r:embed="rId11"/>
                <a:stretch>
                  <a:fillRect l="-6122" r="-6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993BD4E4-A703-0E46-9DD5-EBDAF35B257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8924" y="3883138"/>
            <a:ext cx="7656875" cy="27973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575896-AB8A-7D48-A71F-F849A2948F9C}"/>
              </a:ext>
            </a:extLst>
          </p:cNvPr>
          <p:cNvSpPr txBox="1"/>
          <p:nvPr/>
        </p:nvSpPr>
        <p:spPr>
          <a:xfrm>
            <a:off x="2892388" y="3698472"/>
            <a:ext cx="368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434"/>
                </a:solidFill>
              </a:rPr>
              <a:t>Image using rank-50 approximation</a:t>
            </a:r>
          </a:p>
        </p:txBody>
      </p:sp>
    </p:spTree>
    <p:extLst>
      <p:ext uri="{BB962C8B-B14F-4D97-AF65-F5344CB8AC3E}">
        <p14:creationId xmlns:p14="http://schemas.microsoft.com/office/powerpoint/2010/main" val="1207388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>
            <a:extLst>
              <a:ext uri="{FF2B5EF4-FFF2-40B4-BE49-F238E27FC236}">
                <a16:creationId xmlns:a16="http://schemas.microsoft.com/office/drawing/2014/main" id="{89A2AB9E-F023-6D4C-A624-1403BF7C59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304800"/>
            <a:ext cx="872442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8) Using SVD to solve square system of linear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9645260-8381-EC48-86B3-F64C0FEE8D05}"/>
                  </a:ext>
                </a:extLst>
              </p:cNvPr>
              <p:cNvSpPr txBox="1"/>
              <p:nvPr/>
            </p:nvSpPr>
            <p:spPr>
              <a:xfrm>
                <a:off x="282972" y="1437167"/>
                <a:ext cx="8689784" cy="1692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600" dirty="0"/>
                  <a:t>If </a:t>
                </a:r>
                <a14:m>
                  <m:oMath xmlns:m="http://schemas.openxmlformats.org/officeDocument/2006/math">
                    <m:r>
                      <a:rPr lang="en-US" sz="2600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6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dirty="0"/>
                  <a:t>is a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600" dirty="0"/>
                  <a:t>square matrix and we want to solve </a:t>
                </a:r>
                <a14:m>
                  <m:oMath xmlns:m="http://schemas.openxmlformats.org/officeDocument/2006/math">
                    <m:r>
                      <a:rPr lang="en-US" sz="26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6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6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2600" dirty="0"/>
                  <a:t>, we can use </a:t>
                </a:r>
              </a:p>
              <a:p>
                <a:r>
                  <a:rPr lang="en-US" sz="2600" dirty="0"/>
                  <a:t>the SVD for </a:t>
                </a:r>
                <a14:m>
                  <m:oMath xmlns:m="http://schemas.openxmlformats.org/officeDocument/2006/math">
                    <m:r>
                      <a:rPr lang="en-US" sz="2600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600" b="1" i="1" dirty="0">
                    <a:latin typeface="Cambria Math" panose="02040503050406030204" pitchFamily="18" charset="0"/>
                  </a:rPr>
                  <a:t> </a:t>
                </a:r>
                <a:r>
                  <a:rPr lang="en-US" sz="2600" dirty="0"/>
                  <a:t>such that</a:t>
                </a:r>
                <a:endParaRPr lang="en-US" sz="2600" b="1" i="1" dirty="0">
                  <a:latin typeface="Cambria Math" panose="02040503050406030204" pitchFamily="18" charset="0"/>
                </a:endParaRPr>
              </a:p>
              <a:p>
                <a:endParaRPr lang="en-US" sz="2600" b="0" dirty="0"/>
              </a:p>
              <a:p>
                <a:endParaRPr lang="en-US" sz="2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9645260-8381-EC48-86B3-F64C0FEE8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972" y="1437167"/>
                <a:ext cx="8689784" cy="1692771"/>
              </a:xfrm>
              <a:prstGeom prst="rect">
                <a:avLst/>
              </a:prstGeom>
              <a:blipFill>
                <a:blip r:embed="rId3"/>
                <a:stretch>
                  <a:fillRect l="-1166" t="-2239" r="-1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9905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>
            <a:extLst>
              <a:ext uri="{FF2B5EF4-FFF2-40B4-BE49-F238E27FC236}">
                <a16:creationId xmlns:a16="http://schemas.microsoft.com/office/drawing/2014/main" id="{7D44DB80-95AA-564B-8720-0D9B8F662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340" y="190178"/>
            <a:ext cx="872442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Times New Roman" pitchFamily="18" charset="0"/>
              </a:rPr>
              <a:t>1) Determining the rank of a matrix</a:t>
            </a:r>
            <a:endParaRPr lang="en-US" sz="3600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9612A07-505D-3845-B895-199ACD7C2F14}"/>
                  </a:ext>
                </a:extLst>
              </p:cNvPr>
              <p:cNvSpPr/>
              <p:nvPr/>
            </p:nvSpPr>
            <p:spPr>
              <a:xfrm>
                <a:off x="0" y="1320000"/>
                <a:ext cx="7102475" cy="19682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charset="0"/>
                        </a:rPr>
                        <m:t>𝑨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</m:m>
                        </m:e>
                      </m:d>
                      <m:r>
                        <m:rPr>
                          <m:nor/>
                        </m:rPr>
                        <a:rPr lang="en-US" sz="2000" dirty="0"/>
                        <m:t> 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/>
                                  <m:e/>
                                </m:mr>
                                <m:mr>
                                  <m:e/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/>
                                </m:mr>
                                <m:mr>
                                  <m:e/>
                                  <m:e/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  <m:e/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/>
                                  <m:e/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/>
                                  <m:e/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b="1">
                                        <a:latin typeface="Cambria Math" panose="02040503050406030204" pitchFamily="18" charset="0"/>
                                      </a:rPr>
                                      <m:t>𝐯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b="1">
                                        <a:latin typeface="Cambria Math" panose="02040503050406030204" pitchFamily="18" charset="0"/>
                                      </a:rPr>
                                      <m:t>𝐯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9612A07-505D-3845-B895-199ACD7C2F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20000"/>
                <a:ext cx="7102475" cy="19682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9C42BBD-7C06-F747-8EB8-22F06ECDEB0A}"/>
                  </a:ext>
                </a:extLst>
              </p:cNvPr>
              <p:cNvSpPr/>
              <p:nvPr/>
            </p:nvSpPr>
            <p:spPr>
              <a:xfrm>
                <a:off x="245340" y="1011732"/>
                <a:ext cx="7603260" cy="3816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Suppose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/>
                      <m:t>is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a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rectangular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matrix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where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9C42BBD-7C06-F747-8EB8-22F06ECDEB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340" y="1011732"/>
                <a:ext cx="7603260" cy="381643"/>
              </a:xfrm>
              <a:prstGeom prst="rect">
                <a:avLst/>
              </a:prstGeom>
              <a:blipFill>
                <a:blip r:embed="rId4"/>
                <a:stretch>
                  <a:fillRect l="-500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E472656-3752-3945-88E8-A81101AD01DA}"/>
                  </a:ext>
                </a:extLst>
              </p:cNvPr>
              <p:cNvSpPr/>
              <p:nvPr/>
            </p:nvSpPr>
            <p:spPr>
              <a:xfrm>
                <a:off x="217631" y="3113814"/>
                <a:ext cx="8541636" cy="10831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charset="0"/>
                      </a:rPr>
                      <m:t>𝑨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1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000" b="1">
                                      <a:latin typeface="Cambria Math" panose="02040503050406030204" pitchFamily="18" charset="0"/>
                                    </a:rPr>
                                    <m:t>𝐯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1">
                                      <a:latin typeface="Cambria Math" panose="02040503050406030204" pitchFamily="18" charset="0"/>
                                    </a:rPr>
                                    <m:t>𝐯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E472656-3752-3945-88E8-A81101AD01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31" y="3113814"/>
                <a:ext cx="8541636" cy="1083182"/>
              </a:xfrm>
              <a:prstGeom prst="rect">
                <a:avLst/>
              </a:prstGeom>
              <a:blipFill>
                <a:blip r:embed="rId5"/>
                <a:stretch>
                  <a:fillRect b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5778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>
            <a:extLst>
              <a:ext uri="{FF2B5EF4-FFF2-40B4-BE49-F238E27FC236}">
                <a16:creationId xmlns:a16="http://schemas.microsoft.com/office/drawing/2014/main" id="{7D44DB80-95AA-564B-8720-0D9B8F662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304800"/>
            <a:ext cx="872442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Times New Roman" pitchFamily="18" charset="0"/>
              </a:rPr>
              <a:t>Rank of a matrix</a:t>
            </a:r>
            <a:endParaRPr lang="en-US" sz="3600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9C42BBD-7C06-F747-8EB8-22F06ECDEB0A}"/>
                  </a:ext>
                </a:extLst>
              </p:cNvPr>
              <p:cNvSpPr/>
              <p:nvPr/>
            </p:nvSpPr>
            <p:spPr>
              <a:xfrm>
                <a:off x="245340" y="1011732"/>
                <a:ext cx="760326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For general rectangular matrix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 smtClean="0"/>
                      <m:t> 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000" dirty="0"/>
                  <a:t> with dimensions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, the reduced SVD is: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9C42BBD-7C06-F747-8EB8-22F06ECDEB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340" y="1011732"/>
                <a:ext cx="7603260" cy="400110"/>
              </a:xfrm>
              <a:prstGeom prst="rect">
                <a:avLst/>
              </a:prstGeom>
              <a:blipFill>
                <a:blip r:embed="rId3"/>
                <a:stretch>
                  <a:fillRect l="-667" t="-3125" b="-2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F74F7CA-947E-D140-A0B9-837B0E3FCCA0}"/>
                  </a:ext>
                </a:extLst>
              </p:cNvPr>
              <p:cNvSpPr/>
              <p:nvPr/>
            </p:nvSpPr>
            <p:spPr>
              <a:xfrm>
                <a:off x="1214585" y="1570269"/>
                <a:ext cx="2765181" cy="6246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32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</m:sSub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</m:sSub>
                      <m:sSup>
                        <m:sSup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sub>
                          </m:sSub>
                        </m:e>
                        <m:sup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F74F7CA-947E-D140-A0B9-837B0E3FCC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585" y="1570269"/>
                <a:ext cx="2765181" cy="6246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7992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8F317A8-D88F-6A4A-B245-316D092CEBF8}"/>
                  </a:ext>
                </a:extLst>
              </p:cNvPr>
              <p:cNvSpPr/>
              <p:nvPr/>
            </p:nvSpPr>
            <p:spPr>
              <a:xfrm>
                <a:off x="213783" y="1371600"/>
                <a:ext cx="8458200" cy="37856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 rank of </a:t>
                </a:r>
                <a:r>
                  <a:rPr lang="en-US" sz="2400" b="1" dirty="0"/>
                  <a:t>A</a:t>
                </a:r>
                <a:r>
                  <a:rPr lang="en-US" sz="2400" dirty="0"/>
                  <a:t> equals the number of non-zero singular values which is the same as the number of non-zero diagonal elements in </a:t>
                </a:r>
                <a:r>
                  <a:rPr lang="el-GR" sz="2400" b="1" dirty="0"/>
                  <a:t>Σ</a:t>
                </a:r>
                <a:r>
                  <a:rPr lang="en-US" sz="2400" dirty="0"/>
                  <a:t>.</a:t>
                </a:r>
                <a:endParaRPr lang="en-US" sz="24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 Rounding errors may lead to small but non-zero singular values in a rank deficient matrix, hence the rank of a matrix determined by the number of non-zero singular values is sometimes called “effective rank”.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right-singular vectors (columns of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2400" dirty="0"/>
                  <a:t>) corresponding to vanishing singular values span the null space of </a:t>
                </a:r>
                <a:r>
                  <a:rPr lang="en-US" sz="2400" b="1" dirty="0"/>
                  <a:t>A</a:t>
                </a:r>
                <a:r>
                  <a:rPr lang="en-US" sz="24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left-singular vectors (columns 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en-US" sz="2400" dirty="0"/>
                  <a:t>) corresponding to the non-zero singular values of </a:t>
                </a:r>
                <a:r>
                  <a:rPr lang="en-US" sz="2400" b="1" dirty="0"/>
                  <a:t>A</a:t>
                </a:r>
                <a:r>
                  <a:rPr lang="en-US" sz="2400" dirty="0"/>
                  <a:t> span the range of </a:t>
                </a:r>
                <a:r>
                  <a:rPr lang="en-US" sz="2400" b="1" dirty="0"/>
                  <a:t>A</a:t>
                </a:r>
                <a:r>
                  <a:rPr lang="en-US" sz="24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8F317A8-D88F-6A4A-B245-316D092CEB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83" y="1371600"/>
                <a:ext cx="8458200" cy="3785652"/>
              </a:xfrm>
              <a:prstGeom prst="rect">
                <a:avLst/>
              </a:prstGeom>
              <a:blipFill>
                <a:blip r:embed="rId2"/>
                <a:stretch>
                  <a:fillRect l="-900" t="-1678" r="-1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Box 148">
            <a:extLst>
              <a:ext uri="{FF2B5EF4-FFF2-40B4-BE49-F238E27FC236}">
                <a16:creationId xmlns:a16="http://schemas.microsoft.com/office/drawing/2014/main" id="{704D9F12-1CC9-6F4F-84EB-0BA41B6CC6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304800"/>
            <a:ext cx="872442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Times New Roman" pitchFamily="18" charset="0"/>
              </a:rPr>
              <a:t>Rank of a matrix</a:t>
            </a:r>
            <a:endParaRPr lang="en-US" sz="3600" dirty="0">
              <a:solidFill>
                <a:schemeClr val="accent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422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>
            <a:extLst>
              <a:ext uri="{FF2B5EF4-FFF2-40B4-BE49-F238E27FC236}">
                <a16:creationId xmlns:a16="http://schemas.microsoft.com/office/drawing/2014/main" id="{3437F985-19E6-CB48-862F-6218A3B48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340" y="190178"/>
            <a:ext cx="872442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Times New Roman" pitchFamily="18" charset="0"/>
              </a:rPr>
              <a:t>2) Pseudo-inverse</a:t>
            </a:r>
            <a:endParaRPr lang="en-US" sz="3600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221C5E-787B-8442-924A-3CA121F001E8}"/>
                  </a:ext>
                </a:extLst>
              </p:cNvPr>
              <p:cNvSpPr txBox="1"/>
              <p:nvPr/>
            </p:nvSpPr>
            <p:spPr>
              <a:xfrm>
                <a:off x="533400" y="1219200"/>
                <a:ext cx="8724420" cy="4971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ea typeface="Cambria Math" panose="02040503050406030204" pitchFamily="18" charset="0"/>
                  </a:rPr>
                  <a:t>Problem: </a:t>
                </a:r>
                <a:r>
                  <a:rPr lang="en-US" sz="2400" dirty="0">
                    <a:ea typeface="Cambria Math" panose="02040503050406030204" pitchFamily="18" charset="0"/>
                  </a:rPr>
                  <a:t>if</a:t>
                </a:r>
                <a:r>
                  <a:rPr lang="en-US" sz="2400" b="1" dirty="0">
                    <a:ea typeface="Cambria Math" panose="02040503050406030204" pitchFamily="18" charset="0"/>
                  </a:rPr>
                  <a:t> A </a:t>
                </a:r>
                <a:r>
                  <a:rPr lang="en-US" sz="2400" dirty="0">
                    <a:ea typeface="Cambria Math" panose="02040503050406030204" pitchFamily="18" charset="0"/>
                  </a:rPr>
                  <a:t>is rank-deficient,</a:t>
                </a:r>
                <a:r>
                  <a:rPr lang="en-US" sz="24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𝚺</m:t>
                    </m:r>
                  </m:oMath>
                </a14:m>
                <a:r>
                  <a:rPr lang="en-US" sz="2400" dirty="0"/>
                  <a:t> is not be invertible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How to fix it: </a:t>
                </a:r>
                <a:r>
                  <a:rPr lang="en-US" sz="2400" dirty="0"/>
                  <a:t>Define the Pseudo Inverse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Pseudo-Inverse of a diagonal matrix</a:t>
                </a:r>
                <a:r>
                  <a:rPr lang="en-US" sz="2400" dirty="0"/>
                  <a:t>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i="1" dirty="0">
                  <a:latin typeface="Cambria Math" panose="02040503050406030204" pitchFamily="18" charset="0"/>
                </a:endParaRPr>
              </a:p>
              <a:p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𝚺</m:t>
                                </m:r>
                              </m:e>
                              <m:sup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Pseudo-Inverse of a matrix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r>
                  <a:rPr lang="en-US" sz="2400" dirty="0"/>
                  <a:t>	</a:t>
                </a:r>
              </a:p>
              <a:p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𝑽</m:t>
                    </m:r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𝚺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221C5E-787B-8442-924A-3CA121F00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219200"/>
                <a:ext cx="8724420" cy="4971297"/>
              </a:xfrm>
              <a:prstGeom prst="rect">
                <a:avLst/>
              </a:prstGeom>
              <a:blipFill>
                <a:blip r:embed="rId2"/>
                <a:stretch>
                  <a:fillRect l="-1308" t="-10486" b="-47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2878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/>
          <p:cNvSpPr txBox="1">
            <a:spLocks noChangeArrowheads="1"/>
          </p:cNvSpPr>
          <p:nvPr/>
        </p:nvSpPr>
        <p:spPr bwMode="auto">
          <a:xfrm>
            <a:off x="351366" y="193146"/>
            <a:ext cx="886424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3) Matrix norms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725F086-00FC-2C4C-8FCF-7DBCC0658506}"/>
                  </a:ext>
                </a:extLst>
              </p:cNvPr>
              <p:cNvSpPr/>
              <p:nvPr/>
            </p:nvSpPr>
            <p:spPr>
              <a:xfrm>
                <a:off x="270664" y="1143000"/>
                <a:ext cx="7116051" cy="12809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200" b="1" dirty="0">
                    <a:latin typeface="Times" pitchFamily="2" charset="0"/>
                  </a:rPr>
                  <a:t>The Euclidean norm of an orthogonal matrix is equal to 1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200" b="1" dirty="0">
                  <a:latin typeface="Times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</m:d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000" b="1" i="1" dirty="0">
                          <a:solidFill>
                            <a:srgbClr val="000000"/>
                          </a:solidFill>
                          <a:latin typeface="Cambria Math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mr-IN" sz="20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mr-IN" sz="20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mr-IN" sz="2000" dirty="0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=</m:t>
                              </m:r>
                              <m:r>
                                <a:rPr lang="en-US" sz="2000" i="1" dirty="0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𝑼𝒙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mr-IN" sz="20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mr-IN" sz="2000" b="1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mr-IN" sz="2000" dirty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1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</a:rPr>
                                            <m:t>𝒙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=</m:t>
                                  </m:r>
                                  <m:r>
                                    <a:rPr lang="en-US" sz="2000" i="1" dirty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lim>
                              </m:limLow>
                            </m:fName>
                            <m:e>
                              <m:rad>
                                <m:radPr>
                                  <m:degHide m:val="on"/>
                                  <m:ctrlPr>
                                    <a:rPr lang="en-US" sz="2000" b="1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0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1" i="1">
                                              <a:latin typeface="Cambria Math" panose="02040503050406030204" pitchFamily="18" charset="0"/>
                                            </a:rPr>
                                            <m:t>𝑼𝒙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𝑻</m:t>
                                      </m:r>
                                    </m:sup>
                                  </m:sSup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𝑼𝒙</m:t>
                                  </m:r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rad>
                            </m:e>
                          </m:func>
                        </m:e>
                      </m:func>
                    </m:oMath>
                  </m:oMathPara>
                </a14:m>
                <a:endParaRPr lang="en-US" sz="2000" b="1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725F086-00FC-2C4C-8FCF-7DBCC06585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664" y="1143000"/>
                <a:ext cx="7116051" cy="1280928"/>
              </a:xfrm>
              <a:prstGeom prst="rect">
                <a:avLst/>
              </a:prstGeom>
              <a:blipFill>
                <a:blip r:embed="rId2"/>
                <a:stretch>
                  <a:fillRect l="-890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1397FAA-2FCD-304E-A565-8B24DC8CBEC5}"/>
                  </a:ext>
                </a:extLst>
              </p:cNvPr>
              <p:cNvSpPr/>
              <p:nvPr/>
            </p:nvSpPr>
            <p:spPr>
              <a:xfrm>
                <a:off x="3822511" y="5926190"/>
                <a:ext cx="29590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434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43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solidFill>
                              <a:srgbClr val="00743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434"/>
                    </a:solidFill>
                  </a:rPr>
                  <a:t> is the largest singular value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1397FAA-2FCD-304E-A565-8B24DC8CBE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2511" y="5926190"/>
                <a:ext cx="2959080" cy="369332"/>
              </a:xfrm>
              <a:prstGeom prst="rect">
                <a:avLst/>
              </a:prstGeom>
              <a:blipFill>
                <a:blip r:embed="rId3"/>
                <a:stretch>
                  <a:fillRect t="-3333" r="-42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8CB5F69-40B4-884D-A696-2AA09C332AA2}"/>
                  </a:ext>
                </a:extLst>
              </p:cNvPr>
              <p:cNvSpPr/>
              <p:nvPr/>
            </p:nvSpPr>
            <p:spPr>
              <a:xfrm>
                <a:off x="246500" y="2817326"/>
                <a:ext cx="8626836" cy="17847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latin typeface="Times" pitchFamily="2" charset="0"/>
                  </a:rPr>
                  <a:t>The Euclidean norm of a matrix is given by the largest singular value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b="1" dirty="0">
                  <a:latin typeface="Times" pitchFamily="2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b="1" dirty="0">
                  <a:latin typeface="Times" pitchFamily="2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𝑨</m:t>
                            </m:r>
                          </m:e>
                        </m:d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charset="0"/>
                          </a:rPr>
                          <m:t>2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mr-IN" sz="20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mr-IN" sz="20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mr-IN" sz="2000" dirty="0">
                                <a:solidFill>
                                  <a:srgbClr val="000000"/>
                                </a:solidFill>
                                <a:latin typeface="Cambria Math" charset="0"/>
                                <a:cs typeface="Times New Roman" panose="020206030504050203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  <a:ea typeface="Cambria Math" charset="0"/>
                                      </a:rPr>
                                      <m:t>𝒙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=</m:t>
                            </m:r>
                            <m:r>
                              <a:rPr lang="en-US" sz="2000" i="1" dirty="0">
                                <a:solidFill>
                                  <a:srgbClr val="000000"/>
                                </a:solidFill>
                                <a:latin typeface="Cambria Math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𝑨</m:t>
                                </m:r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charset="0"/>
                          </a:rPr>
                          <m:t>=</m:t>
                        </m:r>
                      </m:e>
                    </m:func>
                    <m:func>
                      <m:funcPr>
                        <m:ctrlPr>
                          <a:rPr lang="mr-IN" sz="20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mr-IN" sz="20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mr-IN" sz="2000" dirty="0">
                                <a:solidFill>
                                  <a:srgbClr val="000000"/>
                                </a:solidFill>
                                <a:latin typeface="Cambria Math" charset="0"/>
                                <a:cs typeface="Times New Roman" panose="020206030504050203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  <a:ea typeface="Cambria Math" charset="0"/>
                                      </a:rPr>
                                      <m:t>𝒙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=</m:t>
                            </m:r>
                            <m:r>
                              <a:rPr lang="en-US" sz="2000" i="1" dirty="0">
                                <a:solidFill>
                                  <a:srgbClr val="000000"/>
                                </a:solidFill>
                                <a:latin typeface="Cambria Math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1" i="1">
                                    <a:latin typeface="Cambria Math" charset="0"/>
                                  </a:rPr>
                                  <m:t>𝑼</m:t>
                                </m:r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𝚺</m:t>
                                </m:r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  <m:t>𝑽</m:t>
                                    </m:r>
                                  </m:e>
                                  <m:sup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p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2</m:t>
                            </m:r>
                          </m:sub>
                        </m:sSub>
                      </m:e>
                    </m:func>
                  </m:oMath>
                </a14:m>
                <a:r>
                  <a:rPr lang="mr-IN" sz="2000" b="1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mr-IN" sz="20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en-US" sz="20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limLow>
                          <m:limLowPr>
                            <m:ctrlPr>
                              <a:rPr lang="mr-IN" sz="20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mr-IN" sz="2000" dirty="0">
                                <a:solidFill>
                                  <a:srgbClr val="000000"/>
                                </a:solidFill>
                                <a:latin typeface="Cambria Math" charset="0"/>
                                <a:cs typeface="Times New Roman" panose="020206030504050203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  <a:ea typeface="Cambria Math" charset="0"/>
                                      </a:rPr>
                                      <m:t>𝒙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=</m:t>
                            </m:r>
                            <m:r>
                              <a:rPr lang="en-US" sz="2000" i="1" dirty="0">
                                <a:solidFill>
                                  <a:srgbClr val="000000"/>
                                </a:solidFill>
                                <a:latin typeface="Cambria Math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𝚺</m:t>
                                </m:r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  <m:t>𝑽</m:t>
                                    </m:r>
                                  </m:e>
                                  <m:sup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p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2</m:t>
                            </m:r>
                          </m:sub>
                        </m:sSub>
                      </m:e>
                    </m:func>
                  </m:oMath>
                </a14:m>
                <a:endParaRPr lang="en-US" sz="2000" b="1" dirty="0">
                  <a:ea typeface="Cambria Math" charset="0"/>
                </a:endParaRPr>
              </a:p>
              <a:p>
                <a:endParaRPr lang="en-US" sz="2000" dirty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8CB5F69-40B4-884D-A696-2AA09C332A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00" y="2817326"/>
                <a:ext cx="8626836" cy="1784784"/>
              </a:xfrm>
              <a:prstGeom prst="rect">
                <a:avLst/>
              </a:prstGeom>
              <a:blipFill>
                <a:blip r:embed="rId4"/>
                <a:stretch>
                  <a:fillRect l="-587" t="-1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76900CF-B0D2-0146-B730-6F321A39D66C}"/>
                  </a:ext>
                </a:extLst>
              </p:cNvPr>
              <p:cNvSpPr/>
              <p:nvPr/>
            </p:nvSpPr>
            <p:spPr>
              <a:xfrm>
                <a:off x="5061202" y="1806002"/>
                <a:ext cx="3812134" cy="6179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mr-IN" sz="20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sz="20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mr-IN" sz="20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mr-IN" sz="2000" dirty="0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=</m:t>
                              </m:r>
                              <m:r>
                                <a:rPr lang="en-US" sz="2000" i="1" dirty="0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lim>
                          </m:limLow>
                        </m:fName>
                        <m:e>
                          <m:rad>
                            <m:radPr>
                              <m:degHide m:val="on"/>
                              <m:ctrlPr>
                                <a:rPr lang="en-US" sz="20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rad>
                        </m:e>
                      </m:func>
                      <m:r>
                        <a:rPr lang="en-US" sz="2000" b="1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mr-IN" sz="20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mr-IN" sz="20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mr-IN" sz="2000" dirty="0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=</m:t>
                              </m:r>
                              <m:r>
                                <a:rPr lang="en-US" sz="2000" i="1" dirty="0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76900CF-B0D2-0146-B730-6F321A39D6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202" y="1806002"/>
                <a:ext cx="3812134" cy="6179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E02890D-FF85-474F-8E9C-4608FC90797B}"/>
                  </a:ext>
                </a:extLst>
              </p:cNvPr>
              <p:cNvSpPr/>
              <p:nvPr/>
            </p:nvSpPr>
            <p:spPr>
              <a:xfrm>
                <a:off x="234143" y="5280626"/>
                <a:ext cx="811666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ea typeface="Cambria Math" charset="0"/>
                    <a:cs typeface="Cambria Math" charset="0"/>
                  </a:rPr>
                  <a:t>Where we used the fact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𝑼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charset="0"/>
                      </a:rPr>
                      <m:t>=1</m:t>
                    </m:r>
                  </m:oMath>
                </a14:m>
                <a:r>
                  <a:rPr lang="en-US" dirty="0">
                    <a:ea typeface="Cambria Math" charset="0"/>
                    <a:cs typeface="Cambria Math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𝑽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charset="0"/>
                      </a:rPr>
                      <m:t>=1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charset="0"/>
                      </a:rPr>
                      <m:t>. </m:t>
                    </m:r>
                  </m:oMath>
                </a14:m>
                <a:r>
                  <a:rPr lang="en-US" dirty="0">
                    <a:ea typeface="Cambria Math" charset="0"/>
                    <a:cs typeface="Cambria Math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𝚺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diagonal we get:</a:t>
                </a:r>
                <a:endParaRPr lang="en-US" dirty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E02890D-FF85-474F-8E9C-4608FC9079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143" y="5280626"/>
                <a:ext cx="8116668" cy="369332"/>
              </a:xfrm>
              <a:prstGeom prst="rect">
                <a:avLst/>
              </a:prstGeom>
              <a:blipFill>
                <a:blip r:embed="rId6"/>
                <a:stretch>
                  <a:fillRect l="-468" t="-3333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6A9C508-8A4A-714A-8C33-139F7AD262CC}"/>
                  </a:ext>
                </a:extLst>
              </p:cNvPr>
              <p:cNvSpPr/>
              <p:nvPr/>
            </p:nvSpPr>
            <p:spPr>
              <a:xfrm>
                <a:off x="815844" y="4485777"/>
                <a:ext cx="4158831" cy="6322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mr-IN" sz="20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mr-IN" sz="20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mr-IN" sz="2000" dirty="0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0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b="1" i="1">
                                              <a:latin typeface="Cambria Math" panose="02040503050406030204" pitchFamily="18" charset="0"/>
                                            </a:rPr>
                                            <m:t>𝑽</m:t>
                                          </m:r>
                                        </m:e>
                                        <m:sup>
                                          <m:r>
                                            <a:rPr lang="en-US" sz="2000" b="1" i="1">
                                              <a:latin typeface="Cambria Math" panose="02040503050406030204" pitchFamily="18" charset="0"/>
                                            </a:rPr>
                                            <m:t>𝑻</m:t>
                                          </m:r>
                                        </m:sup>
                                      </m:sSup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=</m:t>
                              </m:r>
                              <m:r>
                                <a:rPr lang="en-US" sz="2000" i="1" dirty="0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𝚺</m:t>
                                  </m:r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p>
                                    <m:sSupPr>
                                      <m:ctrlP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p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𝑻</m:t>
                                      </m:r>
                                    </m:sup>
                                  </m:sSup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mr-IN" sz="20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mr-IN" sz="2000" b="1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mr-IN" sz="2000" dirty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1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</a:rPr>
                                            <m:t>𝒚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=</m:t>
                                  </m:r>
                                  <m:r>
                                    <a:rPr lang="en-US" sz="2000" i="1" dirty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𝚺</m:t>
                                      </m:r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func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6A9C508-8A4A-714A-8C33-139F7AD262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844" y="4485777"/>
                <a:ext cx="4158831" cy="63222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E869261-10E9-C244-9043-3CB8432C10C4}"/>
                  </a:ext>
                </a:extLst>
              </p:cNvPr>
              <p:cNvSpPr/>
              <p:nvPr/>
            </p:nvSpPr>
            <p:spPr>
              <a:xfrm>
                <a:off x="234143" y="5895412"/>
                <a:ext cx="4572000" cy="40011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𝑨</m:t>
                            </m:r>
                          </m:e>
                        </m:d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ea typeface="Cambria Math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>
                    <a:ea typeface="Cambria Math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US" sz="2000" dirty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E869261-10E9-C244-9043-3CB8432C10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143" y="5895412"/>
                <a:ext cx="4572000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322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/>
          <p:cNvSpPr txBox="1">
            <a:spLocks noChangeArrowheads="1"/>
          </p:cNvSpPr>
          <p:nvPr/>
        </p:nvSpPr>
        <p:spPr bwMode="auto">
          <a:xfrm>
            <a:off x="351366" y="193146"/>
            <a:ext cx="862562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4) Norm for the inverse of a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725F086-00FC-2C4C-8FCF-7DBCC0658506}"/>
                  </a:ext>
                </a:extLst>
              </p:cNvPr>
              <p:cNvSpPr/>
              <p:nvPr/>
            </p:nvSpPr>
            <p:spPr>
              <a:xfrm>
                <a:off x="228600" y="1219200"/>
                <a:ext cx="8748392" cy="56462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b="1" dirty="0">
                    <a:latin typeface="Times" pitchFamily="2" charset="0"/>
                  </a:rPr>
                  <a:t>The Euclidean norm of the inverse of a square-matrix is given by:</a:t>
                </a:r>
              </a:p>
              <a:p>
                <a:endParaRPr lang="en-US" sz="2200" b="1" dirty="0">
                  <a:latin typeface="Times" pitchFamily="2" charset="0"/>
                </a:endParaRPr>
              </a:p>
              <a:p>
                <a:r>
                  <a:rPr lang="en-US" sz="2400" dirty="0">
                    <a:ea typeface="Cambria Math" charset="0"/>
                  </a:rPr>
                  <a:t>Assume here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charset="0"/>
                      </a:rPr>
                      <m:t>𝑨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charset="0"/>
                      </a:rPr>
                      <m:t> </m:t>
                    </m:r>
                  </m:oMath>
                </a14:m>
                <a:r>
                  <a:rPr lang="en-US" sz="2400" dirty="0">
                    <a:ea typeface="Cambria Math" charset="0"/>
                  </a:rPr>
                  <a:t>is full rank, so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charset="0"/>
                          </a:rPr>
                          <m:t>𝑨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>
                    <a:ea typeface="Cambria Math" charset="0"/>
                  </a:rPr>
                  <a:t>  exists</a:t>
                </a:r>
              </a:p>
              <a:p>
                <a:endParaRPr lang="en-US" sz="2200" b="1" dirty="0">
                  <a:latin typeface="Times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𝑨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000" b="1" i="1" dirty="0">
                          <a:solidFill>
                            <a:srgbClr val="000000"/>
                          </a:solidFill>
                          <a:latin typeface="Cambria Math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mr-IN" sz="20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mr-IN" sz="20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mr-IN" sz="2000" dirty="0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=</m:t>
                              </m:r>
                              <m:r>
                                <a:rPr lang="en-US" sz="2000" i="1" dirty="0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  <m:t>(</m:t>
                                      </m:r>
                                      <m:r>
                                        <a:rPr lang="en-US" sz="2000" b="1" i="1">
                                          <a:latin typeface="Cambria Math" charset="0"/>
                                        </a:rPr>
                                        <m:t>𝑼</m:t>
                                      </m:r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𝚺</m:t>
                                      </m:r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sSup>
                                        <m:sSupPr>
                                          <m:ctrlPr>
                                            <a:rPr lang="en-US" sz="20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b="1" i="1">
                                              <a:latin typeface="Cambria Math" panose="02040503050406030204" pitchFamily="18" charset="0"/>
                                            </a:rPr>
                                            <m:t>𝑽</m:t>
                                          </m:r>
                                        </m:e>
                                        <m:sup>
                                          <m:r>
                                            <a:rPr lang="en-US" sz="2000" b="1" i="1">
                                              <a:latin typeface="Cambria Math" panose="02040503050406030204" pitchFamily="18" charset="0"/>
                                            </a:rPr>
                                            <m:t>𝑻</m:t>
                                          </m:r>
                                        </m:sup>
                                      </m:sSup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2000" b="1" dirty="0">
                  <a:ea typeface="Cambria Math" charset="0"/>
                </a:endParaRPr>
              </a:p>
              <a:p>
                <a:endParaRPr lang="en-US" sz="2000" b="1" dirty="0">
                  <a:ea typeface="Cambria Math" charset="0"/>
                </a:endParaRPr>
              </a:p>
              <a:p>
                <a:endParaRPr lang="en-US" sz="2000" i="1" dirty="0">
                  <a:latin typeface="Cambria Math" panose="02040503050406030204" pitchFamily="18" charset="0"/>
                  <a:ea typeface="Cambria Math" charset="0"/>
                </a:endParaRPr>
              </a:p>
              <a:p>
                <a:endParaRPr lang="en-US" sz="2000" i="1" dirty="0">
                  <a:latin typeface="Cambria Math" panose="02040503050406030204" pitchFamily="18" charset="0"/>
                  <a:ea typeface="Cambria Math" charset="0"/>
                </a:endParaRPr>
              </a:p>
              <a:p>
                <a:endParaRPr lang="en-US" sz="2000" i="1" dirty="0">
                  <a:latin typeface="Cambria Math" panose="02040503050406030204" pitchFamily="18" charset="0"/>
                  <a:ea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𝑨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mr-IN" sz="20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mr-IN" sz="20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mr-IN" sz="2000" dirty="0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=</m:t>
                              </m:r>
                              <m:r>
                                <a:rPr lang="en-US" sz="2000" i="1" dirty="0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  <m:sSup>
                                    <m:sSupPr>
                                      <m:ctrlP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𝚺</m:t>
                                      </m:r>
                                    </m:e>
                                    <m:sup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𝟏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𝑼</m:t>
                                      </m:r>
                                    </m:e>
                                    <m:sup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𝑻</m:t>
                                      </m:r>
                                    </m:sup>
                                  </m:sSup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2000" b="1" dirty="0">
                  <a:ea typeface="Cambria Math" charset="0"/>
                </a:endParaRPr>
              </a:p>
              <a:p>
                <a:endParaRPr lang="en-US" sz="2000" dirty="0">
                  <a:ea typeface="Cambria Math" charset="0"/>
                  <a:cs typeface="Cambria Math" charset="0"/>
                </a:endParaRPr>
              </a:p>
              <a:p>
                <a:r>
                  <a:rPr lang="en-US" sz="2000" dirty="0">
                    <a:ea typeface="Cambria Math" charset="0"/>
                    <a:cs typeface="Cambria Math" charset="0"/>
                  </a:rPr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𝑼</m:t>
                            </m:r>
                          </m:e>
                        </m:d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charset="0"/>
                      </a:rPr>
                      <m:t>=1</m:t>
                    </m:r>
                  </m:oMath>
                </a14:m>
                <a:r>
                  <a:rPr lang="en-US" sz="2000" dirty="0">
                    <a:ea typeface="Cambria Math" charset="0"/>
                    <a:cs typeface="Cambria Math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𝑽</m:t>
                            </m:r>
                          </m:e>
                        </m:d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charset="0"/>
                      </a:rPr>
                      <m:t>=1</m:t>
                    </m:r>
                  </m:oMath>
                </a14:m>
                <a:r>
                  <a:rPr lang="en-US" sz="2000" dirty="0">
                    <a:ea typeface="Cambria Math" charset="0"/>
                    <a:cs typeface="Cambria Math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𝚺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is diagonal </a:t>
                </a:r>
                <a:r>
                  <a:rPr lang="en-US" sz="2000" dirty="0">
                    <a:ea typeface="Cambria Math" charset="0"/>
                    <a:cs typeface="Cambria Math" charset="0"/>
                  </a:rPr>
                  <a:t>then</a:t>
                </a:r>
              </a:p>
              <a:p>
                <a:endParaRPr lang="en-US" sz="2000" dirty="0">
                  <a:ea typeface="Cambria Math" charset="0"/>
                  <a:cs typeface="Cambria Math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charset="0"/>
                          </a:rPr>
                          <m:t> 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𝑨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charset="0"/>
                          </a:rPr>
                          <m:t>2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den>
                    </m:f>
                    <m:r>
                      <a:rPr lang="en-US" sz="20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434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434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                   </m:t>
                        </m:r>
                        <m:r>
                          <a:rPr lang="en-US" sz="2000" i="1">
                            <a:solidFill>
                              <a:srgbClr val="00743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43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007434"/>
                    </a:solidFill>
                  </a:rPr>
                  <a:t> is the smallest singular value</a:t>
                </a:r>
                <a:endParaRPr lang="en-US" sz="2000" dirty="0">
                  <a:ea typeface="Cambria Math" charset="0"/>
                  <a:cs typeface="Cambria Math" charset="0"/>
                </a:endParaRPr>
              </a:p>
              <a:p>
                <a:endParaRPr lang="en-US" sz="2000" dirty="0">
                  <a:ea typeface="Cambria Math" charset="0"/>
                  <a:cs typeface="Cambria Math" charset="0"/>
                </a:endParaRPr>
              </a:p>
              <a:p>
                <a:endParaRPr lang="en-US" sz="2000" dirty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725F086-00FC-2C4C-8FCF-7DBCC06585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219200"/>
                <a:ext cx="8748392" cy="5646226"/>
              </a:xfrm>
              <a:prstGeom prst="rect">
                <a:avLst/>
              </a:prstGeom>
              <a:blipFill>
                <a:blip r:embed="rId2"/>
                <a:stretch>
                  <a:fillRect l="-1014" t="-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6198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/>
          <p:cNvSpPr txBox="1">
            <a:spLocks noChangeArrowheads="1"/>
          </p:cNvSpPr>
          <p:nvPr/>
        </p:nvSpPr>
        <p:spPr bwMode="auto">
          <a:xfrm>
            <a:off x="351366" y="193146"/>
            <a:ext cx="862562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5) Norm of the pseudo-inverse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725F086-00FC-2C4C-8FCF-7DBCC0658506}"/>
                  </a:ext>
                </a:extLst>
              </p:cNvPr>
              <p:cNvSpPr/>
              <p:nvPr/>
            </p:nvSpPr>
            <p:spPr>
              <a:xfrm>
                <a:off x="228600" y="1219200"/>
                <a:ext cx="8305800" cy="49421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latin typeface="Times" pitchFamily="2" charset="0"/>
                  </a:rPr>
                  <a:t>The norm of the pseudo-inverse of a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b="1" dirty="0">
                    <a:latin typeface="Times" pitchFamily="2" charset="0"/>
                  </a:rPr>
                  <a:t> matrix is:</a:t>
                </a:r>
              </a:p>
              <a:p>
                <a:endParaRPr lang="en-US" sz="2000" b="1" dirty="0">
                  <a:latin typeface="Times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𝑽</m:t>
                      </m:r>
                      <m:sSup>
                        <m:sSup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p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sSup>
                        <m:sSup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p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en-US" sz="2000" b="1" dirty="0">
                  <a:latin typeface="Times" pitchFamily="2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b="1" dirty="0">
                  <a:latin typeface="Times" pitchFamily="2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charset="0"/>
                          </a:rPr>
                          <m:t> 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𝑨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+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charset="0"/>
                          </a:rPr>
                          <m:t>2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>
                    <a:ea typeface="Cambria Math" charset="0"/>
                    <a:cs typeface="Cambria Math" charset="0"/>
                  </a:rPr>
                  <a:t> </a:t>
                </a:r>
              </a:p>
              <a:p>
                <a:endParaRPr lang="en-US" sz="2000" dirty="0">
                  <a:ea typeface="Cambria Math" charset="0"/>
                  <a:cs typeface="Cambria Math" charset="0"/>
                </a:endParaRPr>
              </a:p>
              <a:p>
                <a:r>
                  <a:rPr lang="en-US" sz="2000" dirty="0">
                    <a:ea typeface="Cambria Math" charset="0"/>
                    <a:cs typeface="Cambria Math" charset="0"/>
                  </a:rPr>
                  <a:t>where</a:t>
                </a:r>
                <a:r>
                  <a:rPr lang="en-US" sz="2000" dirty="0">
                    <a:ea typeface="Cambria Math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434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43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43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007434"/>
                    </a:solidFill>
                    <a:ea typeface="Cambria Math" charset="0"/>
                    <a:cs typeface="Cambria Math" charset="0"/>
                  </a:rPr>
                  <a:t> is the smallest </a:t>
                </a:r>
                <a:r>
                  <a:rPr lang="en-US" sz="2000" b="1" dirty="0">
                    <a:solidFill>
                      <a:srgbClr val="007434"/>
                    </a:solidFill>
                    <a:ea typeface="Cambria Math" charset="0"/>
                    <a:cs typeface="Cambria Math" charset="0"/>
                  </a:rPr>
                  <a:t>non-zero</a:t>
                </a:r>
                <a:r>
                  <a:rPr lang="en-US" sz="2000" dirty="0">
                    <a:solidFill>
                      <a:srgbClr val="007434"/>
                    </a:solidFill>
                    <a:ea typeface="Cambria Math" charset="0"/>
                    <a:cs typeface="Cambria Math" charset="0"/>
                  </a:rPr>
                  <a:t> singular value</a:t>
                </a:r>
                <a:r>
                  <a:rPr lang="en-US" sz="2000" dirty="0">
                    <a:ea typeface="Cambria Math" charset="0"/>
                    <a:cs typeface="Cambria Math" charset="0"/>
                  </a:rPr>
                  <a:t>. This is valid for any matrix, regardless of the shape or rank.</a:t>
                </a:r>
              </a:p>
              <a:p>
                <a:endParaRPr lang="en-US" sz="2000" dirty="0">
                  <a:ea typeface="Cambria Math" charset="0"/>
                  <a:cs typeface="Cambria Math" charset="0"/>
                </a:endParaRPr>
              </a:p>
              <a:p>
                <a:r>
                  <a:rPr lang="en-US" sz="2000" dirty="0">
                    <a:ea typeface="Cambria Math" charset="0"/>
                    <a:cs typeface="Cambria Math" charset="0"/>
                  </a:rPr>
                  <a:t>Note that for a full rank square matrix,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charset="0"/>
                          </a:rPr>
                          <m:t> 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𝑨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+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ea typeface="Cambria Math" charset="0"/>
                    <a:cs typeface="Cambria Math" charset="0"/>
                  </a:rPr>
                  <a:t> is the same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charset="0"/>
                          </a:rPr>
                          <m:t> 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𝑨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ea typeface="Cambria Math" charset="0"/>
                    <a:cs typeface="Cambria Math" charset="0"/>
                  </a:rPr>
                  <a:t>.</a:t>
                </a:r>
              </a:p>
              <a:p>
                <a:endParaRPr lang="en-US" sz="2000" dirty="0">
                  <a:ea typeface="Cambria Math" charset="0"/>
                  <a:cs typeface="Cambria Math" charset="0"/>
                </a:endParaRPr>
              </a:p>
              <a:p>
                <a:r>
                  <a:rPr lang="en-US" sz="2000" dirty="0">
                    <a:ea typeface="Cambria Math" charset="0"/>
                    <a:cs typeface="Cambria Math" charset="0"/>
                  </a:rPr>
                  <a:t>Zero matrix: If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  <a:ea typeface="Cambria Math" charset="0"/>
                      </a:rPr>
                      <m:t>𝑨</m:t>
                    </m:r>
                  </m:oMath>
                </a14:m>
                <a:r>
                  <a:rPr lang="en-US" sz="2000" dirty="0">
                    <a:ea typeface="Cambria Math" charset="0"/>
                    <a:cs typeface="Cambria Math" charset="0"/>
                  </a:rPr>
                  <a:t> is a zero matrix,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charset="0"/>
                          </a:rPr>
                          <m:t>𝑨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>
                    <a:ea typeface="Cambria Math" charset="0"/>
                    <a:cs typeface="Cambria Math" charset="0"/>
                  </a:rPr>
                  <a:t> is also the zero matrix,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charset="0"/>
                          </a:rPr>
                          <m:t> 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𝑨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+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charset="0"/>
                      </a:rPr>
                      <m:t>=0</m:t>
                    </m:r>
                  </m:oMath>
                </a14:m>
                <a:endParaRPr lang="en-US" sz="2000" dirty="0">
                  <a:ea typeface="Cambria Math" charset="0"/>
                  <a:cs typeface="Cambria Math" charset="0"/>
                </a:endParaRPr>
              </a:p>
              <a:p>
                <a:endParaRPr lang="en-US" sz="2000" dirty="0">
                  <a:ea typeface="Cambria Math" charset="0"/>
                  <a:cs typeface="Cambria Math" charset="0"/>
                </a:endParaRPr>
              </a:p>
              <a:p>
                <a:endParaRPr lang="en-US" sz="2000" dirty="0">
                  <a:ea typeface="Cambria Math" charset="0"/>
                  <a:cs typeface="Cambria Math" charset="0"/>
                </a:endParaRPr>
              </a:p>
              <a:p>
                <a:endParaRPr lang="en-US" sz="2000" dirty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725F086-00FC-2C4C-8FCF-7DBCC06585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219200"/>
                <a:ext cx="8305800" cy="4942122"/>
              </a:xfrm>
              <a:prstGeom prst="rect">
                <a:avLst/>
              </a:prstGeom>
              <a:blipFill>
                <a:blip r:embed="rId2"/>
                <a:stretch>
                  <a:fillRect l="-763" t="-771" r="-13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6354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9BFC7B1-CB72-DF49-A5B1-89E3ACD5598F}"/>
                  </a:ext>
                </a:extLst>
              </p:cNvPr>
              <p:cNvSpPr/>
              <p:nvPr/>
            </p:nvSpPr>
            <p:spPr>
              <a:xfrm>
                <a:off x="511279" y="1295400"/>
                <a:ext cx="8305800" cy="49781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latin typeface="Times" pitchFamily="2" charset="0"/>
                  </a:rPr>
                  <a:t>The condition number of a matrix is given by</a:t>
                </a:r>
                <a:endParaRPr lang="en-US" sz="2000" b="1" i="1" dirty="0">
                  <a:latin typeface="Times" pitchFamily="2" charset="0"/>
                </a:endParaRPr>
              </a:p>
              <a:p>
                <a:endParaRPr lang="en-US" sz="2000" i="1" dirty="0">
                  <a:latin typeface="Cambria Math" panose="02040503050406030204" pitchFamily="18" charset="0"/>
                  <a:ea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charset="0"/>
                            </a:rPr>
                            <m:t>𝑐𝑜𝑛𝑑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charset="0"/>
                            </a:rPr>
                            <m:t>𝑨</m:t>
                          </m:r>
                        </m:e>
                      </m:d>
                      <m:r>
                        <a:rPr lang="en-US" sz="2000" b="1" i="1" dirty="0">
                          <a:solidFill>
                            <a:srgbClr val="000000"/>
                          </a:solidFill>
                          <a:latin typeface="Cambria Math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𝑨</m:t>
                              </m:r>
                            </m:e>
                          </m:d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charset="0"/>
                            </a:rPr>
                            <m:t> 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𝑨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+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  <a:ea typeface="Cambria Math" charset="0"/>
                </a:endParaRPr>
              </a:p>
              <a:p>
                <a:endParaRPr lang="en-US" sz="2000" i="1" dirty="0">
                  <a:latin typeface="Cambria Math" panose="02040503050406030204" pitchFamily="18" charset="0"/>
                </a:endParaRPr>
              </a:p>
              <a:p>
                <a:endParaRPr lang="en-US" sz="2000" dirty="0"/>
              </a:p>
              <a:p>
                <a:r>
                  <a:rPr lang="en-US" sz="2000" dirty="0"/>
                  <a:t>If the matrix is full rank: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𝑟𝑎𝑛𝑘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𝑚𝑖𝑛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endParaRPr lang="en-US" sz="2000" i="1" dirty="0">
                  <a:latin typeface="Cambria Math" panose="02040503050406030204" pitchFamily="18" charset="0"/>
                  <a:ea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charset="0"/>
                            </a:rPr>
                            <m:t>𝑐𝑜𝑛𝑑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charset="0"/>
                            </a:rPr>
                            <m:t>𝑨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>
                  <a:ea typeface="Cambria Math" charset="0"/>
                  <a:cs typeface="Cambria Math" charset="0"/>
                </a:endParaRPr>
              </a:p>
              <a:p>
                <a:endParaRPr lang="en-US" sz="2000" b="1" i="1" dirty="0">
                  <a:latin typeface="Times" pitchFamily="2" charset="0"/>
                </a:endParaRPr>
              </a:p>
              <a:p>
                <a:r>
                  <a:rPr lang="en-US" sz="2000" dirty="0">
                    <a:ea typeface="Cambria Math" charset="0"/>
                    <a:cs typeface="Cambria Math" charset="0"/>
                  </a:rPr>
                  <a:t>where</a:t>
                </a:r>
                <a:r>
                  <a:rPr lang="en-US" sz="2000" b="1" i="1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ea typeface="Cambria Math" charset="0"/>
                    <a:cs typeface="Cambria Math" charset="0"/>
                  </a:rPr>
                  <a:t>is the largest singular value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ea typeface="Cambria Math" charset="0"/>
                    <a:cs typeface="Cambria Math" charset="0"/>
                  </a:rPr>
                  <a:t>is the smallest singular value</a:t>
                </a:r>
              </a:p>
              <a:p>
                <a:endParaRPr lang="en-US" sz="2000" dirty="0">
                  <a:ea typeface="Cambria Math" charset="0"/>
                  <a:cs typeface="Cambria Math" charset="0"/>
                </a:endParaRPr>
              </a:p>
              <a:p>
                <a:endParaRPr lang="en-US" sz="2000" dirty="0"/>
              </a:p>
              <a:p>
                <a:r>
                  <a:rPr lang="en-US" sz="2000" dirty="0"/>
                  <a:t>If the matrix is rank deficient: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𝑟𝑎𝑛𝑘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𝑚𝑖𝑛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000" dirty="0">
                  <a:ea typeface="Cambria Math" charset="0"/>
                  <a:cs typeface="Cambria Math" charset="0"/>
                </a:endParaRPr>
              </a:p>
              <a:p>
                <a:endParaRPr lang="en-US" sz="2000" i="1" dirty="0">
                  <a:latin typeface="Cambria Math" panose="02040503050406030204" pitchFamily="18" charset="0"/>
                  <a:ea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charset="0"/>
                            </a:rPr>
                            <m:t>𝑐𝑜𝑛𝑑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charset="0"/>
                            </a:rPr>
                            <m:t>𝑨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dirty="0">
                          <a:solidFill>
                            <a:srgbClr val="000000"/>
                          </a:solidFill>
                          <a:latin typeface="Cambria Math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000" dirty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9BFC7B1-CB72-DF49-A5B1-89E3ACD559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279" y="1295400"/>
                <a:ext cx="8305800" cy="4978158"/>
              </a:xfrm>
              <a:prstGeom prst="rect">
                <a:avLst/>
              </a:prstGeom>
              <a:blipFill>
                <a:blip r:embed="rId2"/>
                <a:stretch>
                  <a:fillRect l="-611" t="-509" b="-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Box 148">
            <a:extLst>
              <a:ext uri="{FF2B5EF4-FFF2-40B4-BE49-F238E27FC236}">
                <a16:creationId xmlns:a16="http://schemas.microsoft.com/office/drawing/2014/main" id="{2F4E7DF8-BD6B-0C40-87F5-6D9E787D3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366" y="193146"/>
            <a:ext cx="862562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6) Condition number of a matrix</a:t>
            </a:r>
          </a:p>
        </p:txBody>
      </p:sp>
    </p:spTree>
    <p:extLst>
      <p:ext uri="{BB962C8B-B14F-4D97-AF65-F5344CB8AC3E}">
        <p14:creationId xmlns:p14="http://schemas.microsoft.com/office/powerpoint/2010/main" val="2994263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75065</TotalTime>
  <Words>740</Words>
  <Application>Microsoft Macintosh PowerPoint</Application>
  <PresentationFormat>On-screen Show (4:3)</PresentationFormat>
  <Paragraphs>111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Cambria</vt:lpstr>
      <vt:lpstr>Cambria Math</vt:lpstr>
      <vt:lpstr>Franklin Gothic Book</vt:lpstr>
      <vt:lpstr>Perpetua</vt:lpstr>
      <vt:lpstr>Times</vt:lpstr>
      <vt:lpstr>Times New Roman</vt:lpstr>
      <vt:lpstr>Wingdings 2</vt:lpstr>
      <vt:lpstr>Equity</vt:lpstr>
      <vt:lpstr>Singular Value Decomposition (applications)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Introductory Solid Mechanics TAM 251</dc:title>
  <dc:creator>Mariana Silva Sohn</dc:creator>
  <cp:lastModifiedBy>Silva, Mariana Teixeira</cp:lastModifiedBy>
  <cp:revision>1211</cp:revision>
  <cp:lastPrinted>2018-03-08T18:06:52Z</cp:lastPrinted>
  <dcterms:created xsi:type="dcterms:W3CDTF">2012-07-21T17:56:31Z</dcterms:created>
  <dcterms:modified xsi:type="dcterms:W3CDTF">2020-11-16T05:58:52Z</dcterms:modified>
</cp:coreProperties>
</file>