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512" r:id="rId2"/>
    <p:sldId id="258" r:id="rId3"/>
    <p:sldId id="256" r:id="rId4"/>
    <p:sldId id="511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2"/>
    <p:restoredTop sz="94720"/>
  </p:normalViewPr>
  <p:slideViewPr>
    <p:cSldViewPr snapToGrid="0">
      <p:cViewPr varScale="1">
        <p:scale>
          <a:sx n="102" d="100"/>
          <a:sy n="102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F5EAC-12B9-1F4F-AC37-C335DE6EDE2D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46BA8-46B6-B348-B307-BF0F8E4FC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9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823B-75FD-5101-1A43-8C34B1D31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E494C-7CD2-6FEA-8B8D-B1B508644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9D0C4-F3AF-FA9B-B96E-A9F0C4DA8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C7C1-72C0-6A4B-B790-65BE6958C8CE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0E81A-8282-93D7-3730-94EFC794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C5D56-B98D-F0D2-353B-5C18926B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01E8-7792-A541-967D-BDCF26A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1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46E8-DBDE-4A03-B44B-A74BFA491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BF922-B9A4-3226-08F0-EF860A610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AD10D-1FB5-E7E2-865C-BC9040657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C7C1-72C0-6A4B-B790-65BE6958C8CE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95A94-CDB9-0C31-7083-F7C72ED4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325B2-A833-DD39-935A-0DFC4F664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01E8-7792-A541-967D-BDCF26A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8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EE6436-238C-F6F6-6075-4F512BE89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43584-0523-0774-073E-BB539EA20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88E41-A8FE-9EF3-75C6-3B0C9250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C7C1-72C0-6A4B-B790-65BE6958C8CE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3DABC-DFB9-93CC-CF1D-E33F2417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5C6D2-CCC4-4530-4BB2-8762A0F9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01E8-7792-A541-967D-BDCF26A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5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54FC-2DF7-87C8-38EB-1476BBD1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8EEF3-6851-7403-65DF-AD756A34F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3C555-E25C-6F32-F790-EEF267B6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C7C1-72C0-6A4B-B790-65BE6958C8CE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2F45D-D41A-5741-2DED-1204624B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E5588-E7D9-6DB3-D3A4-749EE954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01E8-7792-A541-967D-BDCF26A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1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79892-F2BA-714E-5F8A-2DBABF0E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E71CA-0C34-B6C5-3F03-D38C9A8C9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A576C-30D0-DA56-D6DB-C44A50F74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C7C1-72C0-6A4B-B790-65BE6958C8CE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2CE3B-9FEF-0B33-242D-BA3924F1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BF801-4458-FA8C-7ACA-F1EF8AD2B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01E8-7792-A541-967D-BDCF26A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9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F0B16-603A-D539-FE68-5A06412C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55092-12D3-2BF4-A413-694A209AC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BA09C-E215-CB57-83AD-F434EB77D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51411-9688-1783-F10A-0A2B89B9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C7C1-72C0-6A4B-B790-65BE6958C8CE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CF370-321A-6A19-12D2-943F2F4E4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C3A4D-1360-0680-40DF-E855F5CA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01E8-7792-A541-967D-BDCF26A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9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0561B-819D-A8A1-21CA-AA0CC8CDA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D82DF-9271-FFEF-3020-AEBFC603B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EA7E6-0856-A937-D441-C236EACF1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A831C-A1F2-101A-5A5C-480F81213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C8978-CFE3-DCC1-07EA-D601E377D5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2859B1-60B2-46A6-192E-A931E4F7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C7C1-72C0-6A4B-B790-65BE6958C8CE}" type="datetimeFigureOut">
              <a:rPr lang="en-US" smtClean="0"/>
              <a:t>8/31/22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DABCA-A0B2-D7CA-92B7-0667A043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B971B2-D039-9A1F-11F2-6A0C834F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01E8-7792-A541-967D-BDCF26A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6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3562-AC9E-680C-DA71-7D975A4E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AB5DDA-DFA1-864E-3D70-844CF7EF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C7C1-72C0-6A4B-B790-65BE6958C8CE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F2707-30DE-E67E-9817-4F90E0C9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96B81-6600-FC09-2A49-DBF090D7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01E8-7792-A541-967D-BDCF26A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2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06F9B3-53E0-BFC5-7DF5-CE6C0664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C7C1-72C0-6A4B-B790-65BE6958C8CE}" type="datetimeFigureOut">
              <a:rPr lang="en-US" smtClean="0"/>
              <a:t>8/31/22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9E4DC7-0A64-EFE0-B449-751D91E9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7C99B-29F8-C7E4-AD98-8EF09C7A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01E8-7792-A541-967D-BDCF26A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6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CE31-B897-3EA6-E66E-CCA5E21CA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6E6E-AACB-03C8-4F7F-80890403A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C87DD-DCF5-76ED-FB96-84A4775A4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FF621-BB4C-195B-09ED-E75249F5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C7C1-72C0-6A4B-B790-65BE6958C8CE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24B25-B991-C856-EBDB-4E711046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47F83-31BF-CA12-FD60-4190E36E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01E8-7792-A541-967D-BDCF26A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3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0491-9EEE-1E5F-7308-4C4CC672F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721E8F-59DF-A0AC-62FA-1EF3236F6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19CEB-1757-F699-8066-1A0C0DE47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9769C-0F55-6379-B6CF-20DBA55F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C7C1-72C0-6A4B-B790-65BE6958C8CE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2EA1C-A5CC-E85F-A307-61F9D29E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FB557-D446-3388-1D02-C0205C01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01E8-7792-A541-967D-BDCF26A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AF8AB8-7F1E-8CB4-000D-9CE0CA210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7D4DB-BB32-384D-A9C9-647CAE88D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28C81-387F-14B2-DE18-77977731B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DC7C1-72C0-6A4B-B790-65BE6958C8CE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614AF-0D57-EDC2-FAE3-DF7947A26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8A63A-9F56-F467-351F-6840BE213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301E8-7792-A541-967D-BDCF26A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8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rairielearn.org/pl/course_instance/129442/instructor/question/1792364/pre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airielearn.org/pl/course_instance/129442/instructor/question/9046900/preview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airielearn.org/pl/course_instance/129442/instructor/question/9046898/preview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airielearn.org/pl/course_instance/129442/instructor/question/1902810/preview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54FDD4-899C-CA6E-1527-64B1DC1EF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63" y="0"/>
            <a:ext cx="108548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1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EC3DC6-050E-BC89-3DB4-2FDF9C179389}"/>
              </a:ext>
            </a:extLst>
          </p:cNvPr>
          <p:cNvSpPr txBox="1"/>
          <p:nvPr/>
        </p:nvSpPr>
        <p:spPr>
          <a:xfrm>
            <a:off x="147144" y="144544"/>
            <a:ext cx="9732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www.prairielearn.org</a:t>
            </a:r>
            <a:r>
              <a:rPr lang="en-US" dirty="0">
                <a:hlinkClick r:id="rId2"/>
              </a:rPr>
              <a:t>/pl/</a:t>
            </a:r>
            <a:r>
              <a:rPr lang="en-US" dirty="0" err="1">
                <a:hlinkClick r:id="rId2"/>
              </a:rPr>
              <a:t>course_instance</a:t>
            </a:r>
            <a:r>
              <a:rPr lang="en-US" dirty="0">
                <a:hlinkClick r:id="rId2"/>
              </a:rPr>
              <a:t>/129442/instructor/question/1792364/preview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5B8ADD-BAB9-77C8-8983-3DBB47C1E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45" y="513876"/>
            <a:ext cx="5821502" cy="337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1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33D82D-7CB2-2033-3925-1716961F5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1" y="503325"/>
            <a:ext cx="7772400" cy="37402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1D7910-51A2-6FAE-075C-11D4FE0F62B3}"/>
              </a:ext>
            </a:extLst>
          </p:cNvPr>
          <p:cNvSpPr txBox="1"/>
          <p:nvPr/>
        </p:nvSpPr>
        <p:spPr>
          <a:xfrm>
            <a:off x="107731" y="133993"/>
            <a:ext cx="9848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www.prairielearn.org</a:t>
            </a:r>
            <a:r>
              <a:rPr lang="en-US" dirty="0">
                <a:hlinkClick r:id="rId3"/>
              </a:rPr>
              <a:t>/pl/</a:t>
            </a:r>
            <a:r>
              <a:rPr lang="en-US" dirty="0" err="1">
                <a:hlinkClick r:id="rId3"/>
              </a:rPr>
              <a:t>course_instance</a:t>
            </a:r>
            <a:r>
              <a:rPr lang="en-US" dirty="0">
                <a:hlinkClick r:id="rId3"/>
              </a:rPr>
              <a:t>/129442/instructor/question/9046900/preview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78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A0B035-91C9-A14B-AF1D-68B8BAC7582F}"/>
                  </a:ext>
                </a:extLst>
              </p:cNvPr>
              <p:cNvSpPr txBox="1"/>
              <p:nvPr/>
            </p:nvSpPr>
            <p:spPr>
              <a:xfrm>
                <a:off x="294289" y="1621221"/>
                <a:ext cx="12528331" cy="5405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Accurate to </a:t>
                </a:r>
                <a:r>
                  <a:rPr lang="en-US" sz="2400" b="1" i="1" dirty="0"/>
                  <a:t>n</a:t>
                </a:r>
                <a:r>
                  <a:rPr lang="en-US" sz="2400" b="1" dirty="0"/>
                  <a:t> significant digits</a:t>
                </a:r>
                <a:r>
                  <a:rPr lang="en-US" sz="2400" dirty="0"/>
                  <a:t> means that you can trust a total of </a:t>
                </a:r>
                <a:r>
                  <a:rPr lang="en-US" sz="2400" i="1" dirty="0"/>
                  <a:t>n</a:t>
                </a:r>
                <a:r>
                  <a:rPr lang="en-US" sz="2400" dirty="0"/>
                  <a:t> digits. </a:t>
                </a:r>
                <a:r>
                  <a:rPr lang="en-US" sz="2400" i="1" dirty="0"/>
                  <a:t>Accurate digits </a:t>
                </a:r>
                <a:r>
                  <a:rPr lang="en-US" sz="2400" dirty="0"/>
                  <a:t>is a measure of relative error.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2400" dirty="0"/>
                  <a:t> is the number of accurate significant digits</a:t>
                </a:r>
              </a:p>
              <a:p>
                <a:endParaRPr lang="en-US" sz="2400" dirty="0"/>
              </a:p>
              <a:p>
                <a:endParaRPr lang="en-US" sz="2400" b="1" dirty="0"/>
              </a:p>
              <a:p>
                <a:r>
                  <a:rPr lang="en-US" sz="2400" b="1" dirty="0"/>
                  <a:t>Relative error: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𝑒𝑟𝑟𝑜𝑟</m:t>
                    </m:r>
                    <m:r>
                      <a:rPr lang="en-US" sz="2000" b="1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hr-H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charset="0"/>
                                  </a:rPr>
                                  <m:t>𝑒𝑥𝑎𝑐𝑡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charset="0"/>
                                  </a:rPr>
                                  <m:t>𝑎𝑝𝑝𝑟𝑜𝑥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hr-H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charset="0"/>
                                  </a:rPr>
                                  <m:t>𝑒𝑥𝑎𝑐𝑡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5×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400" b="1" dirty="0"/>
                  <a:t>In general, we will use the rule-of-thumb:</a:t>
                </a:r>
              </a:p>
              <a:p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latin typeface="Cambria Math" charset="0"/>
                        </a:rPr>
                        <m:t>𝒆𝒓𝒓𝒐𝒓</m:t>
                      </m:r>
                      <m:r>
                        <a:rPr lang="en-US" sz="2400" b="1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hr-HR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charset="0"/>
                                    </a:rPr>
                                    <m:t>𝒆𝒙𝒂𝒄𝒕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charset="0"/>
                                    </a:rPr>
                                    <m:t>𝒂𝒑𝒑𝒓𝒐𝒙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hr-HR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charset="0"/>
                                    </a:rPr>
                                    <m:t>𝒆𝒙𝒂𝒄𝒕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4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𝟏𝟎</m:t>
                          </m:r>
                        </m:e>
                        <m:sup>
                          <m:r>
                            <a:rPr lang="en-US" sz="24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sz="24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𝒏</m:t>
                          </m:r>
                          <m:r>
                            <a:rPr lang="en-US" sz="24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  <a:p>
                <a:r>
                  <a:rPr lang="en-US" sz="2400" b="1" dirty="0"/>
                  <a:t>			</a:t>
                </a:r>
              </a:p>
              <a:p>
                <a:r>
                  <a:rPr lang="en-US" sz="2400" dirty="0"/>
                  <a:t> 		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A0B035-91C9-A14B-AF1D-68B8BAC7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89" y="1621221"/>
                <a:ext cx="12528331" cy="5405198"/>
              </a:xfrm>
              <a:prstGeom prst="rect">
                <a:avLst/>
              </a:prstGeom>
              <a:blipFill>
                <a:blip r:embed="rId3"/>
                <a:stretch>
                  <a:fillRect l="-811" t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7D01C39-B5FF-5F0C-84A1-333B91920A0A}"/>
                  </a:ext>
                </a:extLst>
              </p:cNvPr>
              <p:cNvSpPr/>
              <p:nvPr/>
            </p:nvSpPr>
            <p:spPr>
              <a:xfrm>
                <a:off x="381000" y="152400"/>
                <a:ext cx="11558752" cy="1130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2200" b="1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200" dirty="0"/>
                  <a:t>  has</a:t>
                </a:r>
                <a:r>
                  <a:rPr lang="en-US" sz="2200" b="1" dirty="0"/>
                  <a:t>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200" b="1" dirty="0"/>
                  <a:t> significant figures </a:t>
                </a:r>
                <a:r>
                  <a:rPr lang="en-US" sz="2200" dirty="0"/>
                  <a:t>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has zeros in the first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 decimal places counting from the leftmost nonzero (leading) digit 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, followed by a digit from 0 to 4.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7D01C39-B5FF-5F0C-84A1-333B91920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52400"/>
                <a:ext cx="11558752" cy="1130246"/>
              </a:xfrm>
              <a:prstGeom prst="rect">
                <a:avLst/>
              </a:prstGeom>
              <a:blipFill>
                <a:blip r:embed="rId4"/>
                <a:stretch>
                  <a:fillRect l="-659" b="-10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79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37B781-5418-02E4-9E19-65A32F607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33" y="474436"/>
            <a:ext cx="7772400" cy="3571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406BF2-DEB8-ED00-F4BF-5D3D5A452AF6}"/>
              </a:ext>
            </a:extLst>
          </p:cNvPr>
          <p:cNvSpPr txBox="1"/>
          <p:nvPr/>
        </p:nvSpPr>
        <p:spPr>
          <a:xfrm>
            <a:off x="212833" y="105104"/>
            <a:ext cx="1114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www.prairielearn.org</a:t>
            </a:r>
            <a:r>
              <a:rPr lang="en-US" dirty="0">
                <a:hlinkClick r:id="rId3"/>
              </a:rPr>
              <a:t>/pl/</a:t>
            </a:r>
            <a:r>
              <a:rPr lang="en-US" dirty="0" err="1">
                <a:hlinkClick r:id="rId3"/>
              </a:rPr>
              <a:t>course_instance</a:t>
            </a:r>
            <a:r>
              <a:rPr lang="en-US" dirty="0">
                <a:hlinkClick r:id="rId3"/>
              </a:rPr>
              <a:t>/129442/instructor/question/9046898/preview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6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5B8C5E-ECBE-34F2-D4E0-8F7D20355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3656"/>
            <a:ext cx="7772400" cy="32369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FAF698-E6BC-A997-C5C6-F5AA8FC5C433}"/>
              </a:ext>
            </a:extLst>
          </p:cNvPr>
          <p:cNvSpPr txBox="1"/>
          <p:nvPr/>
        </p:nvSpPr>
        <p:spPr>
          <a:xfrm>
            <a:off x="126124" y="64324"/>
            <a:ext cx="10237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www.prairielearn.org</a:t>
            </a:r>
            <a:r>
              <a:rPr lang="en-US" dirty="0">
                <a:hlinkClick r:id="rId3"/>
              </a:rPr>
              <a:t>/pl/</a:t>
            </a:r>
            <a:r>
              <a:rPr lang="en-US" dirty="0" err="1">
                <a:hlinkClick r:id="rId3"/>
              </a:rPr>
              <a:t>course_instance</a:t>
            </a:r>
            <a:r>
              <a:rPr lang="en-US" dirty="0">
                <a:hlinkClick r:id="rId3"/>
              </a:rPr>
              <a:t>/129442/instructor/question/1902810/preview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16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196</Words>
  <Application>Microsoft Macintosh PowerPoint</Application>
  <PresentationFormat>Widescreen</PresentationFormat>
  <Paragraphs>19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Silva, Mariana Teixeira</dc:creator>
  <cp:lastModifiedBy>Silva, Mariana Teixeira</cp:lastModifiedBy>
  <cp:revision>3</cp:revision>
  <dcterms:created xsi:type="dcterms:W3CDTF">2022-09-01T01:37:29Z</dcterms:created>
  <dcterms:modified xsi:type="dcterms:W3CDTF">2022-09-01T14:56:58Z</dcterms:modified>
</cp:coreProperties>
</file>