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3"/>
  </p:notesMasterIdLst>
  <p:sldIdLst>
    <p:sldId id="259" r:id="rId2"/>
    <p:sldId id="270" r:id="rId3"/>
    <p:sldId id="318" r:id="rId4"/>
    <p:sldId id="269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88" r:id="rId26"/>
    <p:sldId id="289" r:id="rId27"/>
    <p:sldId id="295" r:id="rId28"/>
    <p:sldId id="291" r:id="rId29"/>
    <p:sldId id="292" r:id="rId30"/>
    <p:sldId id="293" r:id="rId31"/>
    <p:sldId id="317" r:id="rId32"/>
    <p:sldId id="316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94" r:id="rId42"/>
  </p:sldIdLst>
  <p:sldSz cx="9144000" cy="5143500" type="screen16x9"/>
  <p:notesSz cx="6858000" cy="9144000"/>
  <p:defaultTextStyle>
    <a:defPPr>
      <a:defRPr lang="en-US"/>
    </a:defPPr>
    <a:lvl1pPr marL="0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302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602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903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205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507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807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9108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410" algn="l" defTabSz="522602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02D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859"/>
  </p:normalViewPr>
  <p:slideViewPr>
    <p:cSldViewPr snapToGrid="0" snapToObjects="1">
      <p:cViewPr varScale="1">
        <p:scale>
          <a:sx n="108" d="100"/>
          <a:sy n="108" d="100"/>
        </p:scale>
        <p:origin x="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D2D36-9567-B34D-B44C-FAF98E71AD0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8B66-E9A7-C241-80D1-1184D57CE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334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670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4004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338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674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8008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9343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678" algn="l" defTabSz="522670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6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0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5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6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66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9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83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1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32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80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69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0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4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0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1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3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7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8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2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5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9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1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1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08B66-E9A7-C241-80D1-1184D57CE8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8C02-1E1E-2C46-AF81-74C99ABF2AD7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01DF-E374-114F-8200-93B2E7239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icker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.socrative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rinstruction4cs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rinstruction4cs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ogil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ambasedlearning.or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uhs.berkeley.edu/counseling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sp.berkeley.edu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otion.com/video/x35jt3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jJCdCXFsl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steachingtip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eerinstruction4cs.org/" TargetMode="External"/><Relationship Id="rId3" Type="http://schemas.openxmlformats.org/officeDocument/2006/relationships/hyperlink" Target="https://uhs.berkeley.edu/counseling" TargetMode="External"/><Relationship Id="rId7" Type="http://schemas.openxmlformats.org/officeDocument/2006/relationships/hyperlink" Target="http://csteachingtips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si.berkeley.edu/basics-for-gsis/must-see-policies-resources/" TargetMode="External"/><Relationship Id="rId5" Type="http://schemas.openxmlformats.org/officeDocument/2006/relationships/hyperlink" Target="http://gsi.berkeley.edu/basics-for-gsis/faq-gsis/" TargetMode="External"/><Relationship Id="rId4" Type="http://schemas.openxmlformats.org/officeDocument/2006/relationships/hyperlink" Target="http://gsi.berkeley.edu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1DnltskkW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Y049rIjd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5623"/>
            <a:ext cx="7886700" cy="171520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Peer Instruction: From Questions to Concepts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&amp;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Bits and Bytes of Being a GSI </a:t>
            </a:r>
            <a:br>
              <a:rPr lang="en-US" dirty="0"/>
            </a:br>
            <a:r>
              <a:rPr lang="en-US" sz="2700" i="1" dirty="0"/>
              <a:t>Pat Virtue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4526559"/>
            <a:ext cx="7886700" cy="5084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5"/>
                </a:solidFill>
              </a:rPr>
              <a:t>CS 375, June 25, 2018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 err="1">
                <a:solidFill>
                  <a:schemeClr val="accent5"/>
                </a:solidFill>
              </a:rPr>
              <a:t>ConcepTests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Question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Thinking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Individual answer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Peer discussion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Revised/Group answer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Explanation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From questions to concepts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3815" y="4808402"/>
            <a:ext cx="1872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Slides: Eric Mazur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2" y="844952"/>
            <a:ext cx="6813835" cy="38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8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From questions to concepts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815" y="4808402"/>
            <a:ext cx="1872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Slides: Eric Mazur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82" y="844952"/>
            <a:ext cx="6813835" cy="39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5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Concept test example</a:t>
            </a:r>
          </a:p>
        </p:txBody>
      </p:sp>
      <p:pic>
        <p:nvPicPr>
          <p:cNvPr id="5" name="Picture 4" descr="PatsGame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9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22" b="-1701"/>
          <a:stretch/>
        </p:blipFill>
        <p:spPr>
          <a:xfrm>
            <a:off x="1680183" y="1012333"/>
            <a:ext cx="5951540" cy="39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787" y="971550"/>
            <a:ext cx="547211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199" y="800100"/>
            <a:ext cx="784215" cy="775097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550" y="1486413"/>
            <a:ext cx="696663" cy="77407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199" y="2171700"/>
            <a:ext cx="784215" cy="775097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550" y="2858013"/>
            <a:ext cx="696663" cy="774070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6325" y="2800478"/>
            <a:ext cx="3314700" cy="1624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14500" y="4114800"/>
            <a:ext cx="3086100" cy="742950"/>
          </a:xfrm>
          <a:prstGeom prst="roundRect">
            <a:avLst/>
          </a:prstGeom>
          <a:solidFill>
            <a:srgbClr val="C39BE1">
              <a:alpha val="3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2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273844"/>
            <a:ext cx="7886700" cy="571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5"/>
                </a:solidFill>
              </a:rPr>
              <a:t>Quick lecture on game trees</a:t>
            </a:r>
          </a:p>
        </p:txBody>
      </p:sp>
    </p:spTree>
    <p:extLst>
      <p:ext uri="{BB962C8B-B14F-4D97-AF65-F5344CB8AC3E}">
        <p14:creationId xmlns:p14="http://schemas.microsoft.com/office/powerpoint/2010/main" val="5258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057400" y="2343150"/>
            <a:ext cx="5086350" cy="1726985"/>
            <a:chOff x="1676400" y="1447800"/>
            <a:chExt cx="8763000" cy="2975329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520752"/>
              <a:ext cx="289628" cy="273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772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6" y="3733801"/>
              <a:ext cx="1106185" cy="68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799"/>
              <a:ext cx="1106185" cy="68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-10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1106185" cy="68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1106185" cy="68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83591" y="88883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Calibri" pitchFamily="34" charset="0"/>
              </a:rPr>
              <a:t>MAX nodes: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Calibri" pitchFamily="34" charset="0"/>
              </a:rPr>
              <a:t>Under agent’s control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90784" y="4083584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libri" pitchFamily="34" charset="0"/>
              </a:rPr>
              <a:t>Terminal states</a:t>
            </a:r>
          </a:p>
        </p:txBody>
      </p:sp>
      <p:sp>
        <p:nvSpPr>
          <p:cNvPr id="86" name="Right Arrow 85"/>
          <p:cNvSpPr/>
          <p:nvPr/>
        </p:nvSpPr>
        <p:spPr>
          <a:xfrm rot="1943663">
            <a:off x="3424267" y="1841689"/>
            <a:ext cx="857205" cy="229279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2"/>
          </a:p>
        </p:txBody>
      </p:sp>
      <p:sp>
        <p:nvSpPr>
          <p:cNvPr id="87" name="TextBox 86"/>
          <p:cNvSpPr txBox="1"/>
          <p:nvPr/>
        </p:nvSpPr>
        <p:spPr>
          <a:xfrm>
            <a:off x="5257800" y="83731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MIN nodes: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Under opponent’s control</a:t>
            </a:r>
          </a:p>
        </p:txBody>
      </p:sp>
      <p:sp>
        <p:nvSpPr>
          <p:cNvPr id="90" name="Right Arrow 89"/>
          <p:cNvSpPr/>
          <p:nvPr/>
        </p:nvSpPr>
        <p:spPr>
          <a:xfrm rot="8255959">
            <a:off x="5945119" y="2117791"/>
            <a:ext cx="1146664" cy="247004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2"/>
          </a:p>
        </p:txBody>
      </p:sp>
      <p:sp>
        <p:nvSpPr>
          <p:cNvPr id="76" name="TextBox 75"/>
          <p:cNvSpPr txBox="1"/>
          <p:nvPr/>
        </p:nvSpPr>
        <p:spPr>
          <a:xfrm>
            <a:off x="3352520" y="2165380"/>
            <a:ext cx="560072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-8</a:t>
            </a:r>
          </a:p>
        </p:txBody>
      </p:sp>
      <p:sp>
        <p:nvSpPr>
          <p:cNvPr id="3" name="Right Arrow 2"/>
          <p:cNvSpPr/>
          <p:nvPr/>
        </p:nvSpPr>
        <p:spPr>
          <a:xfrm rot="10313695">
            <a:off x="3621575" y="2604800"/>
            <a:ext cx="800100" cy="228600"/>
          </a:xfrm>
          <a:prstGeom prst="rightArrow">
            <a:avLst/>
          </a:prstGeom>
          <a:solidFill>
            <a:schemeClr val="accent5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2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Minimax values</a:t>
            </a:r>
          </a:p>
        </p:txBody>
      </p:sp>
      <p:sp>
        <p:nvSpPr>
          <p:cNvPr id="5" name="Oval 4"/>
          <p:cNvSpPr/>
          <p:nvPr/>
        </p:nvSpPr>
        <p:spPr>
          <a:xfrm>
            <a:off x="1840831" y="2556607"/>
            <a:ext cx="2791001" cy="16556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992991" y="2614272"/>
            <a:ext cx="560072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-8</a:t>
            </a:r>
          </a:p>
        </p:txBody>
      </p:sp>
      <p:sp>
        <p:nvSpPr>
          <p:cNvPr id="88" name="Oval 87"/>
          <p:cNvSpPr/>
          <p:nvPr/>
        </p:nvSpPr>
        <p:spPr>
          <a:xfrm>
            <a:off x="4536409" y="2577746"/>
            <a:ext cx="2791001" cy="16556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83678" y="2594707"/>
            <a:ext cx="560072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11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  <p:bldP spid="76" grpId="0" animBg="1"/>
      <p:bldP spid="3" grpId="0" animBg="1"/>
      <p:bldP spid="5" grpId="0" animBg="1"/>
      <p:bldP spid="5" grpId="1" animBg="1"/>
      <p:bldP spid="74" grpId="0" animBg="1"/>
      <p:bldP spid="88" grpId="0" animBg="1"/>
      <p:bldP spid="88" grpId="1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8651" y="1019870"/>
            <a:ext cx="8515350" cy="27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max_value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(tree)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if 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tree.is_leaf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return 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tree.value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else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return max( 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tree.left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		     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tree.right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 )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Minimax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4472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8651" y="1019870"/>
            <a:ext cx="8515350" cy="27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2400" kern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kern="0" dirty="0" err="1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max_value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kern="0" dirty="0">
                <a:solidFill>
                  <a:schemeClr val="accent3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tree.is_leaf</a:t>
            </a:r>
            <a:endParaRPr lang="en-US" sz="2400" kern="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return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tree.value</a:t>
            </a:r>
            <a:endParaRPr lang="en-US" sz="2400" kern="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else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return max(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tree.left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		    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tree.right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)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Minimax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3720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8651" y="1019870"/>
            <a:ext cx="8515350" cy="27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2400" kern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kern="0" dirty="0" err="1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max_value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.is_leaf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return 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.value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return max(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tree.left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		     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tree.right</a:t>
            </a:r>
            <a:r>
              <a:rPr lang="en-US" sz="2400" kern="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)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Minimax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7200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8651" y="1019870"/>
            <a:ext cx="8515350" cy="27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2400" kern="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kern="0" dirty="0" err="1">
                <a:solidFill>
                  <a:schemeClr val="accent5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max_value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.is_leaf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return 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.value</a:t>
            </a:r>
            <a:endParaRPr lang="en-US" sz="2400" kern="0" dirty="0">
              <a:latin typeface="Courier" charset="0"/>
              <a:ea typeface="Courier" charset="0"/>
              <a:cs typeface="Courier" charset="0"/>
            </a:endParaRP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else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return max( </a:t>
            </a:r>
            <a:r>
              <a:rPr lang="en-US" sz="2400" b="1" kern="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.left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pPr marL="257162" indent="-257162" defTabSz="685800" fontAlgn="base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					     </a:t>
            </a:r>
            <a:r>
              <a:rPr lang="en-US" sz="2400" b="1" kern="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min_value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kern="0" dirty="0" err="1">
                <a:solidFill>
                  <a:srgbClr val="47702D"/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en-US" sz="2400" kern="0" dirty="0" err="1">
                <a:latin typeface="Courier" charset="0"/>
                <a:ea typeface="Courier" charset="0"/>
                <a:cs typeface="Courier" charset="0"/>
              </a:rPr>
              <a:t>.right</a:t>
            </a:r>
            <a:r>
              <a:rPr lang="en-US" sz="2400" kern="0" dirty="0">
                <a:latin typeface="Courier" charset="0"/>
                <a:ea typeface="Courier" charset="0"/>
                <a:cs typeface="Courier" charset="0"/>
              </a:rPr>
              <a:t>) )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Minimax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500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u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3" t="10095" r="25308" b="3452"/>
          <a:stretch/>
        </p:blipFill>
        <p:spPr>
          <a:xfrm>
            <a:off x="857250" y="1037918"/>
            <a:ext cx="1764978" cy="23170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607708" y="3243748"/>
            <a:ext cx="1878692" cy="1787264"/>
            <a:chOff x="241300" y="611381"/>
            <a:chExt cx="1606550" cy="1571237"/>
          </a:xfrm>
        </p:grpSpPr>
        <p:sp>
          <p:nvSpPr>
            <p:cNvPr id="7" name="Oval 6"/>
            <p:cNvSpPr/>
            <p:nvPr/>
          </p:nvSpPr>
          <p:spPr>
            <a:xfrm>
              <a:off x="241300" y="1756921"/>
              <a:ext cx="1606550" cy="425697"/>
            </a:xfrm>
            <a:prstGeom prst="ellipse">
              <a:avLst/>
            </a:prstGeom>
            <a:noFill/>
            <a:ln w="38100" cmpd="sng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72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300" y="1397000"/>
              <a:ext cx="578556" cy="57277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856" y="760730"/>
              <a:ext cx="595912" cy="56987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7936" y="1117847"/>
              <a:ext cx="593019" cy="55830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300" y="824230"/>
              <a:ext cx="520700" cy="57277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9186" y="1482724"/>
              <a:ext cx="575663" cy="569877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7810" y="1117847"/>
              <a:ext cx="564092" cy="564092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cxnSp>
          <p:nvCxnSpPr>
            <p:cNvPr id="14" name="Straight Connector 13"/>
            <p:cNvCxnSpPr>
              <a:stCxn id="13" idx="6"/>
            </p:cNvCxnSpPr>
            <p:nvPr/>
          </p:nvCxnSpPr>
          <p:spPr>
            <a:xfrm>
              <a:off x="1847850" y="824230"/>
              <a:ext cx="0" cy="1145540"/>
            </a:xfrm>
            <a:prstGeom prst="line">
              <a:avLst/>
            </a:prstGeom>
            <a:ln w="38100" cap="rnd" cmpd="sng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2"/>
            </p:cNvCxnSpPr>
            <p:nvPr/>
          </p:nvCxnSpPr>
          <p:spPr>
            <a:xfrm>
              <a:off x="241300" y="824230"/>
              <a:ext cx="0" cy="1145540"/>
            </a:xfrm>
            <a:prstGeom prst="line">
              <a:avLst/>
            </a:prstGeom>
            <a:ln w="38100" cap="rnd" cmpd="sng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41300" y="611381"/>
              <a:ext cx="1606550" cy="425697"/>
            </a:xfrm>
            <a:prstGeom prst="ellipse">
              <a:avLst/>
            </a:prstGeom>
            <a:noFill/>
            <a:ln w="38100" cmpd="sng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72"/>
            </a:p>
          </p:txBody>
        </p:sp>
      </p:grpSp>
      <p:sp>
        <p:nvSpPr>
          <p:cNvPr id="17" name="Down Arrow 16"/>
          <p:cNvSpPr/>
          <p:nvPr/>
        </p:nvSpPr>
        <p:spPr>
          <a:xfrm rot="10800000">
            <a:off x="4182085" y="2800350"/>
            <a:ext cx="732815" cy="557698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2"/>
          </a:p>
        </p:txBody>
      </p:sp>
      <p:grpSp>
        <p:nvGrpSpPr>
          <p:cNvPr id="54" name="Group 53"/>
          <p:cNvGrpSpPr/>
          <p:nvPr/>
        </p:nvGrpSpPr>
        <p:grpSpPr>
          <a:xfrm>
            <a:off x="3156196" y="1223590"/>
            <a:ext cx="2743200" cy="1885950"/>
            <a:chOff x="1978009" y="1752698"/>
            <a:chExt cx="2873391" cy="1867204"/>
          </a:xfrm>
        </p:grpSpPr>
        <p:grpSp>
          <p:nvGrpSpPr>
            <p:cNvPr id="55" name="Group 54"/>
            <p:cNvGrpSpPr/>
            <p:nvPr/>
          </p:nvGrpSpPr>
          <p:grpSpPr>
            <a:xfrm rot="10800000">
              <a:off x="1978009" y="1770407"/>
              <a:ext cx="1295400" cy="1849495"/>
              <a:chOff x="4576233" y="1594573"/>
              <a:chExt cx="1295400" cy="1849495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4576233" y="1949759"/>
                <a:ext cx="330200" cy="3856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119" idx="2"/>
              </p:cNvCxnSpPr>
              <p:nvPr/>
            </p:nvCxnSpPr>
            <p:spPr>
              <a:xfrm>
                <a:off x="4576233" y="2335364"/>
                <a:ext cx="330200" cy="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120" idx="2"/>
              </p:cNvCxnSpPr>
              <p:nvPr/>
            </p:nvCxnSpPr>
            <p:spPr>
              <a:xfrm>
                <a:off x="4576233" y="2335364"/>
                <a:ext cx="330200" cy="385191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119" idx="2"/>
              </p:cNvCxnSpPr>
              <p:nvPr/>
            </p:nvCxnSpPr>
            <p:spPr>
              <a:xfrm flipH="1">
                <a:off x="4576233" y="2335364"/>
                <a:ext cx="330200" cy="3856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endCxn id="120" idx="2"/>
              </p:cNvCxnSpPr>
              <p:nvPr/>
            </p:nvCxnSpPr>
            <p:spPr>
              <a:xfrm flipV="1">
                <a:off x="4576233" y="2720555"/>
                <a:ext cx="330200" cy="414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endCxn id="118" idx="2"/>
              </p:cNvCxnSpPr>
              <p:nvPr/>
            </p:nvCxnSpPr>
            <p:spPr>
              <a:xfrm>
                <a:off x="4576233" y="2720969"/>
                <a:ext cx="330200" cy="39099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5185833" y="1734273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185833" y="1949759"/>
                <a:ext cx="406400" cy="17011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185833" y="1949759"/>
                <a:ext cx="406400" cy="55531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119" idx="6"/>
              </p:cNvCxnSpPr>
              <p:nvPr/>
            </p:nvCxnSpPr>
            <p:spPr>
              <a:xfrm flipV="1">
                <a:off x="5185833" y="2119878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119" idx="6"/>
              </p:cNvCxnSpPr>
              <p:nvPr/>
            </p:nvCxnSpPr>
            <p:spPr>
              <a:xfrm>
                <a:off x="5185833" y="2335364"/>
                <a:ext cx="406400" cy="1697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19" idx="6"/>
                <a:endCxn id="121" idx="2"/>
              </p:cNvCxnSpPr>
              <p:nvPr/>
            </p:nvCxnSpPr>
            <p:spPr>
              <a:xfrm>
                <a:off x="5185833" y="2335364"/>
                <a:ext cx="406400" cy="56110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20" idx="6"/>
              </p:cNvCxnSpPr>
              <p:nvPr/>
            </p:nvCxnSpPr>
            <p:spPr>
              <a:xfrm flipV="1">
                <a:off x="5185833" y="2505069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20" idx="6"/>
                <a:endCxn id="121" idx="2"/>
              </p:cNvCxnSpPr>
              <p:nvPr/>
            </p:nvCxnSpPr>
            <p:spPr>
              <a:xfrm>
                <a:off x="5185833" y="2720555"/>
                <a:ext cx="406400" cy="175918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20" idx="6"/>
              </p:cNvCxnSpPr>
              <p:nvPr/>
            </p:nvCxnSpPr>
            <p:spPr>
              <a:xfrm>
                <a:off x="5185833" y="2720555"/>
                <a:ext cx="406400" cy="583813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18" idx="6"/>
              </p:cNvCxnSpPr>
              <p:nvPr/>
            </p:nvCxnSpPr>
            <p:spPr>
              <a:xfrm>
                <a:off x="5185833" y="3111959"/>
                <a:ext cx="406400" cy="19240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18" idx="6"/>
                <a:endCxn id="121" idx="2"/>
              </p:cNvCxnSpPr>
              <p:nvPr/>
            </p:nvCxnSpPr>
            <p:spPr>
              <a:xfrm flipV="1">
                <a:off x="5185833" y="2896473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9" idx="6"/>
              </p:cNvCxnSpPr>
              <p:nvPr/>
            </p:nvCxnSpPr>
            <p:spPr>
              <a:xfrm flipV="1">
                <a:off x="5185833" y="1734273"/>
                <a:ext cx="406400" cy="601091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20" idx="6"/>
              </p:cNvCxnSpPr>
              <p:nvPr/>
            </p:nvCxnSpPr>
            <p:spPr>
              <a:xfrm flipV="1">
                <a:off x="5185833" y="2119878"/>
                <a:ext cx="406400" cy="600677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18" idx="6"/>
              </p:cNvCxnSpPr>
              <p:nvPr/>
            </p:nvCxnSpPr>
            <p:spPr>
              <a:xfrm flipV="1">
                <a:off x="5185833" y="2505069"/>
                <a:ext cx="406400" cy="60689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06433" y="297225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906433" y="2195664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906433" y="2580855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592233" y="2756773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592233" y="1594573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592233" y="1980178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592233" y="236536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92233" y="3164668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cxnSp>
            <p:nvCxnSpPr>
              <p:cNvPr id="119" name="Straight Connector 118"/>
              <p:cNvCxnSpPr>
                <a:endCxn id="118" idx="2"/>
              </p:cNvCxnSpPr>
              <p:nvPr/>
            </p:nvCxnSpPr>
            <p:spPr>
              <a:xfrm>
                <a:off x="4576233" y="2335364"/>
                <a:ext cx="330200" cy="77659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4576233" y="1949759"/>
                <a:ext cx="330200" cy="77121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906433" y="181005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276600" y="1752698"/>
              <a:ext cx="1574800" cy="1849495"/>
              <a:chOff x="4296833" y="1594573"/>
              <a:chExt cx="1574800" cy="1849495"/>
            </a:xfrm>
          </p:grpSpPr>
          <p:cxnSp>
            <p:nvCxnSpPr>
              <p:cNvPr id="57" name="Straight Connector 56"/>
              <p:cNvCxnSpPr>
                <a:stCxn id="89" idx="2"/>
                <a:endCxn id="88" idx="6"/>
              </p:cNvCxnSpPr>
              <p:nvPr/>
            </p:nvCxnSpPr>
            <p:spPr>
              <a:xfrm flipH="1">
                <a:off x="4576233" y="1949759"/>
                <a:ext cx="330200" cy="77121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86" idx="6"/>
                <a:endCxn id="89" idx="2"/>
              </p:cNvCxnSpPr>
              <p:nvPr/>
            </p:nvCxnSpPr>
            <p:spPr>
              <a:xfrm flipV="1">
                <a:off x="4576233" y="1949759"/>
                <a:ext cx="330200" cy="3856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86" idx="6"/>
                <a:endCxn id="90" idx="2"/>
              </p:cNvCxnSpPr>
              <p:nvPr/>
            </p:nvCxnSpPr>
            <p:spPr>
              <a:xfrm>
                <a:off x="4576233" y="2335364"/>
                <a:ext cx="330200" cy="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86" idx="6"/>
                <a:endCxn id="91" idx="2"/>
              </p:cNvCxnSpPr>
              <p:nvPr/>
            </p:nvCxnSpPr>
            <p:spPr>
              <a:xfrm>
                <a:off x="4576233" y="2335364"/>
                <a:ext cx="330200" cy="385191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90" idx="2"/>
                <a:endCxn id="88" idx="6"/>
              </p:cNvCxnSpPr>
              <p:nvPr/>
            </p:nvCxnSpPr>
            <p:spPr>
              <a:xfrm flipH="1">
                <a:off x="4576233" y="2335364"/>
                <a:ext cx="330200" cy="3856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88" idx="6"/>
                <a:endCxn id="91" idx="2"/>
              </p:cNvCxnSpPr>
              <p:nvPr/>
            </p:nvCxnSpPr>
            <p:spPr>
              <a:xfrm flipV="1">
                <a:off x="4576233" y="2720555"/>
                <a:ext cx="330200" cy="414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88" idx="6"/>
                <a:endCxn id="87" idx="2"/>
              </p:cNvCxnSpPr>
              <p:nvPr/>
            </p:nvCxnSpPr>
            <p:spPr>
              <a:xfrm>
                <a:off x="4576233" y="2720969"/>
                <a:ext cx="330200" cy="39099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89" idx="6"/>
                <a:endCxn id="93" idx="2"/>
              </p:cNvCxnSpPr>
              <p:nvPr/>
            </p:nvCxnSpPr>
            <p:spPr>
              <a:xfrm flipV="1">
                <a:off x="5185833" y="1734273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89" idx="6"/>
                <a:endCxn id="94" idx="2"/>
              </p:cNvCxnSpPr>
              <p:nvPr/>
            </p:nvCxnSpPr>
            <p:spPr>
              <a:xfrm>
                <a:off x="5185833" y="1949759"/>
                <a:ext cx="406400" cy="17011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89" idx="6"/>
                <a:endCxn id="95" idx="2"/>
              </p:cNvCxnSpPr>
              <p:nvPr/>
            </p:nvCxnSpPr>
            <p:spPr>
              <a:xfrm>
                <a:off x="5185833" y="1949759"/>
                <a:ext cx="406400" cy="55531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90" idx="6"/>
                <a:endCxn id="94" idx="2"/>
              </p:cNvCxnSpPr>
              <p:nvPr/>
            </p:nvCxnSpPr>
            <p:spPr>
              <a:xfrm flipV="1">
                <a:off x="5185833" y="2119878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90" idx="6"/>
                <a:endCxn id="95" idx="2"/>
              </p:cNvCxnSpPr>
              <p:nvPr/>
            </p:nvCxnSpPr>
            <p:spPr>
              <a:xfrm>
                <a:off x="5185833" y="2335364"/>
                <a:ext cx="406400" cy="16970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90" idx="6"/>
                <a:endCxn id="92" idx="2"/>
              </p:cNvCxnSpPr>
              <p:nvPr/>
            </p:nvCxnSpPr>
            <p:spPr>
              <a:xfrm>
                <a:off x="5185833" y="2335364"/>
                <a:ext cx="406400" cy="56110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91" idx="6"/>
                <a:endCxn id="95" idx="2"/>
              </p:cNvCxnSpPr>
              <p:nvPr/>
            </p:nvCxnSpPr>
            <p:spPr>
              <a:xfrm flipV="1">
                <a:off x="5185833" y="2505069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91" idx="6"/>
                <a:endCxn id="92" idx="2"/>
              </p:cNvCxnSpPr>
              <p:nvPr/>
            </p:nvCxnSpPr>
            <p:spPr>
              <a:xfrm>
                <a:off x="5185833" y="2720555"/>
                <a:ext cx="406400" cy="175918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91" idx="6"/>
                <a:endCxn id="96" idx="2"/>
              </p:cNvCxnSpPr>
              <p:nvPr/>
            </p:nvCxnSpPr>
            <p:spPr>
              <a:xfrm>
                <a:off x="5185833" y="2720555"/>
                <a:ext cx="406400" cy="583813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87" idx="6"/>
                <a:endCxn id="96" idx="2"/>
              </p:cNvCxnSpPr>
              <p:nvPr/>
            </p:nvCxnSpPr>
            <p:spPr>
              <a:xfrm>
                <a:off x="5185833" y="3111959"/>
                <a:ext cx="406400" cy="192409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87" idx="6"/>
                <a:endCxn id="92" idx="2"/>
              </p:cNvCxnSpPr>
              <p:nvPr/>
            </p:nvCxnSpPr>
            <p:spPr>
              <a:xfrm flipV="1">
                <a:off x="5185833" y="2896473"/>
                <a:ext cx="406400" cy="215486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90" idx="6"/>
                <a:endCxn id="93" idx="2"/>
              </p:cNvCxnSpPr>
              <p:nvPr/>
            </p:nvCxnSpPr>
            <p:spPr>
              <a:xfrm flipV="1">
                <a:off x="5185833" y="1734273"/>
                <a:ext cx="406400" cy="601091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91" idx="6"/>
                <a:endCxn id="94" idx="2"/>
              </p:cNvCxnSpPr>
              <p:nvPr/>
            </p:nvCxnSpPr>
            <p:spPr>
              <a:xfrm flipV="1">
                <a:off x="5185833" y="2119878"/>
                <a:ext cx="406400" cy="600677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87" idx="6"/>
                <a:endCxn id="95" idx="2"/>
              </p:cNvCxnSpPr>
              <p:nvPr/>
            </p:nvCxnSpPr>
            <p:spPr>
              <a:xfrm flipV="1">
                <a:off x="5185833" y="2505069"/>
                <a:ext cx="406400" cy="606890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4296833" y="2195664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906433" y="297225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296833" y="258126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906433" y="181005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906433" y="2195664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906433" y="2580855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592233" y="2756773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5592233" y="1594573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592233" y="1980178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592233" y="2365369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592233" y="3164668"/>
                <a:ext cx="279400" cy="279400"/>
              </a:xfrm>
              <a:prstGeom prst="ellipse">
                <a:avLst/>
              </a:prstGeom>
              <a:noFill/>
              <a:ln w="38100" cmpd="sng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72"/>
              </a:p>
            </p:txBody>
          </p:sp>
          <p:cxnSp>
            <p:nvCxnSpPr>
              <p:cNvPr id="90" name="Straight Connector 89"/>
              <p:cNvCxnSpPr>
                <a:stCxn id="86" idx="6"/>
                <a:endCxn id="87" idx="2"/>
              </p:cNvCxnSpPr>
              <p:nvPr/>
            </p:nvCxnSpPr>
            <p:spPr>
              <a:xfrm>
                <a:off x="4576233" y="2335364"/>
                <a:ext cx="330200" cy="776595"/>
              </a:xfrm>
              <a:prstGeom prst="line">
                <a:avLst/>
              </a:prstGeom>
              <a:ln w="38100" cmpd="sng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5" name="Picture 124" descr="wav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87" y="1037918"/>
            <a:ext cx="1854805" cy="2262324"/>
          </a:xfrm>
          <a:prstGeom prst="rect">
            <a:avLst/>
          </a:prstGeom>
        </p:spPr>
      </p:pic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What I do…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250" y="3630374"/>
            <a:ext cx="7459942" cy="13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5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489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Concept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4150794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dirty="0"/>
              <a:t>Question:</a:t>
            </a:r>
          </a:p>
          <a:p>
            <a:pPr marL="0" indent="0" fontAlgn="ctr">
              <a:buNone/>
            </a:pPr>
            <a:r>
              <a:rPr lang="en-US" sz="2400" dirty="0"/>
              <a:t>How well would a </a:t>
            </a:r>
            <a:r>
              <a:rPr lang="en-US" sz="2400" dirty="0">
                <a:solidFill>
                  <a:schemeClr val="accent5"/>
                </a:solidFill>
              </a:rPr>
              <a:t>minimax Pacman </a:t>
            </a:r>
            <a:r>
              <a:rPr lang="en-US" sz="2400" dirty="0"/>
              <a:t>perform against a</a:t>
            </a:r>
          </a:p>
          <a:p>
            <a:pPr marL="0" indent="0" fontAlgn="ctr">
              <a:buNone/>
            </a:pPr>
            <a:r>
              <a:rPr lang="en-US" sz="2400" dirty="0">
                <a:solidFill>
                  <a:srgbClr val="C00000"/>
                </a:solidFill>
              </a:rPr>
              <a:t>ghost that moves randomly</a:t>
            </a:r>
            <a:r>
              <a:rPr lang="en-US" sz="2400" dirty="0"/>
              <a:t>?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Better</a:t>
            </a:r>
            <a:r>
              <a:rPr lang="en-US" sz="2400" dirty="0"/>
              <a:t> than against a minimax ghost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Worse</a:t>
            </a:r>
            <a:r>
              <a:rPr lang="en-US" sz="2400" dirty="0"/>
              <a:t> than against a minimax ghost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Same</a:t>
            </a:r>
            <a:r>
              <a:rPr lang="en-US" sz="2400" dirty="0"/>
              <a:t>   as     against a minimax ghost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43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310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40" y="0"/>
            <a:ext cx="6349119" cy="51435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Concept test</a:t>
            </a:r>
          </a:p>
        </p:txBody>
      </p:sp>
    </p:spTree>
    <p:extLst>
      <p:ext uri="{BB962C8B-B14F-4D97-AF65-F5344CB8AC3E}">
        <p14:creationId xmlns:p14="http://schemas.microsoft.com/office/powerpoint/2010/main" val="30253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Concept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44952"/>
                <a:ext cx="8515350" cy="4150794"/>
              </a:xfrm>
            </p:spPr>
            <p:txBody>
              <a:bodyPr>
                <a:normAutofit/>
              </a:bodyPr>
              <a:lstStyle/>
              <a:p>
                <a:pPr marL="0" indent="0" fontAlgn="ctr">
                  <a:buNone/>
                </a:pPr>
                <a:r>
                  <a:rPr lang="en-US" sz="2400" dirty="0"/>
                  <a:t>Question:</a:t>
                </a:r>
              </a:p>
              <a:p>
                <a:pPr marL="0" indent="0" fontAlgn="ctr">
                  <a:buNone/>
                </a:pPr>
                <a:r>
                  <a:rPr lang="en-US" sz="2400" dirty="0"/>
                  <a:t>Which of the following probability tables sum to one?</a:t>
                </a:r>
              </a:p>
              <a:p>
                <a:pPr marL="685800" lvl="1" indent="-342900" fontAlgn="ctr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𝑃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𝑄</m:t>
                    </m:r>
                    <m:r>
                      <a:rPr lang="en-US" sz="2400" i="1" dirty="0" smtClean="0">
                        <a:latin typeface="Cambria Math" charset="0"/>
                      </a:rPr>
                      <m:t> | </m:t>
                    </m:r>
                    <m:r>
                      <a:rPr lang="en-US" sz="2400" i="1" dirty="0" smtClean="0">
                        <a:latin typeface="Cambria Math" charset="0"/>
                      </a:rPr>
                      <m:t>𝐸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685800" lvl="1" indent="-342900" fontAlgn="ctr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𝑃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𝑄</m:t>
                    </m:r>
                    <m:r>
                      <a:rPr lang="en-US" sz="2400" i="1" dirty="0" smtClean="0">
                        <a:latin typeface="Cambria Math" charset="0"/>
                      </a:rPr>
                      <m:t> | </m:t>
                    </m:r>
                    <m:r>
                      <a:rPr lang="en-US" sz="2400" i="1" dirty="0" smtClean="0">
                        <a:latin typeface="Cambria Math" charset="0"/>
                      </a:rPr>
                      <m:t>𝑒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685800" lvl="1" indent="-342900" fontAlgn="ctr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𝑃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𝑞</m:t>
                    </m:r>
                    <m:r>
                      <a:rPr lang="en-US" sz="2400" i="1" dirty="0" smtClean="0">
                        <a:latin typeface="Cambria Math" charset="0"/>
                      </a:rPr>
                      <m:t> | </m:t>
                    </m:r>
                    <m:r>
                      <a:rPr lang="en-US" sz="2400" i="1" dirty="0" smtClean="0">
                        <a:latin typeface="Cambria Math" charset="0"/>
                      </a:rPr>
                      <m:t>𝐸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685800" lvl="1" indent="-342900" fontAlgn="ctr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𝑃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𝑞</m:t>
                    </m:r>
                    <m:r>
                      <a:rPr lang="en-US" sz="2400" i="1" dirty="0" smtClean="0">
                        <a:latin typeface="Cambria Math" charset="0"/>
                      </a:rPr>
                      <m:t> | </m:t>
                    </m:r>
                    <m:r>
                      <a:rPr lang="en-US" sz="2400" i="1" dirty="0" smtClean="0">
                        <a:latin typeface="Cambria Math" charset="0"/>
                      </a:rPr>
                      <m:t>𝑒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marR="0" lvl="0" indent="0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  <a:p>
                <a:pPr marL="0" marR="0" lvl="0" indent="0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44952"/>
                <a:ext cx="8515350" cy="4150794"/>
              </a:xfrm>
              <a:blipFill rotWithShape="0">
                <a:blip r:embed="rId3"/>
                <a:stretch>
                  <a:fillRect l="-1074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5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Adapting Peer Instruction for GSIs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GSIs are the heroes!</a:t>
            </a:r>
          </a:p>
          <a:p>
            <a:pPr fontAlgn="ctr"/>
            <a:r>
              <a:rPr lang="en-US" sz="2400" dirty="0"/>
              <a:t>Not strictly Peer Instruction, but can leverage:</a:t>
            </a:r>
          </a:p>
          <a:p>
            <a:pPr lvl="1" fontAlgn="ctr"/>
            <a:r>
              <a:rPr lang="en-US" sz="2000" dirty="0"/>
              <a:t>Focus on concepts</a:t>
            </a:r>
          </a:p>
          <a:p>
            <a:pPr lvl="1" fontAlgn="ctr"/>
            <a:r>
              <a:rPr lang="en-US" sz="2000" dirty="0"/>
              <a:t>Simple questions to gauge understanding</a:t>
            </a:r>
          </a:p>
          <a:p>
            <a:pPr lvl="1" fontAlgn="ctr"/>
            <a:r>
              <a:rPr lang="en-US" sz="2000" dirty="0"/>
              <a:t>Value of discussing with peers</a:t>
            </a:r>
          </a:p>
          <a:p>
            <a:pPr fontAlgn="ctr"/>
            <a:r>
              <a:rPr lang="en-US" sz="2400" dirty="0"/>
              <a:t>Need to balance trade-offs</a:t>
            </a:r>
          </a:p>
          <a:p>
            <a:pPr lvl="1" fontAlgn="ctr"/>
            <a:r>
              <a:rPr lang="en-US" sz="2000" dirty="0"/>
              <a:t>Problem sets: working through conventional problems is important too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5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Adapting Peer Instruction for GSIs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4150794"/>
          </a:xfrm>
        </p:spPr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sz="2400" dirty="0"/>
              <a:t>Question:</a:t>
            </a:r>
          </a:p>
          <a:p>
            <a:pPr marL="0" indent="0" fontAlgn="ctr">
              <a:buNone/>
            </a:pPr>
            <a:r>
              <a:rPr lang="en-US" sz="2400" dirty="0"/>
              <a:t>Given a course topic, which ordering might be most effective for students: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Reading, lecture, discussion, homework, exam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Reading, lecture, homework, discussion, exam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Lecture, discussion, homework, reading, exam</a:t>
            </a:r>
          </a:p>
          <a:p>
            <a:pPr marL="685800" lvl="1" indent="-342900" fontAlgn="ctr">
              <a:lnSpc>
                <a:spcPct val="150000"/>
              </a:lnSpc>
              <a:buFont typeface="+mj-lt"/>
              <a:buAutoNum type="alphaUcPeriod"/>
            </a:pPr>
            <a:r>
              <a:rPr lang="en-US" sz="2400" dirty="0"/>
              <a:t>Reading, homework, exam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US" sz="2400" dirty="0"/>
              <a:t>No right answer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91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 err="1">
                <a:solidFill>
                  <a:schemeClr val="accent5"/>
                </a:solidFill>
              </a:rPr>
              <a:t>iClicker</a:t>
            </a:r>
            <a:r>
              <a:rPr lang="en-US" sz="3000" dirty="0">
                <a:solidFill>
                  <a:schemeClr val="accent5"/>
                </a:solidFill>
              </a:rPr>
              <a:t> alternatives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dirty="0">
                <a:hlinkClick r:id="rId3"/>
              </a:rPr>
              <a:t>https://plickers.com</a:t>
            </a:r>
            <a:r>
              <a:rPr lang="en-US" sz="2400" dirty="0"/>
              <a:t> - Students vote with printed code card</a:t>
            </a:r>
          </a:p>
          <a:p>
            <a:pPr marL="0" indent="0" fontAlgn="ctr">
              <a:buNone/>
            </a:pPr>
            <a:endParaRPr lang="en-US" sz="2400" dirty="0"/>
          </a:p>
          <a:p>
            <a:pPr marL="0" indent="0" fontAlgn="ctr">
              <a:buNone/>
            </a:pPr>
            <a:r>
              <a:rPr lang="en-US" sz="2400" dirty="0">
                <a:hlinkClick r:id="rId4"/>
              </a:rPr>
              <a:t>https://b.socrative.com</a:t>
            </a:r>
            <a:r>
              <a:rPr lang="en-US" sz="2400" dirty="0"/>
              <a:t> - Students vote with any device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5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Important aspects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Explain what you are doing</a:t>
            </a:r>
          </a:p>
          <a:p>
            <a:pPr fontAlgn="ctr"/>
            <a:r>
              <a:rPr lang="en-US" sz="2400" dirty="0"/>
              <a:t>Ensure pre-class work has been completed</a:t>
            </a:r>
          </a:p>
          <a:p>
            <a:pPr fontAlgn="ctr"/>
            <a:r>
              <a:rPr lang="en-US" sz="2400" dirty="0"/>
              <a:t>Don't grade correctness of </a:t>
            </a:r>
            <a:r>
              <a:rPr lang="en-US" sz="2400" dirty="0" err="1"/>
              <a:t>ConcepTests</a:t>
            </a:r>
            <a:endParaRPr lang="en-US" sz="2400" dirty="0"/>
          </a:p>
          <a:p>
            <a:pPr fontAlgn="ctr"/>
            <a:r>
              <a:rPr lang="en-US" sz="2400" dirty="0"/>
              <a:t>To students:</a:t>
            </a:r>
          </a:p>
          <a:p>
            <a:pPr lvl="1" fontAlgn="ctr"/>
            <a:r>
              <a:rPr lang="en-US" sz="2000" dirty="0"/>
              <a:t>The answer not as important as how you analyze it</a:t>
            </a:r>
          </a:p>
          <a:p>
            <a:pPr lvl="1" fontAlgn="ctr"/>
            <a:r>
              <a:rPr lang="en-US" sz="2000" dirty="0"/>
              <a:t>"How did you analyze this? How did you go about figuring it out?"</a:t>
            </a:r>
          </a:p>
          <a:p>
            <a:pPr lvl="1" fontAlgn="ctr"/>
            <a:r>
              <a:rPr lang="en-US" sz="2000" dirty="0"/>
              <a:t>First time you do it (at least), have a more subjective question without necessarily a correct answer</a:t>
            </a:r>
          </a:p>
          <a:p>
            <a:pPr fontAlgn="ctr"/>
            <a:r>
              <a:rPr lang="en-US" sz="2400" dirty="0"/>
              <a:t>Provides immediate feedback for both students and instructors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1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Concerns? Problems?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No discussion</a:t>
            </a:r>
          </a:p>
          <a:p>
            <a:pPr fontAlgn="ctr"/>
            <a:r>
              <a:rPr lang="en-US" sz="2400" dirty="0"/>
              <a:t>Students get it all right or all wrong</a:t>
            </a:r>
          </a:p>
          <a:p>
            <a:pPr fontAlgn="ctr"/>
            <a:r>
              <a:rPr lang="en-US" sz="2400" dirty="0"/>
              <a:t>Not learning enough</a:t>
            </a:r>
          </a:p>
          <a:p>
            <a:pPr fontAlgn="ctr"/>
            <a:endParaRPr lang="en-US" sz="2400" dirty="0"/>
          </a:p>
          <a:p>
            <a:pPr marL="0" indent="0" fontAlgn="ctr">
              <a:buNone/>
            </a:pPr>
            <a:r>
              <a:rPr lang="en-US" sz="2400" dirty="0"/>
              <a:t>Need good questions</a:t>
            </a:r>
          </a:p>
          <a:p>
            <a:pPr lvl="1" fontAlgn="ctr"/>
            <a:r>
              <a:rPr lang="en-US" dirty="0">
                <a:hlinkClick r:id="rId3"/>
              </a:rPr>
              <a:t>http://www.peerinstruction4cs.org/</a:t>
            </a:r>
            <a:endParaRPr lang="en-US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4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What I do…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CC506-71CA-4896-A1CD-6BA58CF8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90" y="2383663"/>
            <a:ext cx="2238219" cy="2238219"/>
          </a:xfrm>
          <a:prstGeom prst="rect">
            <a:avLst/>
          </a:prstGeom>
        </p:spPr>
      </p:pic>
      <p:pic>
        <p:nvPicPr>
          <p:cNvPr id="18" name="Picture 1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A6F79D-989C-4F8A-9EA2-0301E319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264" y="1152710"/>
            <a:ext cx="5381470" cy="9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025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Peer Instruction 4 CS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Group exercise: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Find one </a:t>
            </a:r>
            <a:r>
              <a:rPr lang="en-US" sz="2400" dirty="0" err="1"/>
              <a:t>ConcepTest</a:t>
            </a:r>
            <a:r>
              <a:rPr lang="en-US" sz="2400" dirty="0"/>
              <a:t> question within peerinstruction4cs.org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Present why it is a good question for your students</a:t>
            </a:r>
          </a:p>
          <a:p>
            <a:pPr marL="457200" indent="-457200" fontAlgn="ctr">
              <a:buFont typeface="+mj-lt"/>
              <a:buAutoNum type="arabicPeriod"/>
            </a:pPr>
            <a:endParaRPr lang="en-US" sz="2400" dirty="0">
              <a:hlinkClick r:id="rId3"/>
            </a:endParaRPr>
          </a:p>
          <a:p>
            <a:pPr marL="0" indent="0" fontAlgn="ctr">
              <a:buNone/>
            </a:pPr>
            <a:r>
              <a:rPr lang="en-US" dirty="0">
                <a:hlinkClick r:id="rId3"/>
              </a:rPr>
              <a:t>http://www.peerinstruction4cs.org/</a:t>
            </a:r>
            <a:endParaRPr lang="en-US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571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Other active learning techniques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POGIL: </a:t>
            </a:r>
            <a:r>
              <a:rPr lang="en-US" sz="2400" dirty="0">
                <a:hlinkClick r:id="rId3"/>
              </a:rPr>
              <a:t>https://pogil.org/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TBL: </a:t>
            </a:r>
            <a:r>
              <a:rPr lang="en-US" sz="2400" dirty="0">
                <a:hlinkClick r:id="rId4"/>
              </a:rPr>
              <a:t>http://www.teambasedlearning.org/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755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Outline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5951444" cy="1683095"/>
          </a:xfrm>
        </p:spPr>
        <p:txBody>
          <a:bodyPr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Peer Instruction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Bits and bytes of being a GSI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98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Bits and bytes of being a GSI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5951444" cy="365533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Tips and Q&amp;A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Tough stuff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Office hours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Discussion/lab section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Time management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0918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Tough stuff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1"/>
            <a:ext cx="8314628" cy="4173097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Student in distress</a:t>
            </a:r>
          </a:p>
          <a:p>
            <a:pPr lvl="1" fontAlgn="ctr"/>
            <a:r>
              <a:rPr lang="en-US" sz="2100" dirty="0">
                <a:hlinkClick r:id="rId3"/>
              </a:rPr>
              <a:t>https://uhs.berkeley.edu/counseling</a:t>
            </a:r>
            <a:endParaRPr lang="en-US" sz="2100" dirty="0"/>
          </a:p>
          <a:p>
            <a:pPr fontAlgn="ctr"/>
            <a:r>
              <a:rPr lang="en-US" sz="2400" dirty="0"/>
              <a:t>Cheating</a:t>
            </a:r>
          </a:p>
          <a:p>
            <a:pPr fontAlgn="ctr"/>
            <a:r>
              <a:rPr lang="en-US" sz="2400" dirty="0"/>
              <a:t>Inclusive </a:t>
            </a:r>
          </a:p>
          <a:p>
            <a:pPr fontAlgn="ctr"/>
            <a:r>
              <a:rPr lang="en-US" sz="2400" dirty="0"/>
              <a:t>Power relationship</a:t>
            </a:r>
          </a:p>
          <a:p>
            <a:pPr fontAlgn="ctr"/>
            <a:r>
              <a:rPr lang="en-US" sz="2400" dirty="0"/>
              <a:t>Privacy</a:t>
            </a:r>
          </a:p>
          <a:p>
            <a:pPr fontAlgn="ctr"/>
            <a:r>
              <a:rPr lang="en-US" sz="2400" dirty="0"/>
              <a:t>DSP</a:t>
            </a:r>
          </a:p>
          <a:p>
            <a:pPr lvl="1" fontAlgn="ctr"/>
            <a:r>
              <a:rPr lang="en-US" dirty="0">
                <a:hlinkClick r:id="rId4"/>
              </a:rPr>
              <a:t>http://dsp.berkeley.edu/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Office hours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49" y="844952"/>
            <a:ext cx="8362951" cy="4085636"/>
          </a:xfrm>
        </p:spPr>
        <p:txBody>
          <a:bodyPr>
            <a:normAutofit fontScale="92500" lnSpcReduction="20000"/>
          </a:bodyPr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000" dirty="0">
                <a:hlinkClick r:id="rId3"/>
              </a:rPr>
              <a:t>http://www.dailymotion.com/video/x35jt3c</a:t>
            </a:r>
            <a:endParaRPr lang="en-US" sz="2000" dirty="0"/>
          </a:p>
          <a:p>
            <a:pPr defTabSz="9144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dirty="0"/>
              <a:t>Have students write their name and issue/topic on the board as they walk in</a:t>
            </a:r>
          </a:p>
          <a:p>
            <a:pPr lvl="1" fontAlgn="ctr"/>
            <a:r>
              <a:rPr lang="en-US" dirty="0"/>
              <a:t>A fair queue for topics</a:t>
            </a:r>
          </a:p>
          <a:p>
            <a:pPr lvl="2" fontAlgn="ctr"/>
            <a:r>
              <a:rPr lang="en-US" sz="1800" dirty="0"/>
              <a:t>Cross them off as you complete, and note those that you need to return too.)</a:t>
            </a:r>
          </a:p>
          <a:p>
            <a:pPr lvl="1" fontAlgn="ctr"/>
            <a:r>
              <a:rPr lang="en-US" dirty="0"/>
              <a:t>Helps remember names</a:t>
            </a:r>
          </a:p>
          <a:p>
            <a:pPr lvl="2" fontAlgn="ctr"/>
            <a:r>
              <a:rPr lang="en-US" sz="1800" dirty="0"/>
              <a:t>Take a picture of that queue at the end of OH to help me learn names</a:t>
            </a:r>
          </a:p>
          <a:p>
            <a:pPr lvl="2" fontAlgn="ctr"/>
            <a:r>
              <a:rPr lang="en-US" sz="1800" dirty="0"/>
              <a:t>Print out the roster photos if possible (your instructor has these)</a:t>
            </a:r>
          </a:p>
          <a:p>
            <a:pPr lvl="2" fontAlgn="ctr"/>
            <a:r>
              <a:rPr lang="en-US" sz="1800" dirty="0"/>
              <a:t>Make a note by students that you interacted with in office hours (including date is helpful too); helps to be able to say: "I remember you from office hours a few weeks ago"</a:t>
            </a:r>
          </a:p>
          <a:p>
            <a:pPr lvl="1" fontAlgn="ctr"/>
            <a:r>
              <a:rPr lang="en-US" dirty="0"/>
              <a:t>Encourage students to talk to each other about similar issues/topics</a:t>
            </a:r>
          </a:p>
          <a:p>
            <a:pPr lvl="2" fontAlgn="ctr"/>
            <a:r>
              <a:rPr lang="en-US" sz="1800" dirty="0"/>
              <a:t>Students often encountered the same exact issue, and one of them may have already figured it out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Discussion/lab section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49" y="844952"/>
            <a:ext cx="8180813" cy="4161946"/>
          </a:xfrm>
        </p:spPr>
        <p:txBody>
          <a:bodyPr>
            <a:normAutofit/>
          </a:bodyPr>
          <a:lstStyle/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Prepare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You can't do it all</a:t>
            </a:r>
            <a:endParaRPr lang="en-US" dirty="0"/>
          </a:p>
          <a:p>
            <a:pPr lvl="1" fontAlgn="ctr"/>
            <a:r>
              <a:rPr lang="en-US" dirty="0"/>
              <a:t>Plan your time</a:t>
            </a:r>
          </a:p>
          <a:p>
            <a:pPr lvl="1" fontAlgn="ctr"/>
            <a:r>
              <a:rPr lang="en-US" dirty="0"/>
              <a:t>Plan to not finish</a:t>
            </a:r>
          </a:p>
          <a:p>
            <a:pPr lvl="1" fontAlgn="ctr"/>
            <a:r>
              <a:rPr lang="en-US" dirty="0"/>
              <a:t>Prioritize</a:t>
            </a:r>
          </a:p>
          <a:p>
            <a:pPr lvl="1" fontAlgn="ctr"/>
            <a:r>
              <a:rPr lang="en-US" dirty="0"/>
              <a:t>Anticipate misunderstandings</a:t>
            </a:r>
          </a:p>
          <a:p>
            <a:pPr lvl="1" fontAlgn="ctr"/>
            <a:r>
              <a:rPr lang="en-US" dirty="0"/>
              <a:t>Tell students that you might not get to everything</a:t>
            </a:r>
          </a:p>
          <a:p>
            <a:pPr lvl="1" fontAlgn="ctr"/>
            <a:endParaRPr lang="en-US" dirty="0"/>
          </a:p>
          <a:p>
            <a:pPr fontAlgn="ctr"/>
            <a:r>
              <a:rPr lang="en-US" sz="2400" dirty="0"/>
              <a:t>Style</a:t>
            </a:r>
          </a:p>
          <a:p>
            <a:pPr fontAlgn="ctr"/>
            <a:r>
              <a:rPr lang="en-US" sz="2400" dirty="0"/>
              <a:t>Level</a:t>
            </a:r>
          </a:p>
          <a:p>
            <a:pPr lvl="1"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Time management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1"/>
            <a:ext cx="8403838" cy="419539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400" dirty="0">
                <a:hlinkClick r:id="rId3"/>
              </a:rPr>
              <a:t>https://www.youtube.com/watch?v=GjJCdCXFslY</a:t>
            </a:r>
            <a:endParaRPr lang="en-US" sz="2400" dirty="0"/>
          </a:p>
          <a:p>
            <a:pPr fontAlgn="ctr"/>
            <a:r>
              <a:rPr lang="en-US" sz="2400" dirty="0"/>
              <a:t>Keep a simple log of your GSI activities and how long you spent on them</a:t>
            </a:r>
          </a:p>
          <a:p>
            <a:pPr lvl="1" fontAlgn="ctr"/>
            <a:r>
              <a:rPr lang="en-US" dirty="0"/>
              <a:t>Helps you to see when you are putting too much (or too little?) time into a course</a:t>
            </a:r>
          </a:p>
          <a:p>
            <a:pPr lvl="1" fontAlgn="ctr"/>
            <a:r>
              <a:rPr lang="en-US" dirty="0"/>
              <a:t>Helps you find places where you might be able to optimize your time</a:t>
            </a:r>
          </a:p>
          <a:p>
            <a:pPr lvl="1" fontAlgn="ctr"/>
            <a:r>
              <a:rPr lang="en-US" dirty="0"/>
              <a:t>A really helpful tool for when instructors are giving you more work than you can handle</a:t>
            </a:r>
          </a:p>
          <a:p>
            <a:pPr lvl="2" fontAlgn="ctr"/>
            <a:r>
              <a:rPr lang="en-US" sz="1800" dirty="0"/>
              <a:t>"I'd like to help with that task, but I'm these other GSI tasks are taking up this much time. What is the best way to prioritize my time?"</a:t>
            </a:r>
          </a:p>
          <a:p>
            <a:pPr fontAlgn="ctr"/>
            <a:r>
              <a:rPr lang="en-US" sz="2400" dirty="0"/>
              <a:t>Plan for tasks later in the semester</a:t>
            </a:r>
          </a:p>
          <a:p>
            <a:pPr lvl="1" fontAlgn="ctr"/>
            <a:r>
              <a:rPr lang="en-US" dirty="0"/>
              <a:t>Exam writing</a:t>
            </a:r>
          </a:p>
          <a:p>
            <a:pPr lvl="1" fontAlgn="ctr"/>
            <a:r>
              <a:rPr lang="en-US" dirty="0"/>
              <a:t>Compiling grades</a:t>
            </a:r>
          </a:p>
          <a:p>
            <a:pPr lvl="1" fontAlgn="ctr"/>
            <a:r>
              <a:rPr lang="en-US" dirty="0"/>
              <a:t>Unwritten/unfinished </a:t>
            </a:r>
            <a:r>
              <a:rPr lang="en-US" dirty="0" err="1"/>
              <a:t>assigments</a:t>
            </a:r>
            <a:r>
              <a:rPr lang="en-US" dirty="0"/>
              <a:t> later in the semester</a:t>
            </a:r>
          </a:p>
          <a:p>
            <a:pPr marL="0" indent="0" font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7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Teamwork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403838" cy="420655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Breadth vs. Depth</a:t>
            </a:r>
          </a:p>
          <a:p>
            <a:pPr lvl="1" fontAlgn="ctr"/>
            <a:r>
              <a:rPr lang="en-US" dirty="0"/>
              <a:t>Expert roles are super efficient</a:t>
            </a:r>
          </a:p>
          <a:p>
            <a:pPr lvl="2" fontAlgn="ctr"/>
            <a:r>
              <a:rPr lang="en-US" sz="1600" dirty="0"/>
              <a:t>e.g. I only work on coding projects, no discussions, no office hours</a:t>
            </a:r>
          </a:p>
          <a:p>
            <a:pPr lvl="2" fontAlgn="ctr"/>
            <a:r>
              <a:rPr lang="en-US" sz="1600" dirty="0"/>
              <a:t>Minimize learning curves, maximize focus and dedication</a:t>
            </a:r>
          </a:p>
          <a:p>
            <a:pPr lvl="2" fontAlgn="ctr"/>
            <a:r>
              <a:rPr lang="en-US" sz="1600" dirty="0"/>
              <a:t>But miss out on a variety of opportunities</a:t>
            </a:r>
          </a:p>
          <a:p>
            <a:pPr fontAlgn="ctr"/>
            <a:r>
              <a:rPr lang="en-US" sz="2400" dirty="0"/>
              <a:t>Ask for help from you fellow TAs</a:t>
            </a:r>
          </a:p>
          <a:p>
            <a:pPr lvl="1" fontAlgn="ctr"/>
            <a:r>
              <a:rPr lang="en-US" dirty="0"/>
              <a:t>If you are in charge of HW4, talk to the people who are in charge of HW1-3 as early as possible. They will likely have very sage advice, like:</a:t>
            </a:r>
          </a:p>
          <a:p>
            <a:pPr lvl="2" fontAlgn="ctr"/>
            <a:r>
              <a:rPr lang="en-US" sz="1600" dirty="0"/>
              <a:t>Be sure to use this template</a:t>
            </a:r>
          </a:p>
          <a:p>
            <a:pPr lvl="2" fontAlgn="ctr"/>
            <a:r>
              <a:rPr lang="en-US" sz="1600" dirty="0"/>
              <a:t>Don't forget to press the "release" button on </a:t>
            </a:r>
            <a:r>
              <a:rPr lang="en-US" sz="1600" dirty="0" err="1"/>
              <a:t>edX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3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Other tips and concerns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Always bring markers</a:t>
            </a:r>
            <a:endParaRPr lang="en-US" sz="2000" dirty="0"/>
          </a:p>
          <a:p>
            <a:pPr fontAlgn="ctr"/>
            <a:r>
              <a:rPr lang="en-US" sz="2400" dirty="0"/>
              <a:t>“What questions do you have?” + wait for reply</a:t>
            </a:r>
          </a:p>
          <a:p>
            <a:pPr fontAlgn="ctr"/>
            <a:r>
              <a:rPr lang="en-US" sz="2400" dirty="0"/>
              <a:t>Tips for students</a:t>
            </a:r>
          </a:p>
          <a:p>
            <a:pPr lvl="1" fontAlgn="ctr"/>
            <a:r>
              <a:rPr lang="en-US" dirty="0"/>
              <a:t>How to deal with professors/TAs that say "Any questions…Ok, moving on" too fast</a:t>
            </a:r>
          </a:p>
          <a:p>
            <a:pPr lvl="2" fontAlgn="ctr"/>
            <a:r>
              <a:rPr lang="en-US" sz="1800" dirty="0"/>
              <a:t>Can always ask "could you please explain that again" if you have a feeling you didn't quite get it</a:t>
            </a:r>
          </a:p>
          <a:p>
            <a:pPr lvl="2" fontAlgn="ctr"/>
            <a:endParaRPr lang="en-US" sz="1800" dirty="0"/>
          </a:p>
          <a:p>
            <a:pPr fontAlgn="ctr"/>
            <a:r>
              <a:rPr lang="en-US" sz="2400" dirty="0">
                <a:hlinkClick r:id="rId3"/>
              </a:rPr>
              <a:t>http://csteachingtips.org/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0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Outline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5951444" cy="1683095"/>
          </a:xfrm>
        </p:spPr>
        <p:txBody>
          <a:bodyPr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Peer Instruction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Bits and bytes of being a GSI</a:t>
            </a:r>
          </a:p>
          <a:p>
            <a:pPr marL="457200" indent="-457200" defTabSz="9144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424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Resources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>
                <a:hlinkClick r:id="rId3"/>
              </a:rPr>
              <a:t>https://uhs.berkeley.edu/counseling</a:t>
            </a:r>
            <a:endParaRPr lang="en-US" sz="2400" dirty="0"/>
          </a:p>
          <a:p>
            <a:pPr fontAlgn="ctr"/>
            <a:r>
              <a:rPr lang="en-US" sz="2400" dirty="0">
                <a:hlinkClick r:id="rId4"/>
              </a:rPr>
              <a:t>http://gsi.berkeley.edu/</a:t>
            </a:r>
            <a:endParaRPr lang="en-US" sz="2400" dirty="0"/>
          </a:p>
          <a:p>
            <a:pPr lvl="1" fontAlgn="ctr"/>
            <a:r>
              <a:rPr lang="en-US" dirty="0">
                <a:hlinkClick r:id="rId5"/>
              </a:rPr>
              <a:t>http://gsi.berkeley.edu/basics-for-gsis/faq-gsis/</a:t>
            </a:r>
            <a:endParaRPr lang="en-US" dirty="0"/>
          </a:p>
          <a:p>
            <a:pPr lvl="1" fontAlgn="ctr"/>
            <a:r>
              <a:rPr lang="en-US" dirty="0">
                <a:hlinkClick r:id="rId6"/>
              </a:rPr>
              <a:t>http://gsi.berkeley.edu/basics-for-gsis/must-see-policies-resources/</a:t>
            </a:r>
            <a:endParaRPr lang="en-US" dirty="0"/>
          </a:p>
          <a:p>
            <a:pPr fontAlgn="ctr"/>
            <a:r>
              <a:rPr lang="en-US" sz="2400" dirty="0">
                <a:hlinkClick r:id="rId7"/>
              </a:rPr>
              <a:t>http://csteachingtips.org/</a:t>
            </a:r>
            <a:endParaRPr lang="en-US" sz="2400" dirty="0"/>
          </a:p>
          <a:p>
            <a:pPr fontAlgn="ctr"/>
            <a:r>
              <a:rPr lang="en-US" sz="2400" dirty="0">
                <a:hlinkClick r:id="rId8"/>
              </a:rPr>
              <a:t>http://www.peerinstruction4cs.org/</a:t>
            </a:r>
            <a:endParaRPr lang="en-US" sz="2400" dirty="0"/>
          </a:p>
          <a:p>
            <a:pPr font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70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That’s all folks</a:t>
            </a:r>
          </a:p>
        </p:txBody>
      </p:sp>
      <p:sp>
        <p:nvSpPr>
          <p:cNvPr id="5" name="Oval 4"/>
          <p:cNvSpPr/>
          <p:nvPr/>
        </p:nvSpPr>
        <p:spPr>
          <a:xfrm>
            <a:off x="4931540" y="4121552"/>
            <a:ext cx="406006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44866" y="1007410"/>
            <a:ext cx="1959737" cy="2388902"/>
            <a:chOff x="3259249" y="1892666"/>
            <a:chExt cx="2856309" cy="3727291"/>
          </a:xfrm>
        </p:grpSpPr>
        <p:sp>
          <p:nvSpPr>
            <p:cNvPr id="7" name="Freeform 6"/>
            <p:cNvSpPr/>
            <p:nvPr/>
          </p:nvSpPr>
          <p:spPr>
            <a:xfrm>
              <a:off x="3259249" y="1892666"/>
              <a:ext cx="2856309" cy="3727291"/>
            </a:xfrm>
            <a:custGeom>
              <a:avLst/>
              <a:gdLst>
                <a:gd name="connsiteX0" fmla="*/ 2199673 w 2856309"/>
                <a:gd name="connsiteY0" fmla="*/ 854808 h 3727291"/>
                <a:gd name="connsiteX1" fmla="*/ 2431708 w 2856309"/>
                <a:gd name="connsiteY1" fmla="*/ 647221 h 3727291"/>
                <a:gd name="connsiteX2" fmla="*/ 2480557 w 2856309"/>
                <a:gd name="connsiteY2" fmla="*/ 341946 h 3727291"/>
                <a:gd name="connsiteX3" fmla="*/ 2334009 w 2856309"/>
                <a:gd name="connsiteY3" fmla="*/ 134359 h 3727291"/>
                <a:gd name="connsiteX4" fmla="*/ 1833303 w 2856309"/>
                <a:gd name="connsiteY4" fmla="*/ 38 h 3727291"/>
                <a:gd name="connsiteX5" fmla="*/ 1186048 w 2856309"/>
                <a:gd name="connsiteY5" fmla="*/ 146570 h 3727291"/>
                <a:gd name="connsiteX6" fmla="*/ 465519 w 2856309"/>
                <a:gd name="connsiteY6" fmla="*/ 598377 h 3727291"/>
                <a:gd name="connsiteX7" fmla="*/ 257909 w 2856309"/>
                <a:gd name="connsiteY7" fmla="*/ 1025762 h 3727291"/>
                <a:gd name="connsiteX8" fmla="*/ 1449 w 2856309"/>
                <a:gd name="connsiteY8" fmla="*/ 2002641 h 3727291"/>
                <a:gd name="connsiteX9" fmla="*/ 380032 w 2856309"/>
                <a:gd name="connsiteY9" fmla="*/ 3199319 h 3727291"/>
                <a:gd name="connsiteX10" fmla="*/ 1576843 w 2856309"/>
                <a:gd name="connsiteY10" fmla="*/ 3675548 h 3727291"/>
                <a:gd name="connsiteX11" fmla="*/ 2590469 w 2856309"/>
                <a:gd name="connsiteY11" fmla="*/ 3638915 h 3727291"/>
                <a:gd name="connsiteX12" fmla="*/ 2846928 w 2856309"/>
                <a:gd name="connsiteY12" fmla="*/ 3003943 h 3727291"/>
                <a:gd name="connsiteX13" fmla="*/ 2761441 w 2856309"/>
                <a:gd name="connsiteY13" fmla="*/ 2124751 h 3727291"/>
                <a:gd name="connsiteX14" fmla="*/ 2395071 w 2856309"/>
                <a:gd name="connsiteY14" fmla="*/ 1343248 h 3727291"/>
                <a:gd name="connsiteX15" fmla="*/ 2175248 w 2856309"/>
                <a:gd name="connsiteY15" fmla="*/ 1135661 h 3727291"/>
                <a:gd name="connsiteX16" fmla="*/ 2138611 w 2856309"/>
                <a:gd name="connsiteY16" fmla="*/ 952496 h 3727291"/>
                <a:gd name="connsiteX17" fmla="*/ 2199673 w 2856309"/>
                <a:gd name="connsiteY17" fmla="*/ 854808 h 372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6309" h="3727291">
                  <a:moveTo>
                    <a:pt x="2199673" y="854808"/>
                  </a:moveTo>
                  <a:cubicBezTo>
                    <a:pt x="2248523" y="803929"/>
                    <a:pt x="2384894" y="732698"/>
                    <a:pt x="2431708" y="647221"/>
                  </a:cubicBezTo>
                  <a:cubicBezTo>
                    <a:pt x="2478522" y="561744"/>
                    <a:pt x="2496840" y="427423"/>
                    <a:pt x="2480557" y="341946"/>
                  </a:cubicBezTo>
                  <a:cubicBezTo>
                    <a:pt x="2464274" y="256469"/>
                    <a:pt x="2441885" y="191344"/>
                    <a:pt x="2334009" y="134359"/>
                  </a:cubicBezTo>
                  <a:cubicBezTo>
                    <a:pt x="2226133" y="77374"/>
                    <a:pt x="2024630" y="-1997"/>
                    <a:pt x="1833303" y="38"/>
                  </a:cubicBezTo>
                  <a:cubicBezTo>
                    <a:pt x="1641976" y="2073"/>
                    <a:pt x="1414012" y="46847"/>
                    <a:pt x="1186048" y="146570"/>
                  </a:cubicBezTo>
                  <a:cubicBezTo>
                    <a:pt x="958084" y="246293"/>
                    <a:pt x="620209" y="451845"/>
                    <a:pt x="465519" y="598377"/>
                  </a:cubicBezTo>
                  <a:cubicBezTo>
                    <a:pt x="310829" y="744909"/>
                    <a:pt x="335254" y="791718"/>
                    <a:pt x="257909" y="1025762"/>
                  </a:cubicBezTo>
                  <a:cubicBezTo>
                    <a:pt x="180564" y="1259806"/>
                    <a:pt x="-18905" y="1640382"/>
                    <a:pt x="1449" y="2002641"/>
                  </a:cubicBezTo>
                  <a:cubicBezTo>
                    <a:pt x="21803" y="2364900"/>
                    <a:pt x="117466" y="2920501"/>
                    <a:pt x="380032" y="3199319"/>
                  </a:cubicBezTo>
                  <a:cubicBezTo>
                    <a:pt x="642598" y="3478137"/>
                    <a:pt x="1208437" y="3602282"/>
                    <a:pt x="1576843" y="3675548"/>
                  </a:cubicBezTo>
                  <a:cubicBezTo>
                    <a:pt x="1945249" y="3748814"/>
                    <a:pt x="2378788" y="3750849"/>
                    <a:pt x="2590469" y="3638915"/>
                  </a:cubicBezTo>
                  <a:cubicBezTo>
                    <a:pt x="2802150" y="3526981"/>
                    <a:pt x="2818433" y="3256304"/>
                    <a:pt x="2846928" y="3003943"/>
                  </a:cubicBezTo>
                  <a:cubicBezTo>
                    <a:pt x="2875423" y="2751582"/>
                    <a:pt x="2836750" y="2401533"/>
                    <a:pt x="2761441" y="2124751"/>
                  </a:cubicBezTo>
                  <a:cubicBezTo>
                    <a:pt x="2686132" y="1847969"/>
                    <a:pt x="2492770" y="1508096"/>
                    <a:pt x="2395071" y="1343248"/>
                  </a:cubicBezTo>
                  <a:cubicBezTo>
                    <a:pt x="2297372" y="1178400"/>
                    <a:pt x="2217991" y="1200786"/>
                    <a:pt x="2175248" y="1135661"/>
                  </a:cubicBezTo>
                  <a:cubicBezTo>
                    <a:pt x="2132505" y="1070536"/>
                    <a:pt x="2134540" y="1001340"/>
                    <a:pt x="2138611" y="952496"/>
                  </a:cubicBezTo>
                  <a:cubicBezTo>
                    <a:pt x="2142682" y="903652"/>
                    <a:pt x="2150823" y="905687"/>
                    <a:pt x="2199673" y="85480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918753" y="2118069"/>
              <a:ext cx="612462" cy="472191"/>
              <a:chOff x="4918753" y="2118069"/>
              <a:chExt cx="612462" cy="47219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041678" y="2121359"/>
                <a:ext cx="101747" cy="86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01586" y="2118069"/>
                <a:ext cx="101747" cy="865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918753" y="2357163"/>
                <a:ext cx="612462" cy="233097"/>
              </a:xfrm>
              <a:custGeom>
                <a:avLst/>
                <a:gdLst>
                  <a:gd name="connsiteX0" fmla="*/ 588814 w 612462"/>
                  <a:gd name="connsiteY0" fmla="*/ 9270 h 233097"/>
                  <a:gd name="connsiteX1" fmla="*/ 42714 w 612462"/>
                  <a:gd name="connsiteY1" fmla="*/ 9270 h 233097"/>
                  <a:gd name="connsiteX2" fmla="*/ 34247 w 612462"/>
                  <a:gd name="connsiteY2" fmla="*/ 21970 h 233097"/>
                  <a:gd name="connsiteX3" fmla="*/ 25780 w 612462"/>
                  <a:gd name="connsiteY3" fmla="*/ 51604 h 233097"/>
                  <a:gd name="connsiteX4" fmla="*/ 76580 w 612462"/>
                  <a:gd name="connsiteY4" fmla="*/ 195537 h 233097"/>
                  <a:gd name="connsiteX5" fmla="*/ 288247 w 612462"/>
                  <a:gd name="connsiteY5" fmla="*/ 229404 h 233097"/>
                  <a:gd name="connsiteX6" fmla="*/ 491447 w 612462"/>
                  <a:gd name="connsiteY6" fmla="*/ 127804 h 233097"/>
                  <a:gd name="connsiteX7" fmla="*/ 588814 w 612462"/>
                  <a:gd name="connsiteY7" fmla="*/ 9270 h 23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462" h="233097">
                    <a:moveTo>
                      <a:pt x="588814" y="9270"/>
                    </a:moveTo>
                    <a:cubicBezTo>
                      <a:pt x="514025" y="-10486"/>
                      <a:pt x="135142" y="7153"/>
                      <a:pt x="42714" y="9270"/>
                    </a:cubicBezTo>
                    <a:cubicBezTo>
                      <a:pt x="-49714" y="11387"/>
                      <a:pt x="37069" y="14914"/>
                      <a:pt x="34247" y="21970"/>
                    </a:cubicBezTo>
                    <a:cubicBezTo>
                      <a:pt x="31425" y="29026"/>
                      <a:pt x="18725" y="22676"/>
                      <a:pt x="25780" y="51604"/>
                    </a:cubicBezTo>
                    <a:cubicBezTo>
                      <a:pt x="32835" y="80532"/>
                      <a:pt x="32835" y="165904"/>
                      <a:pt x="76580" y="195537"/>
                    </a:cubicBezTo>
                    <a:cubicBezTo>
                      <a:pt x="120324" y="225170"/>
                      <a:pt x="219103" y="240693"/>
                      <a:pt x="288247" y="229404"/>
                    </a:cubicBezTo>
                    <a:cubicBezTo>
                      <a:pt x="357391" y="218115"/>
                      <a:pt x="441352" y="164493"/>
                      <a:pt x="491447" y="127804"/>
                    </a:cubicBezTo>
                    <a:cubicBezTo>
                      <a:pt x="541542" y="91115"/>
                      <a:pt x="663603" y="29026"/>
                      <a:pt x="588814" y="92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04201" y="2335051"/>
                <a:ext cx="96963" cy="865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093025" y="2335051"/>
                <a:ext cx="96963" cy="865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77289" y="2335051"/>
                <a:ext cx="96963" cy="865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266118" y="2330818"/>
                <a:ext cx="96963" cy="865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54942" y="2330818"/>
                <a:ext cx="96963" cy="865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53367" y="3035300"/>
              <a:ext cx="702732" cy="1193800"/>
              <a:chOff x="3653367" y="3035300"/>
              <a:chExt cx="702732" cy="1193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3653367" y="3035300"/>
                <a:ext cx="245533" cy="304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653367" y="3340100"/>
                <a:ext cx="385233" cy="732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021667" y="4072467"/>
                <a:ext cx="889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110567" y="3924300"/>
                <a:ext cx="152400" cy="1481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4110567" y="4072467"/>
                <a:ext cx="190500" cy="156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110567" y="4025900"/>
                <a:ext cx="245532" cy="46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/>
          <p:cNvSpPr/>
          <p:nvPr/>
        </p:nvSpPr>
        <p:spPr>
          <a:xfrm>
            <a:off x="5499765" y="712514"/>
            <a:ext cx="2583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Thanks!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058199" y="1179613"/>
            <a:ext cx="410062" cy="1792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3"/>
          <p:cNvSpPr txBox="1">
            <a:spLocks/>
          </p:cNvSpPr>
          <p:nvPr/>
        </p:nvSpPr>
        <p:spPr>
          <a:xfrm>
            <a:off x="478772" y="3384169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Feel free to send me questions:</a:t>
            </a:r>
          </a:p>
          <a:p>
            <a:r>
              <a:rPr lang="en-US" sz="2400" dirty="0">
                <a:latin typeface="+mn-lt"/>
              </a:rPr>
              <a:t>Pat Virtue</a:t>
            </a:r>
          </a:p>
          <a:p>
            <a:r>
              <a:rPr lang="en-US" sz="2400" dirty="0" err="1">
                <a:latin typeface="+mn-lt"/>
              </a:rPr>
              <a:t>virtue@eecs.berkeley.edu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41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Peer Instruction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15"/>
          <a:stretch/>
        </p:blipFill>
        <p:spPr bwMode="auto">
          <a:xfrm>
            <a:off x="2283015" y="844952"/>
            <a:ext cx="4159958" cy="3972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58723" y="4817327"/>
            <a:ext cx="18725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Image: </a:t>
            </a:r>
            <a:r>
              <a:rPr lang="en-US" sz="1400" dirty="0" err="1"/>
              <a:t>ai.berkeley.edu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97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Peer Instruction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457200" marR="0" lvl="0" indent="-457200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Overview of Peer Instruction</a:t>
            </a:r>
          </a:p>
          <a:p>
            <a:pPr marL="457200" marR="0" lvl="0" indent="-457200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Adapting Peer Instruction for GSIs</a:t>
            </a:r>
          </a:p>
          <a:p>
            <a:pPr marL="457200" marR="0" lvl="0" indent="-457200" defTabSz="91440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/>
              <a:t>Digging for </a:t>
            </a:r>
            <a:r>
              <a:rPr lang="en-US" sz="2400" dirty="0" err="1"/>
              <a:t>ConcepTests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1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Motivation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0" indent="0" defTabSz="914400" font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hlinkClick r:id="rId3"/>
              </a:rPr>
              <a:t>https://www.youtube.com/watch?v=e1DnltskkWk</a:t>
            </a: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Question:</a:t>
            </a:r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List 3 reasons why a Berkeley CS class is better than a library card.</a:t>
            </a:r>
          </a:p>
        </p:txBody>
      </p:sp>
    </p:spTree>
    <p:extLst>
      <p:ext uri="{BB962C8B-B14F-4D97-AF65-F5344CB8AC3E}">
        <p14:creationId xmlns:p14="http://schemas.microsoft.com/office/powerpoint/2010/main" val="9815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The dawn of Peer Instruction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0" lvl="0" indent="0" defTabSz="914400" font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Eric Mazur</a:t>
            </a:r>
          </a:p>
          <a:p>
            <a:pPr marL="0" lvl="0" indent="0" defTabSz="914400" font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Physics Professor, Harvard University</a:t>
            </a:r>
          </a:p>
          <a:p>
            <a:pPr marL="0" lvl="0" indent="0" defTabSz="914400" font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hlinkClick r:id="rId3"/>
              </a:rPr>
              <a:t>https://www.youtube.com/watch?v=FUY049rIjdM</a:t>
            </a: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1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1108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accent5"/>
                </a:solidFill>
              </a:rPr>
              <a:t>Keys to Peer Instruction</a:t>
            </a:r>
          </a:p>
        </p:txBody>
      </p:sp>
      <p:sp>
        <p:nvSpPr>
          <p:cNvPr id="435" name="Content Placeholder 2"/>
          <p:cNvSpPr>
            <a:spLocks noGrp="1"/>
          </p:cNvSpPr>
          <p:nvPr>
            <p:ph idx="1"/>
          </p:nvPr>
        </p:nvSpPr>
        <p:spPr>
          <a:xfrm>
            <a:off x="628650" y="844952"/>
            <a:ext cx="8515350" cy="3655330"/>
          </a:xfrm>
        </p:spPr>
        <p:txBody>
          <a:bodyPr>
            <a:normAutofit/>
          </a:bodyPr>
          <a:lstStyle/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Pre-class reading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/>
              <a:t>Focus on depth in class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sz="2400" dirty="0" err="1"/>
              <a:t>ConcepTests</a:t>
            </a: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3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1251</Words>
  <Application>Microsoft Office PowerPoint</Application>
  <PresentationFormat>On-screen Show (16:9)</PresentationFormat>
  <Paragraphs>270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</vt:lpstr>
      <vt:lpstr>Office Theme</vt:lpstr>
      <vt:lpstr>Peer Instruction: From Questions to Concepts &amp; Bits and Bytes of Being a GSI  Pat Virtue</vt:lpstr>
      <vt:lpstr>What I do…</vt:lpstr>
      <vt:lpstr>What I do…</vt:lpstr>
      <vt:lpstr>Outline</vt:lpstr>
      <vt:lpstr>Peer Instruction</vt:lpstr>
      <vt:lpstr>Peer Instruction</vt:lpstr>
      <vt:lpstr>Motivation</vt:lpstr>
      <vt:lpstr>The dawn of Peer Instruction</vt:lpstr>
      <vt:lpstr>Keys to Peer Instruction</vt:lpstr>
      <vt:lpstr>ConcepTests</vt:lpstr>
      <vt:lpstr>From questions to concepts</vt:lpstr>
      <vt:lpstr>From questions to concepts</vt:lpstr>
      <vt:lpstr>Concept test example</vt:lpstr>
      <vt:lpstr>PowerPoint Presentation</vt:lpstr>
      <vt:lpstr>Minimax values</vt:lpstr>
      <vt:lpstr>Minimax implementation</vt:lpstr>
      <vt:lpstr>Minimax implementation</vt:lpstr>
      <vt:lpstr>Minimax implementation</vt:lpstr>
      <vt:lpstr>Minimax implementation</vt:lpstr>
      <vt:lpstr>Demo</vt:lpstr>
      <vt:lpstr>Concept test</vt:lpstr>
      <vt:lpstr>Demo</vt:lpstr>
      <vt:lpstr>Concept test</vt:lpstr>
      <vt:lpstr>Concept test</vt:lpstr>
      <vt:lpstr>Adapting Peer Instruction for GSIs</vt:lpstr>
      <vt:lpstr>Adapting Peer Instruction for GSIs</vt:lpstr>
      <vt:lpstr>iClicker alternatives</vt:lpstr>
      <vt:lpstr>Important aspects</vt:lpstr>
      <vt:lpstr>Concerns? Problems?</vt:lpstr>
      <vt:lpstr>Peer Instruction 4 CS</vt:lpstr>
      <vt:lpstr>Other active learning techniques</vt:lpstr>
      <vt:lpstr>Outline</vt:lpstr>
      <vt:lpstr>Bits and bytes of being a GSI</vt:lpstr>
      <vt:lpstr>Tough stuff</vt:lpstr>
      <vt:lpstr>Office hours</vt:lpstr>
      <vt:lpstr>Discussion/lab section</vt:lpstr>
      <vt:lpstr>Time management</vt:lpstr>
      <vt:lpstr>Teamwork</vt:lpstr>
      <vt:lpstr>Other tips and concerns</vt:lpstr>
      <vt:lpstr>Resources</vt:lpstr>
      <vt:lpstr>That’s all folks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</cp:lastModifiedBy>
  <cp:revision>128</cp:revision>
  <cp:lastPrinted>2016-05-19T20:53:14Z</cp:lastPrinted>
  <dcterms:created xsi:type="dcterms:W3CDTF">2016-05-19T18:06:15Z</dcterms:created>
  <dcterms:modified xsi:type="dcterms:W3CDTF">2018-06-26T04:14:39Z</dcterms:modified>
</cp:coreProperties>
</file>