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7" r:id="rId4"/>
    <p:sldId id="266" r:id="rId5"/>
    <p:sldId id="261" r:id="rId6"/>
    <p:sldId id="263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6D29B-9C7A-0E13-E7B2-6FE9F377A740}" v="55" dt="2018-09-20T00:53:38.652"/>
    <p1510:client id="{80FCB4E8-FAC6-37C3-91A8-E1504516A48E}" v="3" dt="2018-09-19T23:25:51.348"/>
    <p1510:client id="{D4C325CB-D4AD-C547-84A5-3BEDA9043320}" v="757" dt="2018-09-20T00:57:44.542"/>
    <p1510:client id="{378B7552-5372-42D9-BCCF-5AFDE2EB9DEE}" v="246" dt="2018-09-20T00:15:09.89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951B-B5CA-4528-8922-AC80BEE50287}" type="datetimeFigureOut">
              <a:rPr lang="en-US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5407-C755-4E25-AFA1-C6D6849854D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1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worth mentioning:</a:t>
            </a:r>
          </a:p>
          <a:p>
            <a:r>
              <a:rPr lang="en-US"/>
              <a:t>Only pieces of equal or lower rank may be captured, with one exception.</a:t>
            </a:r>
          </a:p>
          <a:p>
            <a:r>
              <a:rPr lang="en-US"/>
              <a:t> a chariot may capture a horse, and the general may capture either, but a horse cannot capture a chariot, and neither can capture the general. </a:t>
            </a:r>
          </a:p>
          <a:p>
            <a:r>
              <a:rPr lang="en-US"/>
              <a:t>The one exception concerns generals and soldiers: the general cannot capture soldiers, and soldiers can capture the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35407-C755-4E25-AFA1-C6D6849854D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Banqi | GLAAD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GLAAD Lucas Aaron Alex Alex Devin</a:t>
            </a:r>
          </a:p>
        </p:txBody>
      </p:sp>
      <p:pic>
        <p:nvPicPr>
          <p:cNvPr id="31" name="Picture 2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8054C-F912-2C45-A9FD-42F21AAF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BANQI</a:t>
            </a:r>
            <a:endParaRPr lang="en-US" sz="28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BCEE-C7A1-254E-9828-C19066F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solidFill>
                  <a:schemeClr val="bg1"/>
                </a:solidFill>
              </a:rPr>
              <a:t>Setup: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2 players (preferably in good health)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16 Xiangqi chess pieces (Chinese Chess Pieces)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Pieces are placed inside squares as in chess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Alternate names: 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Dark Chess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Blind Chess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B7D1EB-6E82-4BDE-865C-27BBE699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627" y="1601091"/>
            <a:ext cx="6752996" cy="36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2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278AC-BF16-204C-97FC-18043A72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Game Play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531529D-6A4A-4CBC-AB14-C05C9489D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Pieces start upside down and randomized</a:t>
            </a:r>
          </a:p>
          <a:p>
            <a:r>
              <a:rPr lang="en-US" sz="1800"/>
              <a:t>Players take turns</a:t>
            </a:r>
          </a:p>
          <a:p>
            <a:pPr lvl="1"/>
            <a:r>
              <a:rPr lang="en-US" sz="1800"/>
              <a:t>flipping a piece</a:t>
            </a:r>
          </a:p>
          <a:p>
            <a:pPr lvl="1"/>
            <a:r>
              <a:rPr lang="en-US" sz="1800"/>
              <a:t>moving their piece</a:t>
            </a:r>
          </a:p>
          <a:p>
            <a:pPr lvl="1"/>
            <a:r>
              <a:rPr lang="en-US" sz="1800"/>
              <a:t>capturing an opponents piece</a:t>
            </a:r>
          </a:p>
          <a:p>
            <a:r>
              <a:rPr lang="en-US" sz="1800"/>
              <a:t>There are different variations from Taiwan and Hong Kong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0477ED8-650F-BE49-98AB-3EE98145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10" y="643467"/>
            <a:ext cx="2968953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30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CA2D3-889C-F949-8A42-0F1B0E58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Moving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72952AD-6807-3F49-87BE-71347373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59" y="2426818"/>
            <a:ext cx="34979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CFFE56-95BA-7F46-AA89-661646CAD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170776"/>
            <a:ext cx="5455917" cy="25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4259A-34DD-D748-8824-C7A5D886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6F9EB7-A1C1-0E4E-BB35-CE1BDBCE9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5296" y="492573"/>
            <a:ext cx="441059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BE986-81D8-204D-9274-CC9576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Use Case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E8F91-8A14-F048-830C-E141FEA08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590112"/>
              </p:ext>
            </p:extLst>
          </p:nvPr>
        </p:nvGraphicFramePr>
        <p:xfrm>
          <a:off x="4549017" y="1166648"/>
          <a:ext cx="6758905" cy="497957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20399">
                  <a:extLst>
                    <a:ext uri="{9D8B030D-6E8A-4147-A177-3AD203B41FA5}">
                      <a16:colId xmlns:a16="http://schemas.microsoft.com/office/drawing/2014/main" val="1643077306"/>
                    </a:ext>
                  </a:extLst>
                </a:gridCol>
                <a:gridCol w="4638506">
                  <a:extLst>
                    <a:ext uri="{9D8B030D-6E8A-4147-A177-3AD203B41FA5}">
                      <a16:colId xmlns:a16="http://schemas.microsoft.com/office/drawing/2014/main" val="636755089"/>
                    </a:ext>
                  </a:extLst>
                </a:gridCol>
              </a:tblGrid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id: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80540"/>
                  </a:ext>
                </a:extLst>
              </a:tr>
              <a:tr h="484431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name: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Inviting players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139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Overview: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Allows User to invite one or more additional players to their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14518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Type: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Primary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5553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User {Initiator} {Primary} Invited Players {primary}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33404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Secondary 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75769"/>
                  </a:ext>
                </a:extLst>
              </a:tr>
              <a:tr h="661720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Properties: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Performance:N/A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Security:N/A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Other:N/A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660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Pre-conditions: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User has created a game instance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3618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Main Flow: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User provides a list of players to invite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2) Invited Players are notified they’ve been invited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3) An Invited Player joins the game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4) All outstanding invitations are revoked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78790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Subflows: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0036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Alternative 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Instead of step 3, the user who creates the invite chooses to cancel it.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546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Post-conditions: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An Invited Player is still in the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57766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Cross references: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EU-4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5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0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BE986-81D8-204D-9274-CC9576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Use Case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E8F91-8A14-F048-830C-E141FEA08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150976"/>
              </p:ext>
            </p:extLst>
          </p:nvPr>
        </p:nvGraphicFramePr>
        <p:xfrm>
          <a:off x="4549017" y="1166648"/>
          <a:ext cx="6758905" cy="50510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20399">
                  <a:extLst>
                    <a:ext uri="{9D8B030D-6E8A-4147-A177-3AD203B41FA5}">
                      <a16:colId xmlns:a16="http://schemas.microsoft.com/office/drawing/2014/main" val="1643077306"/>
                    </a:ext>
                  </a:extLst>
                </a:gridCol>
                <a:gridCol w="4638506">
                  <a:extLst>
                    <a:ext uri="{9D8B030D-6E8A-4147-A177-3AD203B41FA5}">
                      <a16:colId xmlns:a16="http://schemas.microsoft.com/office/drawing/2014/main" val="636755089"/>
                    </a:ext>
                  </a:extLst>
                </a:gridCol>
              </a:tblGrid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id: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EU-4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80540"/>
                  </a:ext>
                </a:extLst>
              </a:tr>
              <a:tr h="484431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name: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Joining a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139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Overview: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The first player to accept an invite joins the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14518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Type: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primary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5553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{Initiator} {Primary}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33404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Secondary 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User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75769"/>
                  </a:ext>
                </a:extLst>
              </a:tr>
              <a:tr h="661720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Properties: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Performance: 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Security: 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Other:N/A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660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Pre-conditions: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 game instance has been created by User and invitations have been sent out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3618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Main Flow: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Invited Player receives the invitation to User’s game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2) Invited Player accepts invitation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3) Invited Player joins User’s game.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78790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Subflows: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0036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Alternative 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The invitation has already been accepted by someone else. Post-condition: Invited Player is notified that the game is full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546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Post-conditions: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joins User’s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57766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Cross references: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5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5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BE986-81D8-204D-9274-CC9576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Use Case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E8F91-8A14-F048-830C-E141FEA08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1550"/>
              </p:ext>
            </p:extLst>
          </p:nvPr>
        </p:nvGraphicFramePr>
        <p:xfrm>
          <a:off x="4549017" y="1166648"/>
          <a:ext cx="6758905" cy="50510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20399">
                  <a:extLst>
                    <a:ext uri="{9D8B030D-6E8A-4147-A177-3AD203B41FA5}">
                      <a16:colId xmlns:a16="http://schemas.microsoft.com/office/drawing/2014/main" val="1643077306"/>
                    </a:ext>
                  </a:extLst>
                </a:gridCol>
                <a:gridCol w="4638506">
                  <a:extLst>
                    <a:ext uri="{9D8B030D-6E8A-4147-A177-3AD203B41FA5}">
                      <a16:colId xmlns:a16="http://schemas.microsoft.com/office/drawing/2014/main" val="636755089"/>
                    </a:ext>
                  </a:extLst>
                </a:gridCol>
              </a:tblGrid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id: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80540"/>
                  </a:ext>
                </a:extLst>
              </a:tr>
              <a:tr h="484431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name: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Invitation Rejection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139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Overview: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Players should be able to reject an invitation.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14518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Type: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primary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5553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{Initiator} {Primary} User {Primary}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33404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Secondary 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75769"/>
                  </a:ext>
                </a:extLst>
              </a:tr>
              <a:tr h="661720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Properties: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Performance:N/A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Security:N/A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Other:N/A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660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Pre-conditions: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 game has been initiated by User and User has sent Invited Player an invitation.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3618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Main Flow: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Invited Player receives invitation from User.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2) Invited Player rejects invitation.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3) User is notified of Invited Player’s rejection.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78790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Subflows: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0036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Alternative 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546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Post-conditions: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does not join User’s game, User’s invitation is still active to other players. User is notified of rejection.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57766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Cross references: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5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60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Banqi | GLAAD</vt:lpstr>
      <vt:lpstr>BANQI</vt:lpstr>
      <vt:lpstr>Game Play</vt:lpstr>
      <vt:lpstr>Moving</vt:lpstr>
      <vt:lpstr>Captures</vt:lpstr>
      <vt:lpstr>Use Case 1</vt:lpstr>
      <vt:lpstr>Use Case 2</vt:lpstr>
      <vt:lpstr>Use 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2018-09-20T01:02:09Z</dcterms:modified>
</cp:coreProperties>
</file>