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56" r:id="rId5"/>
    <p:sldId id="258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3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geek.com/wp-content/uploads/2012/05/Screen-Shot-2012-05-09-at-9.41.19-AM-625x352.png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Template:Non-free_use_rationale_video_game_screensh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/index.php?curid=15579986" TargetMode="External"/><Relationship Id="rId11" Type="http://schemas.openxmlformats.org/officeDocument/2006/relationships/image" Target="../media/image2.emf"/><Relationship Id="rId5" Type="http://schemas.openxmlformats.org/officeDocument/2006/relationships/hyperlink" Target="https://en.wikipedia.org/w/index.php?curid=47349045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en.wikipedia.org/w/index.php?curid=491802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695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dertoy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aderfr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5B34-9C50-4630-9F5B-C5D32E869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Parts and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2F67-F39D-48D7-89FC-4B26C179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B. Ricks, PhD</a:t>
            </a:r>
          </a:p>
          <a:p>
            <a:r>
              <a:rPr lang="en-US" dirty="0"/>
              <a:t>CS 4620, University of Nebraska at Omaha</a:t>
            </a:r>
          </a:p>
        </p:txBody>
      </p:sp>
    </p:spTree>
    <p:extLst>
      <p:ext uri="{BB962C8B-B14F-4D97-AF65-F5344CB8AC3E}">
        <p14:creationId xmlns:p14="http://schemas.microsoft.com/office/powerpoint/2010/main" val="14769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side Frame">
            <a:extLst>
              <a:ext uri="{FF2B5EF4-FFF2-40B4-BE49-F238E27FC236}">
                <a16:creationId xmlns:a16="http://schemas.microsoft.com/office/drawing/2014/main" id="{66420059-92B3-4573-9E30-DCB702C56925}"/>
              </a:ext>
            </a:extLst>
          </p:cNvPr>
          <p:cNvSpPr/>
          <p:nvPr/>
        </p:nvSpPr>
        <p:spPr>
          <a:xfrm>
            <a:off x="415116" y="4262984"/>
            <a:ext cx="2626474" cy="1127040"/>
          </a:xfrm>
          <a:prstGeom prst="roundRect">
            <a:avLst>
              <a:gd name="adj" fmla="val 61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6D86DCF9-D76D-4A10-9EF9-AA8D6444CBC7}"/>
              </a:ext>
            </a:extLst>
          </p:cNvPr>
          <p:cNvGrpSpPr/>
          <p:nvPr/>
        </p:nvGrpSpPr>
        <p:grpSpPr>
          <a:xfrm>
            <a:off x="-13842" y="0"/>
            <a:ext cx="12205842" cy="6879530"/>
            <a:chOff x="-13842" y="0"/>
            <a:chExt cx="12205842" cy="687953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75A623-66C3-45DE-88B4-741544449E6E}"/>
                </a:ext>
              </a:extLst>
            </p:cNvPr>
            <p:cNvSpPr/>
            <p:nvPr/>
          </p:nvSpPr>
          <p:spPr>
            <a:xfrm>
              <a:off x="10143129" y="5933963"/>
              <a:ext cx="365760" cy="56247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1A93A63-9578-48BB-B9EC-47BB812109AF}"/>
                </a:ext>
              </a:extLst>
            </p:cNvPr>
            <p:cNvGrpSpPr/>
            <p:nvPr/>
          </p:nvGrpSpPr>
          <p:grpSpPr>
            <a:xfrm>
              <a:off x="-13842" y="0"/>
              <a:ext cx="12205842" cy="6879530"/>
              <a:chOff x="-6921" y="-5526"/>
              <a:chExt cx="12205842" cy="68795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7B07773-FCB3-4A6F-BF61-54E0BA5AAFCF}"/>
                  </a:ext>
                </a:extLst>
              </p:cNvPr>
              <p:cNvSpPr/>
              <p:nvPr/>
            </p:nvSpPr>
            <p:spPr>
              <a:xfrm>
                <a:off x="-6921" y="-5526"/>
                <a:ext cx="12198921" cy="365760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76D93C-11C5-46BF-BDF0-AF21E0600F9F}"/>
                  </a:ext>
                </a:extLst>
              </p:cNvPr>
              <p:cNvSpPr/>
              <p:nvPr/>
            </p:nvSpPr>
            <p:spPr>
              <a:xfrm>
                <a:off x="0" y="356110"/>
                <a:ext cx="365760" cy="6509075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A264F-182A-495C-8F10-80DA28A27012}"/>
                  </a:ext>
                </a:extLst>
              </p:cNvPr>
              <p:cNvSpPr/>
              <p:nvPr/>
            </p:nvSpPr>
            <p:spPr>
              <a:xfrm>
                <a:off x="11833161" y="356111"/>
                <a:ext cx="365760" cy="6517893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CEF5411-2EF6-4574-96EB-7A287AE300BD}"/>
                  </a:ext>
                </a:extLst>
              </p:cNvPr>
              <p:cNvSpPr/>
              <p:nvPr/>
            </p:nvSpPr>
            <p:spPr>
              <a:xfrm>
                <a:off x="359277" y="6497894"/>
                <a:ext cx="11473884" cy="365760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D2075C4-3461-4F3D-AE45-F58765C8EFBC}"/>
                  </a:ext>
                </a:extLst>
              </p:cNvPr>
              <p:cNvSpPr/>
              <p:nvPr/>
            </p:nvSpPr>
            <p:spPr>
              <a:xfrm>
                <a:off x="365761" y="633324"/>
                <a:ext cx="11474322" cy="365760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36443F-E126-4616-B690-F23C7B6C03EA}"/>
                  </a:ext>
                </a:extLst>
              </p:cNvPr>
              <p:cNvSpPr/>
              <p:nvPr/>
            </p:nvSpPr>
            <p:spPr>
              <a:xfrm>
                <a:off x="359277" y="5923357"/>
                <a:ext cx="9788189" cy="562475"/>
              </a:xfrm>
              <a:prstGeom prst="rect">
                <a:avLst/>
              </a:prstGeom>
              <a:solidFill>
                <a:srgbClr val="000000">
                  <a:alpha val="23137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20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Avogadro’s number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Fundamental Problem of Graphics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388262" y="680056"/>
            <a:ext cx="5390936" cy="297874"/>
            <a:chOff x="3592854" y="624781"/>
            <a:chExt cx="5390936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349270" y="691456"/>
              <a:ext cx="1501170" cy="5786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3726204" y="849642"/>
              <a:ext cx="1321988" cy="633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592854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850440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9E2662-5E83-424E-A577-4BDD9D1941B9}"/>
                  </a:ext>
                </a:extLst>
              </p:cNvPr>
              <p:cNvSpPr txBox="1"/>
              <p:nvPr/>
            </p:nvSpPr>
            <p:spPr>
              <a:xfrm>
                <a:off x="3775589" y="1175366"/>
                <a:ext cx="464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=6.02214076×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9E2662-5E83-424E-A577-4BDD9D194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89" y="1175366"/>
                <a:ext cx="46408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0"/>
          <a:stretch/>
        </p:blipFill>
        <p:spPr>
          <a:xfrm>
            <a:off x="10511473" y="5933887"/>
            <a:ext cx="1321688" cy="562475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86C039-173E-446C-A38C-CDF5334B9C04}"/>
              </a:ext>
            </a:extLst>
          </p:cNvPr>
          <p:cNvCxnSpPr>
            <a:cxnSpLocks/>
          </p:cNvCxnSpPr>
          <p:nvPr/>
        </p:nvCxnSpPr>
        <p:spPr>
          <a:xfrm flipV="1">
            <a:off x="505210" y="2600323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8F83829-067B-43E4-B7EC-DB84EB932513}"/>
              </a:ext>
            </a:extLst>
          </p:cNvPr>
          <p:cNvSpPr txBox="1"/>
          <p:nvPr/>
        </p:nvSpPr>
        <p:spPr>
          <a:xfrm>
            <a:off x="419486" y="2230991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9F1A19-58C0-4AFB-89B5-1222410EC2F2}"/>
              </a:ext>
            </a:extLst>
          </p:cNvPr>
          <p:cNvSpPr txBox="1"/>
          <p:nvPr/>
        </p:nvSpPr>
        <p:spPr>
          <a:xfrm>
            <a:off x="352356" y="2736522"/>
            <a:ext cx="270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more than a  tablespoon of water contains about a mole of water molecules.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B7934-2920-4713-88FD-16635FF5EAE5}"/>
              </a:ext>
            </a:extLst>
          </p:cNvPr>
          <p:cNvSpPr txBox="1"/>
          <p:nvPr/>
        </p:nvSpPr>
        <p:spPr>
          <a:xfrm>
            <a:off x="3712026" y="1779489"/>
            <a:ext cx="4767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602,214,076,000,000,000,000,000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9E3E96-B80A-40BC-8F8C-C063311EAEEC}"/>
              </a:ext>
            </a:extLst>
          </p:cNvPr>
          <p:cNvSpPr txBox="1"/>
          <p:nvPr/>
        </p:nvSpPr>
        <p:spPr>
          <a:xfrm>
            <a:off x="419486" y="1590487"/>
            <a:ext cx="254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particles in a mole.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858C8-5046-4339-82DC-077367604AE1}"/>
              </a:ext>
            </a:extLst>
          </p:cNvPr>
          <p:cNvSpPr txBox="1"/>
          <p:nvPr/>
        </p:nvSpPr>
        <p:spPr>
          <a:xfrm>
            <a:off x="415116" y="4273334"/>
            <a:ext cx="2619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TABLESPOON DERIVATION</a:t>
            </a:r>
          </a:p>
          <a:p>
            <a:r>
              <a:rPr lang="en-US" sz="1400" dirty="0"/>
              <a:t>18.0153 g = 1 mole water</a:t>
            </a:r>
          </a:p>
          <a:p>
            <a:r>
              <a:rPr lang="en-US" sz="1400" dirty="0"/>
              <a:t>~236 g/cup of water</a:t>
            </a:r>
          </a:p>
          <a:p>
            <a:r>
              <a:rPr lang="en-US" sz="1400" dirty="0"/>
              <a:t>236/13=18.15</a:t>
            </a:r>
          </a:p>
          <a:p>
            <a:r>
              <a:rPr lang="en-US" sz="1400" dirty="0"/>
              <a:t>1/13 cup=1.2 Tbsp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C23C5-8E31-4BDD-81B2-3782C3B61840}"/>
              </a:ext>
            </a:extLst>
          </p:cNvPr>
          <p:cNvGrpSpPr/>
          <p:nvPr/>
        </p:nvGrpSpPr>
        <p:grpSpPr>
          <a:xfrm>
            <a:off x="9252433" y="1524842"/>
            <a:ext cx="2552354" cy="3860426"/>
            <a:chOff x="9252433" y="1032082"/>
            <a:chExt cx="2552354" cy="38442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9666324" y="2922971"/>
              <a:ext cx="1760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AMADEO AVOGADRO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A8A88B3-A8E9-463B-9F36-B40BDE35CCC3}"/>
                </a:ext>
              </a:extLst>
            </p:cNvPr>
            <p:cNvSpPr txBox="1"/>
            <p:nvPr/>
          </p:nvSpPr>
          <p:spPr>
            <a:xfrm>
              <a:off x="9252433" y="3220391"/>
              <a:ext cx="2547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Amedeo Carlo Avogadro</a:t>
              </a:r>
            </a:p>
            <a:p>
              <a:r>
                <a:rPr lang="en-US" sz="1400" dirty="0"/>
                <a:t>(1776-1856). The constant is named after Avogadro, even though he did not discover it. Avogadro’s scientific contributions focused on gases.</a:t>
              </a:r>
            </a:p>
          </p:txBody>
        </p:sp>
        <p:sp>
          <p:nvSpPr>
            <p:cNvPr id="2" name="Aside Frame">
              <a:extLst>
                <a:ext uri="{FF2B5EF4-FFF2-40B4-BE49-F238E27FC236}">
                  <a16:creationId xmlns:a16="http://schemas.microsoft.com/office/drawing/2014/main" id="{B27AB295-B5F9-4BCA-9F6A-15C3AA57BBEA}"/>
                </a:ext>
              </a:extLst>
            </p:cNvPr>
            <p:cNvSpPr/>
            <p:nvPr/>
          </p:nvSpPr>
          <p:spPr>
            <a:xfrm>
              <a:off x="9256803" y="1175366"/>
              <a:ext cx="2547984" cy="3700938"/>
            </a:xfrm>
            <a:prstGeom prst="roundRect">
              <a:avLst>
                <a:gd name="adj" fmla="val 6100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Avagadro" descr="A portrait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B74258CD-21D9-49CC-B695-8EE487A6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71" b="97078" l="4118" r="96667">
                          <a14:foregroundMark x1="58627" y1="25649" x2="56275" y2="43506"/>
                          <a14:foregroundMark x1="50392" y1="17695" x2="60588" y2="22727"/>
                          <a14:foregroundMark x1="67451" y1="34740" x2="57255" y2="36851"/>
                          <a14:foregroundMark x1="56667" y1="62825" x2="68235" y2="86851"/>
                          <a14:foregroundMark x1="32745" y1="95455" x2="64706" y2="94318"/>
                          <a14:foregroundMark x1="64706" y1="94318" x2="64902" y2="94318"/>
                          <a14:foregroundMark x1="56275" y1="95942" x2="45294" y2="95942"/>
                          <a14:foregroundMark x1="48431" y1="97240" x2="48431" y2="97240"/>
                          <a14:foregroundMark x1="19216" y1="57955" x2="13725" y2="31656"/>
                          <a14:foregroundMark x1="13725" y1="31656" x2="31569" y2="9903"/>
                          <a14:foregroundMark x1="31569" y1="9903" x2="62745" y2="6494"/>
                          <a14:foregroundMark x1="62745" y1="6494" x2="82353" y2="28409"/>
                          <a14:foregroundMark x1="82353" y1="28409" x2="84706" y2="48701"/>
                          <a14:foregroundMark x1="87059" y1="52922" x2="79412" y2="74838"/>
                          <a14:foregroundMark x1="10980" y1="62013" x2="10392" y2="49675"/>
                          <a14:foregroundMark x1="4118" y1="46104" x2="4510" y2="53247"/>
                          <a14:foregroundMark x1="93333" y1="57143" x2="88627" y2="41234"/>
                          <a14:foregroundMark x1="96667" y1="46104" x2="96667" y2="51948"/>
                          <a14:foregroundMark x1="50000" y1="3571" x2="50000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283" y="1032082"/>
              <a:ext cx="1538044" cy="1857716"/>
            </a:xfrm>
            <a:prstGeom prst="rect">
              <a:avLst/>
            </a:prstGeom>
          </p:spPr>
        </p:pic>
      </p:grpSp>
      <p:pic>
        <p:nvPicPr>
          <p:cNvPr id="13" name="Picture 12" descr="A close - up of a drop of water&#10;&#10;Description automatically generated with medium confidence">
            <a:extLst>
              <a:ext uri="{FF2B5EF4-FFF2-40B4-BE49-F238E27FC236}">
                <a16:creationId xmlns:a16="http://schemas.microsoft.com/office/drawing/2014/main" id="{A147D458-2AF4-4D20-8ED6-8644DC355C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3196"/>
          <a:stretch/>
        </p:blipFill>
        <p:spPr>
          <a:xfrm>
            <a:off x="3745605" y="2369429"/>
            <a:ext cx="4700790" cy="3337126"/>
          </a:xfrm>
          <a:prstGeom prst="rect">
            <a:avLst/>
          </a:prstGeom>
        </p:spPr>
      </p:pic>
      <p:sp>
        <p:nvSpPr>
          <p:cNvPr id="42" name="Credits">
            <a:extLst>
              <a:ext uri="{FF2B5EF4-FFF2-40B4-BE49-F238E27FC236}">
                <a16:creationId xmlns:a16="http://schemas.microsoft.com/office/drawing/2014/main" id="{F762B280-D951-4460-843E-DF32217B335D}"/>
              </a:ext>
            </a:extLst>
          </p:cNvPr>
          <p:cNvSpPr txBox="1"/>
          <p:nvPr/>
        </p:nvSpPr>
        <p:spPr>
          <a:xfrm>
            <a:off x="370067" y="5923357"/>
            <a:ext cx="9782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Portrait in Public Domain, tinyurl.com/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wkcite?curid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=8947961. See Wikipedia’s page for Avogadro and Avogadro’s constant. Photo by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zhang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kaiyv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under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Pexels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’ permissive license.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6C7C324-5386-4178-AC68-680710826380}"/>
              </a:ext>
            </a:extLst>
          </p:cNvPr>
          <p:cNvSpPr/>
          <p:nvPr/>
        </p:nvSpPr>
        <p:spPr>
          <a:xfrm>
            <a:off x="3764280" y="32492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B6FD75-07F0-4F9D-95D0-5B376FC82F6D}"/>
              </a:ext>
            </a:extLst>
          </p:cNvPr>
          <p:cNvCxnSpPr>
            <a:cxnSpLocks/>
          </p:cNvCxnSpPr>
          <p:nvPr/>
        </p:nvCxnSpPr>
        <p:spPr>
          <a:xfrm>
            <a:off x="2907455" y="2605849"/>
            <a:ext cx="856825" cy="67034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212539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Vertex (pl. Vertices)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Basic 3D Object Representation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388262" y="680056"/>
            <a:ext cx="5390936" cy="297874"/>
            <a:chOff x="3592854" y="624781"/>
            <a:chExt cx="5390936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349270" y="691456"/>
              <a:ext cx="1501170" cy="5786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3726204" y="849642"/>
              <a:ext cx="1321988" cy="633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592854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850440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C1ED707-58D7-4785-B153-3DB7C42EE7F3}"/>
              </a:ext>
            </a:extLst>
          </p:cNvPr>
          <p:cNvGrpSpPr/>
          <p:nvPr/>
        </p:nvGrpSpPr>
        <p:grpSpPr>
          <a:xfrm>
            <a:off x="7043159" y="1208705"/>
            <a:ext cx="4639716" cy="1870311"/>
            <a:chOff x="4592779" y="4537061"/>
            <a:chExt cx="4639716" cy="18703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7828871" y="4537061"/>
              <a:ext cx="140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Face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394F42-66BC-4F80-AACF-205ECD497B49}"/>
                </a:ext>
              </a:extLst>
            </p:cNvPr>
            <p:cNvGrpSpPr/>
            <p:nvPr/>
          </p:nvGrpSpPr>
          <p:grpSpPr>
            <a:xfrm>
              <a:off x="4592779" y="4887712"/>
              <a:ext cx="4623791" cy="1519660"/>
              <a:chOff x="4592779" y="4887712"/>
              <a:chExt cx="4623791" cy="1519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CF9C4F-76F3-4754-9C83-2B5E5A9CC09A}"/>
                  </a:ext>
                </a:extLst>
              </p:cNvPr>
              <p:cNvSpPr/>
              <p:nvPr/>
            </p:nvSpPr>
            <p:spPr>
              <a:xfrm>
                <a:off x="4592779" y="6274022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09DFF6-395A-4044-B5E5-18D6531C2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905" y="4887712"/>
                <a:ext cx="2318665" cy="0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F9E3E96-B80A-40BC-8F8C-C063311EAEEC}"/>
              </a:ext>
            </a:extLst>
          </p:cNvPr>
          <p:cNvSpPr txBox="1"/>
          <p:nvPr/>
        </p:nvSpPr>
        <p:spPr>
          <a:xfrm>
            <a:off x="419486" y="1729802"/>
            <a:ext cx="287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location in 3D space represented by a column vector: [x,y,z,1]</a:t>
            </a:r>
            <a:r>
              <a:rPr lang="en-US" baseline="30000" dirty="0"/>
              <a:t>T</a:t>
            </a:r>
          </a:p>
          <a:p>
            <a:endParaRPr lang="en-US" baseline="30000" dirty="0"/>
          </a:p>
          <a:p>
            <a:r>
              <a:rPr lang="en-US" dirty="0"/>
              <a:t>The last dimension is called W and is always 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7FBCC-022F-452F-872D-10D9B883023A}"/>
              </a:ext>
            </a:extLst>
          </p:cNvPr>
          <p:cNvSpPr txBox="1"/>
          <p:nvPr/>
        </p:nvSpPr>
        <p:spPr>
          <a:xfrm>
            <a:off x="333214" y="4194539"/>
            <a:ext cx="351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connected vertices. Mathematically, a line or edge represents the segment of an infinite line.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57CC2D-07F3-4081-8313-5ECA98B2FD00}"/>
              </a:ext>
            </a:extLst>
          </p:cNvPr>
          <p:cNvSpPr txBox="1"/>
          <p:nvPr/>
        </p:nvSpPr>
        <p:spPr>
          <a:xfrm>
            <a:off x="9348285" y="1729802"/>
            <a:ext cx="2687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a set of vertices that, when connected in order with edges, creates a flat, enclosed surface. </a:t>
            </a:r>
          </a:p>
          <a:p>
            <a:endParaRPr lang="en-US" dirty="0"/>
          </a:p>
          <a:p>
            <a:r>
              <a:rPr lang="en-US" dirty="0"/>
              <a:t>For a GPU to render a face, the face needs to be  be represented by triangles. Triangle remove any ambiguity because they are always flat.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627305-A7E6-4364-9161-A7E44ACF5F30}"/>
              </a:ext>
            </a:extLst>
          </p:cNvPr>
          <p:cNvCxnSpPr>
            <a:cxnSpLocks/>
          </p:cNvCxnSpPr>
          <p:nvPr/>
        </p:nvCxnSpPr>
        <p:spPr>
          <a:xfrm flipV="1">
            <a:off x="4382146" y="1729803"/>
            <a:ext cx="2425485" cy="11841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9855D2-354A-4237-8916-C4764B58D46A}"/>
              </a:ext>
            </a:extLst>
          </p:cNvPr>
          <p:cNvCxnSpPr/>
          <p:nvPr/>
        </p:nvCxnSpPr>
        <p:spPr>
          <a:xfrm>
            <a:off x="4382146" y="2904208"/>
            <a:ext cx="120112" cy="179177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77BA38-C37F-43CA-9866-AC4F1FA6C516}"/>
              </a:ext>
            </a:extLst>
          </p:cNvPr>
          <p:cNvCxnSpPr/>
          <p:nvPr/>
        </p:nvCxnSpPr>
        <p:spPr>
          <a:xfrm flipV="1">
            <a:off x="4513881" y="3336010"/>
            <a:ext cx="3161655" cy="137726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97EDF-73D0-431D-9F33-38B7C4B9B59C}"/>
              </a:ext>
            </a:extLst>
          </p:cNvPr>
          <p:cNvCxnSpPr/>
          <p:nvPr/>
        </p:nvCxnSpPr>
        <p:spPr>
          <a:xfrm>
            <a:off x="6807631" y="1729802"/>
            <a:ext cx="867905" cy="160620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661ED3-D2BF-4B32-9A19-EE16ED08FF84}"/>
              </a:ext>
            </a:extLst>
          </p:cNvPr>
          <p:cNvCxnSpPr>
            <a:cxnSpLocks/>
          </p:cNvCxnSpPr>
          <p:nvPr/>
        </p:nvCxnSpPr>
        <p:spPr>
          <a:xfrm flipV="1">
            <a:off x="3443553" y="1124527"/>
            <a:ext cx="4561322" cy="225410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0BF15A-F4CF-454D-AC1B-566F575EA19D}"/>
              </a:ext>
            </a:extLst>
          </p:cNvPr>
          <p:cNvCxnSpPr>
            <a:cxnSpLocks/>
          </p:cNvCxnSpPr>
          <p:nvPr/>
        </p:nvCxnSpPr>
        <p:spPr>
          <a:xfrm>
            <a:off x="4295304" y="1626031"/>
            <a:ext cx="281897" cy="420520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77B643-6FF0-42DD-9EAD-79EA02C1882D}"/>
              </a:ext>
            </a:extLst>
          </p:cNvPr>
          <p:cNvCxnSpPr>
            <a:cxnSpLocks/>
          </p:cNvCxnSpPr>
          <p:nvPr/>
        </p:nvCxnSpPr>
        <p:spPr>
          <a:xfrm flipV="1">
            <a:off x="3886489" y="2884282"/>
            <a:ext cx="4826034" cy="210229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9EE1AD-E852-40D5-BBF1-B25F4978FBE9}"/>
              </a:ext>
            </a:extLst>
          </p:cNvPr>
          <p:cNvCxnSpPr>
            <a:cxnSpLocks/>
          </p:cNvCxnSpPr>
          <p:nvPr/>
        </p:nvCxnSpPr>
        <p:spPr>
          <a:xfrm>
            <a:off x="6467682" y="1105485"/>
            <a:ext cx="1940106" cy="359050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386922B-C17E-4E6A-89BB-C9C64FD4CF19}"/>
              </a:ext>
            </a:extLst>
          </p:cNvPr>
          <p:cNvSpPr/>
          <p:nvPr/>
        </p:nvSpPr>
        <p:spPr>
          <a:xfrm>
            <a:off x="4235549" y="2767361"/>
            <a:ext cx="293194" cy="293194"/>
          </a:xfrm>
          <a:prstGeom prst="ellipse">
            <a:avLst/>
          </a:prstGeom>
          <a:solidFill>
            <a:srgbClr val="E2F0D9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FCAB105-36BF-451A-A0C4-15AA20E92805}"/>
              </a:ext>
            </a:extLst>
          </p:cNvPr>
          <p:cNvSpPr/>
          <p:nvPr/>
        </p:nvSpPr>
        <p:spPr>
          <a:xfrm>
            <a:off x="6650609" y="1580658"/>
            <a:ext cx="293194" cy="293194"/>
          </a:xfrm>
          <a:prstGeom prst="ellipse">
            <a:avLst/>
          </a:prstGeom>
          <a:solidFill>
            <a:srgbClr val="E2F0D9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55B06AF-1754-40E2-93A0-D741CD52587F}"/>
              </a:ext>
            </a:extLst>
          </p:cNvPr>
          <p:cNvSpPr/>
          <p:nvPr/>
        </p:nvSpPr>
        <p:spPr>
          <a:xfrm>
            <a:off x="4355020" y="4571682"/>
            <a:ext cx="293194" cy="293194"/>
          </a:xfrm>
          <a:prstGeom prst="ellipse">
            <a:avLst/>
          </a:prstGeom>
          <a:solidFill>
            <a:srgbClr val="E2F0D9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8CBE74B-6206-48C3-8724-10D0D169464E}"/>
              </a:ext>
            </a:extLst>
          </p:cNvPr>
          <p:cNvSpPr/>
          <p:nvPr/>
        </p:nvSpPr>
        <p:spPr>
          <a:xfrm>
            <a:off x="7536129" y="3184412"/>
            <a:ext cx="293194" cy="293194"/>
          </a:xfrm>
          <a:prstGeom prst="ellipse">
            <a:avLst/>
          </a:prstGeom>
          <a:solidFill>
            <a:srgbClr val="E2F0D9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7A65B4-966C-4714-872D-D1656DA37E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319" y="1610264"/>
            <a:ext cx="1416962" cy="116732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0CE286-D8BA-4C46-BEE0-DFD387B80A80}"/>
              </a:ext>
            </a:extLst>
          </p:cNvPr>
          <p:cNvGrpSpPr/>
          <p:nvPr/>
        </p:nvGrpSpPr>
        <p:grpSpPr>
          <a:xfrm>
            <a:off x="509125" y="1610264"/>
            <a:ext cx="3822977" cy="1280324"/>
            <a:chOff x="509125" y="1600923"/>
            <a:chExt cx="3822977" cy="12896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25" y="1600923"/>
              <a:ext cx="2292194" cy="1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4198752" y="2757238"/>
              <a:ext cx="133350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BFB44A-722C-4AAC-B432-894F25E3055C}"/>
              </a:ext>
            </a:extLst>
          </p:cNvPr>
          <p:cNvGrpSpPr/>
          <p:nvPr/>
        </p:nvGrpSpPr>
        <p:grpSpPr>
          <a:xfrm>
            <a:off x="356726" y="3660061"/>
            <a:ext cx="4172161" cy="654942"/>
            <a:chOff x="423401" y="1212539"/>
            <a:chExt cx="4172161" cy="65494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21942C-7AF4-4BB7-8DB2-288FC427117C}"/>
                </a:ext>
              </a:extLst>
            </p:cNvPr>
            <p:cNvGrpSpPr/>
            <p:nvPr/>
          </p:nvGrpSpPr>
          <p:grpSpPr>
            <a:xfrm>
              <a:off x="509125" y="1581871"/>
              <a:ext cx="4086437" cy="285610"/>
              <a:chOff x="509125" y="1581871"/>
              <a:chExt cx="4086437" cy="2856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00000CB-F4CB-4B80-89E2-18D3670F6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125" y="1581871"/>
                <a:ext cx="2398330" cy="19052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F4CE8A7-58A6-4961-854F-5095C86DA372}"/>
                  </a:ext>
                </a:extLst>
              </p:cNvPr>
              <p:cNvSpPr/>
              <p:nvPr/>
            </p:nvSpPr>
            <p:spPr>
              <a:xfrm>
                <a:off x="4462212" y="1734131"/>
                <a:ext cx="133350" cy="1333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C76608-7AB6-4BCE-8705-E85BB825B109}"/>
                </a:ext>
              </a:extLst>
            </p:cNvPr>
            <p:cNvSpPr txBox="1"/>
            <p:nvPr/>
          </p:nvSpPr>
          <p:spPr>
            <a:xfrm>
              <a:off x="423401" y="1212539"/>
              <a:ext cx="14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Line (or Edge)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94ADBD-140F-4498-96E6-6043FFBDA9A6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2840780" y="4029393"/>
            <a:ext cx="1554757" cy="2189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59D995-4167-42B8-AE14-28BE5ED92692}"/>
              </a:ext>
            </a:extLst>
          </p:cNvPr>
          <p:cNvCxnSpPr>
            <a:cxnSpLocks/>
          </p:cNvCxnSpPr>
          <p:nvPr/>
        </p:nvCxnSpPr>
        <p:spPr>
          <a:xfrm flipV="1">
            <a:off x="7176509" y="1559356"/>
            <a:ext cx="2162245" cy="141669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By The image may be obtained from id Software, Fair use, https://en.wikipedia.org/w/index.php?curid=8393749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History of Games and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52F08-DF95-4355-865C-2CA4ADDEB33F}"/>
              </a:ext>
            </a:extLst>
          </p:cNvPr>
          <p:cNvSpPr txBox="1"/>
          <p:nvPr/>
        </p:nvSpPr>
        <p:spPr>
          <a:xfrm>
            <a:off x="107942" y="5919174"/>
            <a:ext cx="104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All images may be obtained from id Software, Fair use, e.g.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https://en.wikipedia.org/wiki/Template:Non-free_use_rationale_video_game_screenshot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Sources: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https://www.geek.com/wp-content/uploads/2012/05/Screen-Shot-2012-05-09-at-9.41.19-AM-625x352.png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https://en.wikipedia.org/w/index.php?curid=491802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https://en.wikipedia.org/w/index.php?curid=47349045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https://en.wikipedia.org/w/index.php?curid=15579986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See also Wikipedia articles about the respective games.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59A038-6AE5-4F3A-98E4-9689395C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25" y="1346260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B307A-9ED3-4705-AE1D-56DF300D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39" y="1346261"/>
            <a:ext cx="2857500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52005A-CBD3-4B0F-BD28-DF6ADCB5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40" y="1346261"/>
            <a:ext cx="2373413" cy="17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 years later, you can play Wolfenstein 3D online for free - Geek.com">
            <a:extLst>
              <a:ext uri="{FF2B5EF4-FFF2-40B4-BE49-F238E27FC236}">
                <a16:creationId xmlns:a16="http://schemas.microsoft.com/office/drawing/2014/main" id="{B288BB98-5FEB-4562-9F12-41CDCD810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824" y="1346259"/>
            <a:ext cx="3051595" cy="17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24D4A5-F7DA-42B9-BABF-6AB5E773E1A6}"/>
              </a:ext>
            </a:extLst>
          </p:cNvPr>
          <p:cNvSpPr txBox="1"/>
          <p:nvPr/>
        </p:nvSpPr>
        <p:spPr>
          <a:xfrm>
            <a:off x="311824" y="3325659"/>
            <a:ext cx="3051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Wolfenstein3D</a:t>
            </a:r>
          </a:p>
          <a:p>
            <a:pPr algn="ctr"/>
            <a:r>
              <a:rPr lang="en-US" dirty="0"/>
              <a:t>2.5D Rectilinear</a:t>
            </a:r>
          </a:p>
          <a:p>
            <a:pPr algn="ctr"/>
            <a:r>
              <a:rPr lang="en-US" dirty="0"/>
              <a:t>May 1992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B80203-5AFA-4A4A-B7F6-1C57028C0175}"/>
              </a:ext>
            </a:extLst>
          </p:cNvPr>
          <p:cNvSpPr txBox="1"/>
          <p:nvPr/>
        </p:nvSpPr>
        <p:spPr>
          <a:xfrm>
            <a:off x="3551669" y="3320941"/>
            <a:ext cx="237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Doom</a:t>
            </a:r>
          </a:p>
          <a:p>
            <a:pPr algn="ctr"/>
            <a:r>
              <a:rPr lang="en-US" dirty="0"/>
              <a:t>2.5D Heightfield</a:t>
            </a:r>
          </a:p>
          <a:p>
            <a:pPr algn="ctr"/>
            <a:r>
              <a:rPr lang="en-US" dirty="0"/>
              <a:t>December 1993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4F41B-0DC4-40FF-B32F-F45B691FBFB1}"/>
              </a:ext>
            </a:extLst>
          </p:cNvPr>
          <p:cNvSpPr txBox="1"/>
          <p:nvPr/>
        </p:nvSpPr>
        <p:spPr>
          <a:xfrm>
            <a:off x="5994140" y="3320941"/>
            <a:ext cx="2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</a:t>
            </a:r>
          </a:p>
          <a:p>
            <a:pPr algn="ctr"/>
            <a:r>
              <a:rPr lang="en-US" dirty="0"/>
              <a:t>Full 3D June 1996</a:t>
            </a:r>
          </a:p>
          <a:p>
            <a:pPr algn="ctr"/>
            <a:r>
              <a:rPr lang="en-US" dirty="0"/>
              <a:t>GPU January 1997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48F6F6-89BF-42D6-BBD4-39ABDA862658}"/>
              </a:ext>
            </a:extLst>
          </p:cNvPr>
          <p:cNvSpPr txBox="1"/>
          <p:nvPr/>
        </p:nvSpPr>
        <p:spPr>
          <a:xfrm>
            <a:off x="8920698" y="3329960"/>
            <a:ext cx="237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Quake II</a:t>
            </a:r>
          </a:p>
          <a:p>
            <a:pPr algn="ctr"/>
            <a:r>
              <a:rPr lang="en-US" dirty="0"/>
              <a:t>Full 3D GPU December 1997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E58395-BD5D-41B1-A22B-4C9F610C42A3}"/>
              </a:ext>
            </a:extLst>
          </p:cNvPr>
          <p:cNvCxnSpPr>
            <a:cxnSpLocks/>
          </p:cNvCxnSpPr>
          <p:nvPr/>
        </p:nvCxnSpPr>
        <p:spPr>
          <a:xfrm>
            <a:off x="469990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EBAFE2-6D75-4579-BEF9-03A3929646B8}"/>
              </a:ext>
            </a:extLst>
          </p:cNvPr>
          <p:cNvCxnSpPr>
            <a:cxnSpLocks/>
          </p:cNvCxnSpPr>
          <p:nvPr/>
        </p:nvCxnSpPr>
        <p:spPr>
          <a:xfrm>
            <a:off x="2175307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1A4640-EF10-4699-8683-615275CFFFB9}"/>
              </a:ext>
            </a:extLst>
          </p:cNvPr>
          <p:cNvCxnSpPr>
            <a:cxnSpLocks/>
          </p:cNvCxnSpPr>
          <p:nvPr/>
        </p:nvCxnSpPr>
        <p:spPr>
          <a:xfrm>
            <a:off x="3890894" y="4845582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81A4B6-37C5-4191-BE3E-10629DC961D0}"/>
              </a:ext>
            </a:extLst>
          </p:cNvPr>
          <p:cNvCxnSpPr>
            <a:cxnSpLocks/>
          </p:cNvCxnSpPr>
          <p:nvPr/>
        </p:nvCxnSpPr>
        <p:spPr>
          <a:xfrm>
            <a:off x="5596211" y="4845582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FC354-18F7-471D-8C56-6858922DFCE2}"/>
              </a:ext>
            </a:extLst>
          </p:cNvPr>
          <p:cNvCxnSpPr>
            <a:cxnSpLocks/>
          </p:cNvCxnSpPr>
          <p:nvPr/>
        </p:nvCxnSpPr>
        <p:spPr>
          <a:xfrm>
            <a:off x="7304795" y="4845389"/>
            <a:ext cx="170434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D2932B-6D35-4C07-9712-CD0A666371F1}"/>
              </a:ext>
            </a:extLst>
          </p:cNvPr>
          <p:cNvCxnSpPr>
            <a:cxnSpLocks/>
          </p:cNvCxnSpPr>
          <p:nvPr/>
        </p:nvCxnSpPr>
        <p:spPr>
          <a:xfrm>
            <a:off x="9010112" y="4845389"/>
            <a:ext cx="170434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AD3B46-F39E-4EE2-A38B-0FE17DE43AE0}"/>
              </a:ext>
            </a:extLst>
          </p:cNvPr>
          <p:cNvSpPr txBox="1"/>
          <p:nvPr/>
        </p:nvSpPr>
        <p:spPr>
          <a:xfrm>
            <a:off x="469989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DF711-C2B7-4358-93E3-2580F2583181}"/>
              </a:ext>
            </a:extLst>
          </p:cNvPr>
          <p:cNvSpPr txBox="1"/>
          <p:nvPr/>
        </p:nvSpPr>
        <p:spPr>
          <a:xfrm>
            <a:off x="217433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84D56C-0F84-426B-A4BF-32F3C62D0891}"/>
              </a:ext>
            </a:extLst>
          </p:cNvPr>
          <p:cNvSpPr txBox="1"/>
          <p:nvPr/>
        </p:nvSpPr>
        <p:spPr>
          <a:xfrm>
            <a:off x="38755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9409A5-87A9-43C5-9D77-6D4ACE82FB35}"/>
              </a:ext>
            </a:extLst>
          </p:cNvPr>
          <p:cNvSpPr txBox="1"/>
          <p:nvPr/>
        </p:nvSpPr>
        <p:spPr>
          <a:xfrm>
            <a:off x="5602792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D5DFCA-5380-45D4-BED1-0704FF0F3FCA}"/>
              </a:ext>
            </a:extLst>
          </p:cNvPr>
          <p:cNvSpPr txBox="1"/>
          <p:nvPr/>
        </p:nvSpPr>
        <p:spPr>
          <a:xfrm>
            <a:off x="7307135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4BECD6-7621-4909-8D89-8C81918CFAEB}"/>
              </a:ext>
            </a:extLst>
          </p:cNvPr>
          <p:cNvSpPr txBox="1"/>
          <p:nvPr/>
        </p:nvSpPr>
        <p:spPr>
          <a:xfrm>
            <a:off x="8994548" y="4887570"/>
            <a:ext cx="17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‘97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D853E1-2C16-4389-B0AF-E4845B8DC572}"/>
              </a:ext>
            </a:extLst>
          </p:cNvPr>
          <p:cNvCxnSpPr>
            <a:cxnSpLocks/>
            <a:stCxn id="19" idx="2"/>
            <a:endCxn id="27" idx="7"/>
          </p:cNvCxnSpPr>
          <p:nvPr/>
        </p:nvCxnSpPr>
        <p:spPr>
          <a:xfrm flipH="1">
            <a:off x="1061241" y="4248989"/>
            <a:ext cx="776381" cy="53433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6121A1-B186-4505-9552-154152B50A22}"/>
              </a:ext>
            </a:extLst>
          </p:cNvPr>
          <p:cNvCxnSpPr>
            <a:cxnSpLocks/>
            <a:stCxn id="44" idx="2"/>
            <a:endCxn id="54" idx="7"/>
          </p:cNvCxnSpPr>
          <p:nvPr/>
        </p:nvCxnSpPr>
        <p:spPr>
          <a:xfrm flipH="1">
            <a:off x="3853734" y="4244271"/>
            <a:ext cx="884641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BA519E-BA21-49C8-970B-6FE231331052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>
            <a:off x="7422890" y="4244271"/>
            <a:ext cx="669874" cy="53905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1567D6-9FB2-4ACA-B942-1FBBCCDF4845}"/>
              </a:ext>
            </a:extLst>
          </p:cNvPr>
          <p:cNvCxnSpPr>
            <a:cxnSpLocks/>
            <a:stCxn id="45" idx="2"/>
            <a:endCxn id="74" idx="1"/>
          </p:cNvCxnSpPr>
          <p:nvPr/>
        </p:nvCxnSpPr>
        <p:spPr>
          <a:xfrm>
            <a:off x="7422890" y="4244271"/>
            <a:ext cx="1619719" cy="53854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75AB728-CA52-4A95-AA65-D76768F2C163}"/>
              </a:ext>
            </a:extLst>
          </p:cNvPr>
          <p:cNvCxnSpPr>
            <a:cxnSpLocks/>
            <a:stCxn id="48" idx="2"/>
            <a:endCxn id="67" idx="1"/>
          </p:cNvCxnSpPr>
          <p:nvPr/>
        </p:nvCxnSpPr>
        <p:spPr>
          <a:xfrm>
            <a:off x="10107405" y="4253290"/>
            <a:ext cx="440431" cy="5300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54895CF-F496-493F-9B08-ED9FE93ABE9D}"/>
              </a:ext>
            </a:extLst>
          </p:cNvPr>
          <p:cNvSpPr txBox="1"/>
          <p:nvPr/>
        </p:nvSpPr>
        <p:spPr>
          <a:xfrm>
            <a:off x="5579934" y="4512953"/>
            <a:ext cx="17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Internet Boom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3EBF03E-AFB5-49BE-A358-B714A4692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D4DD7BF-B9BD-4303-9B7C-849D9B087379}"/>
              </a:ext>
            </a:extLst>
          </p:cNvPr>
          <p:cNvSpPr/>
          <p:nvPr/>
        </p:nvSpPr>
        <p:spPr>
          <a:xfrm>
            <a:off x="910186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230ED2-4514-4A08-ACB0-EDA96AA2EFE1}"/>
              </a:ext>
            </a:extLst>
          </p:cNvPr>
          <p:cNvSpPr/>
          <p:nvPr/>
        </p:nvSpPr>
        <p:spPr>
          <a:xfrm>
            <a:off x="370267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EB2972B-4A5F-454D-A709-4419815285DD}"/>
              </a:ext>
            </a:extLst>
          </p:cNvPr>
          <p:cNvSpPr/>
          <p:nvPr/>
        </p:nvSpPr>
        <p:spPr>
          <a:xfrm>
            <a:off x="8066847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9AE19D-CDA6-4E79-9E26-A9A361987E79}"/>
              </a:ext>
            </a:extLst>
          </p:cNvPr>
          <p:cNvSpPr/>
          <p:nvPr/>
        </p:nvSpPr>
        <p:spPr>
          <a:xfrm>
            <a:off x="10521919" y="4757408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70599F-4F02-42FC-AE09-4D9E992F0A8B}"/>
              </a:ext>
            </a:extLst>
          </p:cNvPr>
          <p:cNvSpPr/>
          <p:nvPr/>
        </p:nvSpPr>
        <p:spPr>
          <a:xfrm>
            <a:off x="9016692" y="4756903"/>
            <a:ext cx="176972" cy="1769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F5A8F92-A385-4211-BF3B-D7FEB298F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854805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858314" y="178813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49867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423401" y="1936567"/>
            <a:ext cx="2482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Calculators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serial operations on a large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parallelized, can do different instructions.</a:t>
            </a:r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CPUs v. GPUs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38A914-7C5E-45DB-97BE-E79CA2ECD5F8}"/>
              </a:ext>
            </a:extLst>
          </p:cNvPr>
          <p:cNvGrpSpPr/>
          <p:nvPr/>
        </p:nvGrpSpPr>
        <p:grpSpPr>
          <a:xfrm>
            <a:off x="8794253" y="1305074"/>
            <a:ext cx="2802131" cy="436007"/>
            <a:chOff x="7251044" y="1326460"/>
            <a:chExt cx="2802131" cy="436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731E9E-AA0A-4051-B5CF-CCBE60A4E81A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7384394" y="1695792"/>
              <a:ext cx="266878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465960-DB0D-46CD-8325-5B378A260064}"/>
                </a:ext>
              </a:extLst>
            </p:cNvPr>
            <p:cNvSpPr/>
            <p:nvPr/>
          </p:nvSpPr>
          <p:spPr>
            <a:xfrm>
              <a:off x="7251044" y="162911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C48476-7589-496A-86FB-05340FA07230}"/>
                </a:ext>
              </a:extLst>
            </p:cNvPr>
            <p:cNvSpPr txBox="1"/>
            <p:nvPr/>
          </p:nvSpPr>
          <p:spPr>
            <a:xfrm>
              <a:off x="7910051" y="1326460"/>
              <a:ext cx="214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GPU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33CF4A-4B91-4D41-A664-A3181DAB49E9}"/>
              </a:ext>
            </a:extLst>
          </p:cNvPr>
          <p:cNvSpPr txBox="1"/>
          <p:nvPr/>
        </p:nvSpPr>
        <p:spPr>
          <a:xfrm>
            <a:off x="8794253" y="1936567"/>
            <a:ext cx="28773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Origins in 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designed for parallel operations on a small instruction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same instruction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small programs called shaders.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F5AF2B6C-70A4-4FEF-9A73-A5C74A05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8" y="1818378"/>
            <a:ext cx="2273534" cy="1859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0028B-B7DD-4FB5-BE4C-D763DBC38FC3}"/>
              </a:ext>
            </a:extLst>
          </p:cNvPr>
          <p:cNvSpPr/>
          <p:nvPr/>
        </p:nvSpPr>
        <p:spPr>
          <a:xfrm>
            <a:off x="265075" y="5991786"/>
            <a:ext cx="7720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CPU Image, CC BY-SA 2.0,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https://commons.wikimedia.org/w/index.php?curid=406957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GPU Image, By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Swaaye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at the English language Wikipedia, CC BY-SA 3.0, https://commons.wikimedia.org/w/index.php?curid=6037820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71F21C0-D7DC-4259-8DD3-F6951FBC0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2FA4D78E-FE3C-4530-BFC1-1E4635BD9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93" y="2821740"/>
            <a:ext cx="3122091" cy="22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Rasterizing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Z Buffer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9E2662-5E83-424E-A577-4BDD9D1941B9}"/>
              </a:ext>
            </a:extLst>
          </p:cNvPr>
          <p:cNvSpPr txBox="1"/>
          <p:nvPr/>
        </p:nvSpPr>
        <p:spPr>
          <a:xfrm>
            <a:off x="420975" y="1571045"/>
            <a:ext cx="2967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Z Buffer</a:t>
            </a:r>
          </a:p>
          <a:p>
            <a:endParaRPr lang="en-US" dirty="0"/>
          </a:p>
          <a:p>
            <a:r>
              <a:rPr lang="en-US" dirty="0"/>
              <a:t>[Vertex Shader]</a:t>
            </a:r>
          </a:p>
          <a:p>
            <a:r>
              <a:rPr lang="en-US" dirty="0"/>
              <a:t>Rasterize triangles to Z Buffer</a:t>
            </a:r>
          </a:p>
          <a:p>
            <a:endParaRPr lang="en-US" dirty="0"/>
          </a:p>
          <a:p>
            <a:r>
              <a:rPr lang="en-US" dirty="0"/>
              <a:t>[Fragment Shader]</a:t>
            </a:r>
          </a:p>
          <a:p>
            <a:r>
              <a:rPr lang="en-US" dirty="0"/>
              <a:t>For each pixel on the Z Buffer,</a:t>
            </a:r>
          </a:p>
          <a:p>
            <a:r>
              <a:rPr lang="en-US" dirty="0"/>
              <a:t>Calculate color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C529E-401B-4613-917D-8D833063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6450B5-FEBD-4265-A315-30848FF0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08024"/>
              </p:ext>
            </p:extLst>
          </p:nvPr>
        </p:nvGraphicFramePr>
        <p:xfrm>
          <a:off x="3939926" y="1293643"/>
          <a:ext cx="4232264" cy="4298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33">
                  <a:extLst>
                    <a:ext uri="{9D8B030D-6E8A-4147-A177-3AD203B41FA5}">
                      <a16:colId xmlns:a16="http://schemas.microsoft.com/office/drawing/2014/main" val="350977041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212601355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833525147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200351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061187586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2158999338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1355650600"/>
                    </a:ext>
                  </a:extLst>
                </a:gridCol>
                <a:gridCol w="529033">
                  <a:extLst>
                    <a:ext uri="{9D8B030D-6E8A-4147-A177-3AD203B41FA5}">
                      <a16:colId xmlns:a16="http://schemas.microsoft.com/office/drawing/2014/main" val="3359559681"/>
                    </a:ext>
                  </a:extLst>
                </a:gridCol>
              </a:tblGrid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300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53689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8551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24264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2712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7839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8515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7565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C1ED707-58D7-4785-B153-3DB7C42EE7F3}"/>
              </a:ext>
            </a:extLst>
          </p:cNvPr>
          <p:cNvGrpSpPr/>
          <p:nvPr/>
        </p:nvGrpSpPr>
        <p:grpSpPr>
          <a:xfrm>
            <a:off x="7318795" y="1212539"/>
            <a:ext cx="3157426" cy="926275"/>
            <a:chOff x="6160926" y="4537061"/>
            <a:chExt cx="3157426" cy="9262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167BC8-543B-4A2B-A739-3F5D2E788F00}"/>
                </a:ext>
              </a:extLst>
            </p:cNvPr>
            <p:cNvSpPr txBox="1"/>
            <p:nvPr/>
          </p:nvSpPr>
          <p:spPr>
            <a:xfrm>
              <a:off x="7503753" y="4537061"/>
              <a:ext cx="1814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Z Buffer Contents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394F42-66BC-4F80-AACF-205ECD497B49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43BFE6A-5923-4D15-9EC5-05630B3C1C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CF9C4F-76F3-4754-9C83-2B5E5A9CC09A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09DFF6-395A-4044-B5E5-18D6531C2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A8A88B3-A8E9-463B-9F36-B40BDE35CCC3}"/>
              </a:ext>
            </a:extLst>
          </p:cNvPr>
          <p:cNvSpPr txBox="1"/>
          <p:nvPr/>
        </p:nvSpPr>
        <p:spPr>
          <a:xfrm>
            <a:off x="8795945" y="1647597"/>
            <a:ext cx="2433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Closest Depth</a:t>
            </a:r>
          </a:p>
          <a:p>
            <a:r>
              <a:rPr lang="en-US" dirty="0"/>
              <a:t>Closest Depth reference</a:t>
            </a:r>
          </a:p>
          <a:p>
            <a:r>
              <a:rPr lang="en-US" dirty="0"/>
              <a:t>RGB(A) color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86C039-173E-446C-A38C-CDF5334B9C04}"/>
              </a:ext>
            </a:extLst>
          </p:cNvPr>
          <p:cNvCxnSpPr>
            <a:cxnSpLocks/>
          </p:cNvCxnSpPr>
          <p:nvPr/>
        </p:nvCxnSpPr>
        <p:spPr>
          <a:xfrm flipV="1">
            <a:off x="506699" y="4550699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6C7C324-5386-4178-AC68-680710826380}"/>
              </a:ext>
            </a:extLst>
          </p:cNvPr>
          <p:cNvSpPr/>
          <p:nvPr/>
        </p:nvSpPr>
        <p:spPr>
          <a:xfrm>
            <a:off x="2898369" y="449355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F83829-067B-43E4-B7EC-DB84EB932513}"/>
              </a:ext>
            </a:extLst>
          </p:cNvPr>
          <p:cNvSpPr txBox="1"/>
          <p:nvPr/>
        </p:nvSpPr>
        <p:spPr>
          <a:xfrm>
            <a:off x="420975" y="4181367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 Thrashing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9F1A19-58C0-4AFB-89B5-1222410EC2F2}"/>
              </a:ext>
            </a:extLst>
          </p:cNvPr>
          <p:cNvSpPr txBox="1"/>
          <p:nvPr/>
        </p:nvSpPr>
        <p:spPr>
          <a:xfrm>
            <a:off x="418550" y="4679188"/>
            <a:ext cx="254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 are parallel. Two points with the same Z may “fight” over who is closer.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C3D6A-276E-4E52-BF5A-151CBF6CCF51}"/>
              </a:ext>
            </a:extLst>
          </p:cNvPr>
          <p:cNvSpPr txBox="1"/>
          <p:nvPr/>
        </p:nvSpPr>
        <p:spPr>
          <a:xfrm>
            <a:off x="9278413" y="3375710"/>
            <a:ext cx="175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screen tearing, write to a background buffer instead of writing to the screen. (Double/triple buffering).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4F334B-F780-409A-AB5F-3E9B625B3336}"/>
              </a:ext>
            </a:extLst>
          </p:cNvPr>
          <p:cNvGrpSpPr/>
          <p:nvPr/>
        </p:nvGrpSpPr>
        <p:grpSpPr>
          <a:xfrm>
            <a:off x="7907273" y="2948717"/>
            <a:ext cx="3055642" cy="927614"/>
            <a:chOff x="6160926" y="4535722"/>
            <a:chExt cx="3055642" cy="9276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0A964C-3906-4A6A-98C9-F756B28BF70E}"/>
                </a:ext>
              </a:extLst>
            </p:cNvPr>
            <p:cNvSpPr txBox="1"/>
            <p:nvPr/>
          </p:nvSpPr>
          <p:spPr>
            <a:xfrm>
              <a:off x="7661393" y="4535722"/>
              <a:ext cx="1552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Tearing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81E8A3F-5803-4028-9252-EEBA0F8B9352}"/>
                </a:ext>
              </a:extLst>
            </p:cNvPr>
            <p:cNvGrpSpPr/>
            <p:nvPr/>
          </p:nvGrpSpPr>
          <p:grpSpPr>
            <a:xfrm>
              <a:off x="6160926" y="4887712"/>
              <a:ext cx="3055642" cy="575624"/>
              <a:chOff x="6160926" y="4887712"/>
              <a:chExt cx="3055642" cy="57562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FFCD0C1-DCEA-4F42-9598-1985F5C53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978" y="4895375"/>
                <a:ext cx="1317046" cy="513393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87B58E7-BB88-4609-884E-6F9EA2D2BC77}"/>
                  </a:ext>
                </a:extLst>
              </p:cNvPr>
              <p:cNvSpPr/>
              <p:nvPr/>
            </p:nvSpPr>
            <p:spPr>
              <a:xfrm>
                <a:off x="6160926" y="532998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BF415D-2AF1-403F-90E2-E810E67D4D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309" y="4887712"/>
                <a:ext cx="1647259" cy="1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280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Matrix Review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044555" y="1073224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982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Rotation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6FC9F5A-2F43-4A26-8256-6934062C292E}"/>
              </a:ext>
            </a:extLst>
          </p:cNvPr>
          <p:cNvGrpSpPr/>
          <p:nvPr/>
        </p:nvGrpSpPr>
        <p:grpSpPr>
          <a:xfrm>
            <a:off x="8905520" y="1073224"/>
            <a:ext cx="2610744" cy="445533"/>
            <a:chOff x="3100051" y="1073224"/>
            <a:chExt cx="2610744" cy="44553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EB99F-E9C9-4823-B785-C9860B5F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8F0D17-66BB-465D-A321-925A0F68814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7467E9-372A-454E-9484-73B475096F7C}"/>
                </a:ext>
              </a:extLst>
            </p:cNvPr>
            <p:cNvSpPr txBox="1"/>
            <p:nvPr/>
          </p:nvSpPr>
          <p:spPr>
            <a:xfrm>
              <a:off x="3100051" y="1073224"/>
              <a:ext cx="66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Scale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9360C5-01A5-4714-A691-A2A8C424AEFF}"/>
              </a:ext>
            </a:extLst>
          </p:cNvPr>
          <p:cNvGrpSpPr/>
          <p:nvPr/>
        </p:nvGrpSpPr>
        <p:grpSpPr>
          <a:xfrm>
            <a:off x="8969572" y="3127960"/>
            <a:ext cx="2610744" cy="445533"/>
            <a:chOff x="3100051" y="1073224"/>
            <a:chExt cx="2610744" cy="44553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E0C40A-4605-484F-82B3-602F68CA4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A819DFD-C238-4AAC-88A2-D9C629F761A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3A589F-30C7-475B-852F-98D8C6C842DB}"/>
                </a:ext>
              </a:extLst>
            </p:cNvPr>
            <p:cNvSpPr txBox="1"/>
            <p:nvPr/>
          </p:nvSpPr>
          <p:spPr>
            <a:xfrm>
              <a:off x="3100051" y="1073224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Translation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/>
              <p:nvPr/>
            </p:nvSpPr>
            <p:spPr>
              <a:xfrm>
                <a:off x="9201807" y="3701639"/>
                <a:ext cx="1736693" cy="117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07" y="3701639"/>
                <a:ext cx="1736693" cy="1170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8FBE4E-E00E-4ABF-AFD6-7376C9424BA6}"/>
                  </a:ext>
                </a:extLst>
              </p:cNvPr>
              <p:cNvSpPr txBox="1"/>
              <p:nvPr/>
            </p:nvSpPr>
            <p:spPr>
              <a:xfrm>
                <a:off x="9107422" y="1693929"/>
                <a:ext cx="1925462" cy="11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8FBE4E-E00E-4ABF-AFD6-7376C9424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422" y="1693929"/>
                <a:ext cx="1925462" cy="1146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0A76E8-16A8-4183-8022-4CF4F0402C93}"/>
                  </a:ext>
                </a:extLst>
              </p:cNvPr>
              <p:cNvSpPr txBox="1"/>
              <p:nvPr/>
            </p:nvSpPr>
            <p:spPr>
              <a:xfrm>
                <a:off x="4993192" y="1621979"/>
                <a:ext cx="2826030" cy="112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0A76E8-16A8-4183-8022-4CF4F040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92" y="1621979"/>
                <a:ext cx="2826030" cy="1121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E4AC34-650F-4324-8271-4FBEBD163CCA}"/>
                  </a:ext>
                </a:extLst>
              </p:cNvPr>
              <p:cNvSpPr txBox="1"/>
              <p:nvPr/>
            </p:nvSpPr>
            <p:spPr>
              <a:xfrm>
                <a:off x="4945102" y="2847175"/>
                <a:ext cx="2922210" cy="112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E4AC34-650F-4324-8271-4FBEBD16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102" y="2847175"/>
                <a:ext cx="2922210" cy="1121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A09DDD-5649-4969-ABED-EAF66FA6EA0D}"/>
                  </a:ext>
                </a:extLst>
              </p:cNvPr>
              <p:cNvSpPr txBox="1"/>
              <p:nvPr/>
            </p:nvSpPr>
            <p:spPr>
              <a:xfrm>
                <a:off x="4940934" y="4114047"/>
                <a:ext cx="2930546" cy="1145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A09DDD-5649-4969-ABED-EAF66FA6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34" y="4114047"/>
                <a:ext cx="2930546" cy="1145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CD5120A-4946-4017-9642-61F2BA7EAD3E}"/>
              </a:ext>
            </a:extLst>
          </p:cNvPr>
          <p:cNvGrpSpPr/>
          <p:nvPr/>
        </p:nvGrpSpPr>
        <p:grpSpPr>
          <a:xfrm>
            <a:off x="284607" y="1221668"/>
            <a:ext cx="2693742" cy="3083144"/>
            <a:chOff x="3097625" y="1073224"/>
            <a:chExt cx="2693742" cy="308314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D374E4-1601-4C1D-BB2B-A38382D5253B}"/>
                </a:ext>
              </a:extLst>
            </p:cNvPr>
            <p:cNvGrpSpPr/>
            <p:nvPr/>
          </p:nvGrpSpPr>
          <p:grpSpPr>
            <a:xfrm>
              <a:off x="3100051" y="1073224"/>
              <a:ext cx="2610744" cy="445533"/>
              <a:chOff x="3100051" y="1073224"/>
              <a:chExt cx="2610744" cy="445533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4C295EA-A77D-4750-B8AE-D1CCD05AB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775" y="1442556"/>
                <a:ext cx="2398330" cy="19052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FB9063D-073E-4535-97E8-F2976E710DFA}"/>
                  </a:ext>
                </a:extLst>
              </p:cNvPr>
              <p:cNvSpPr/>
              <p:nvPr/>
            </p:nvSpPr>
            <p:spPr>
              <a:xfrm>
                <a:off x="5577445" y="1385407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890A9C-994F-4D13-B2BD-9B171801C76E}"/>
                  </a:ext>
                </a:extLst>
              </p:cNvPr>
              <p:cNvSpPr txBox="1"/>
              <p:nvPr/>
            </p:nvSpPr>
            <p:spPr>
              <a:xfrm>
                <a:off x="3100051" y="1073224"/>
                <a:ext cx="24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3D v 4D Transformations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CF688B-0506-4D03-8A44-7BB7552AD9C0}"/>
                </a:ext>
              </a:extLst>
            </p:cNvPr>
            <p:cNvSpPr txBox="1"/>
            <p:nvPr/>
          </p:nvSpPr>
          <p:spPr>
            <a:xfrm>
              <a:off x="3097625" y="1571045"/>
              <a:ext cx="269374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transformations can be represented by 3D matrices (scale and rotation) while others need 4D matrices (translation and projection). For consistency, we always use 4x4 matrices.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D8B52F-5812-4E13-870A-573272CA6C13}"/>
              </a:ext>
            </a:extLst>
          </p:cNvPr>
          <p:cNvSpPr txBox="1"/>
          <p:nvPr/>
        </p:nvSpPr>
        <p:spPr>
          <a:xfrm>
            <a:off x="3766877" y="19983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41625B-9984-4E15-842E-39C6627957F7}"/>
              </a:ext>
            </a:extLst>
          </p:cNvPr>
          <p:cNvSpPr txBox="1"/>
          <p:nvPr/>
        </p:nvSpPr>
        <p:spPr>
          <a:xfrm>
            <a:off x="3770885" y="322349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58F196-4EAD-4604-8F40-3F0A5A45927D}"/>
              </a:ext>
            </a:extLst>
          </p:cNvPr>
          <p:cNvSpPr txBox="1"/>
          <p:nvPr/>
        </p:nvSpPr>
        <p:spPr>
          <a:xfrm>
            <a:off x="3773289" y="45023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Z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F5E2DB-60BF-4B2B-A384-06549D54830F}"/>
              </a:ext>
            </a:extLst>
          </p:cNvPr>
          <p:cNvGrpSpPr/>
          <p:nvPr/>
        </p:nvGrpSpPr>
        <p:grpSpPr>
          <a:xfrm>
            <a:off x="284607" y="4357100"/>
            <a:ext cx="2693742" cy="1698150"/>
            <a:chOff x="3097625" y="1073224"/>
            <a:chExt cx="2693742" cy="169815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BD778D8-899D-41E8-A3B8-7E5EE85DBB55}"/>
                </a:ext>
              </a:extLst>
            </p:cNvPr>
            <p:cNvGrpSpPr/>
            <p:nvPr/>
          </p:nvGrpSpPr>
          <p:grpSpPr>
            <a:xfrm>
              <a:off x="3100051" y="1073224"/>
              <a:ext cx="2610744" cy="445533"/>
              <a:chOff x="3100051" y="1073224"/>
              <a:chExt cx="2610744" cy="445533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7C51EB-1E5C-451D-857D-871F64174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775" y="1442556"/>
                <a:ext cx="2398330" cy="19052"/>
              </a:xfrm>
              <a:prstGeom prst="line">
                <a:avLst/>
              </a:prstGeom>
              <a:ln cap="rnd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EE221DD-4178-4F9E-BE2B-98D84DBB8E6E}"/>
                  </a:ext>
                </a:extLst>
              </p:cNvPr>
              <p:cNvSpPr/>
              <p:nvPr/>
            </p:nvSpPr>
            <p:spPr>
              <a:xfrm>
                <a:off x="5577445" y="1385407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39C6737-8870-44B5-A287-4958287C84A2}"/>
                  </a:ext>
                </a:extLst>
              </p:cNvPr>
              <p:cNvSpPr txBox="1"/>
              <p:nvPr/>
            </p:nvSpPr>
            <p:spPr>
              <a:xfrm>
                <a:off x="3100051" y="1073224"/>
                <a:ext cx="1192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4D Vectors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DEA604D-1111-4E1E-BC2E-AB2D08DD6C63}"/>
                </a:ext>
              </a:extLst>
            </p:cNvPr>
            <p:cNvSpPr txBox="1"/>
            <p:nvPr/>
          </p:nvSpPr>
          <p:spPr>
            <a:xfrm>
              <a:off x="3097625" y="1571045"/>
              <a:ext cx="2693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3D Vectors become 4D by adding another dimension, w. w </a:t>
              </a:r>
              <a:r>
                <a:rPr lang="en-US" i="1" dirty="0"/>
                <a:t>always</a:t>
              </a:r>
              <a:r>
                <a:rPr lang="en-US" dirty="0"/>
                <a:t> has a value of 1.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29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37CA55-CA5F-406E-A8FA-C443E50D37C6}"/>
              </a:ext>
            </a:extLst>
          </p:cNvPr>
          <p:cNvCxnSpPr>
            <a:cxnSpLocks/>
          </p:cNvCxnSpPr>
          <p:nvPr/>
        </p:nvCxnSpPr>
        <p:spPr>
          <a:xfrm>
            <a:off x="5517397" y="4084320"/>
            <a:ext cx="0" cy="40905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F988C-9F55-4A71-BD8A-AA03F4B9A7CA}"/>
              </a:ext>
            </a:extLst>
          </p:cNvPr>
          <p:cNvCxnSpPr>
            <a:cxnSpLocks/>
          </p:cNvCxnSpPr>
          <p:nvPr/>
        </p:nvCxnSpPr>
        <p:spPr>
          <a:xfrm>
            <a:off x="713439" y="1798957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Shaders + Projection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Model Space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3BCCE0-8E53-4BB3-B292-C670FB8535E1}"/>
              </a:ext>
            </a:extLst>
          </p:cNvPr>
          <p:cNvGrpSpPr/>
          <p:nvPr/>
        </p:nvGrpSpPr>
        <p:grpSpPr>
          <a:xfrm>
            <a:off x="553921" y="2756447"/>
            <a:ext cx="2610744" cy="445533"/>
            <a:chOff x="2996643" y="1947028"/>
            <a:chExt cx="2610744" cy="4455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906478-D6B2-457B-BC65-2C7728593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367" y="2316360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F0467B-C05E-46FB-9915-F9D9074BCB3C}"/>
                </a:ext>
              </a:extLst>
            </p:cNvPr>
            <p:cNvSpPr/>
            <p:nvPr/>
          </p:nvSpPr>
          <p:spPr>
            <a:xfrm>
              <a:off x="5474037" y="225921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D081D-04A0-4B53-A30A-D3C3AE57951D}"/>
                </a:ext>
              </a:extLst>
            </p:cNvPr>
            <p:cNvSpPr txBox="1"/>
            <p:nvPr/>
          </p:nvSpPr>
          <p:spPr>
            <a:xfrm>
              <a:off x="2996643" y="1947028"/>
              <a:ext cx="1361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World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50065-1697-44AD-B653-D4A328D02CC1}"/>
              </a:ext>
            </a:extLst>
          </p:cNvPr>
          <p:cNvGrpSpPr/>
          <p:nvPr/>
        </p:nvGrpSpPr>
        <p:grpSpPr>
          <a:xfrm>
            <a:off x="578702" y="4204947"/>
            <a:ext cx="2610744" cy="445533"/>
            <a:chOff x="4177125" y="2820832"/>
            <a:chExt cx="2610744" cy="4455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40C7DE-24F6-438E-B930-A78C05C17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849" y="3190164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012B6D3-6DD1-4A65-8CB6-D96CA52A181E}"/>
                </a:ext>
              </a:extLst>
            </p:cNvPr>
            <p:cNvSpPr/>
            <p:nvPr/>
          </p:nvSpPr>
          <p:spPr>
            <a:xfrm>
              <a:off x="6654519" y="313301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EDF878-58BD-4BE6-B7D0-19054C8DE550}"/>
                </a:ext>
              </a:extLst>
            </p:cNvPr>
            <p:cNvSpPr txBox="1"/>
            <p:nvPr/>
          </p:nvSpPr>
          <p:spPr>
            <a:xfrm>
              <a:off x="4177125" y="2820832"/>
              <a:ext cx="1508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Camera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E29C7C-A9B3-47E0-98BE-259C2F8033EF}"/>
              </a:ext>
            </a:extLst>
          </p:cNvPr>
          <p:cNvGrpSpPr/>
          <p:nvPr/>
        </p:nvGrpSpPr>
        <p:grpSpPr>
          <a:xfrm>
            <a:off x="609755" y="5661344"/>
            <a:ext cx="2610744" cy="445533"/>
            <a:chOff x="5483123" y="3777726"/>
            <a:chExt cx="2610744" cy="44553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31718C-0FC8-4E63-BE3F-F14CE54B8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847" y="4147058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92589D-7354-4CF8-9F49-6FD9DC429C90}"/>
                </a:ext>
              </a:extLst>
            </p:cNvPr>
            <p:cNvSpPr/>
            <p:nvPr/>
          </p:nvSpPr>
          <p:spPr>
            <a:xfrm>
              <a:off x="7960517" y="4089909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0A9113-3702-4D69-8D6D-209D7F586472}"/>
                </a:ext>
              </a:extLst>
            </p:cNvPr>
            <p:cNvSpPr txBox="1"/>
            <p:nvPr/>
          </p:nvSpPr>
          <p:spPr>
            <a:xfrm>
              <a:off x="5483123" y="3777726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Screen Space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701397" y="1924386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Model specific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03EA65-7EE9-40D7-B809-5449BB50F798}"/>
              </a:ext>
            </a:extLst>
          </p:cNvPr>
          <p:cNvSpPr txBox="1"/>
          <p:nvPr/>
        </p:nvSpPr>
        <p:spPr>
          <a:xfrm>
            <a:off x="713439" y="3347897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[Rotate][Scale][Translate]</a:t>
            </a:r>
          </a:p>
          <a:p>
            <a:pPr algn="ctr"/>
            <a:r>
              <a:rPr lang="en-US" dirty="0"/>
              <a:t>Generic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D720DB-9857-4F44-B3EF-B35744BC82BC}"/>
              </a:ext>
            </a:extLst>
          </p:cNvPr>
          <p:cNvSpPr txBox="1"/>
          <p:nvPr/>
        </p:nvSpPr>
        <p:spPr>
          <a:xfrm>
            <a:off x="815163" y="4825991"/>
            <a:ext cx="234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[Projection]</a:t>
            </a:r>
          </a:p>
          <a:p>
            <a:pPr algn="ctr"/>
            <a:r>
              <a:rPr lang="en-US" dirty="0"/>
              <a:t>Generic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28D6BD-B31C-4E0D-96D0-C915D669837C}"/>
              </a:ext>
            </a:extLst>
          </p:cNvPr>
          <p:cNvCxnSpPr>
            <a:cxnSpLocks/>
          </p:cNvCxnSpPr>
          <p:nvPr/>
        </p:nvCxnSpPr>
        <p:spPr>
          <a:xfrm>
            <a:off x="713439" y="3221448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596AB6-8950-4668-84C2-22EDC152AC1C}"/>
              </a:ext>
            </a:extLst>
          </p:cNvPr>
          <p:cNvCxnSpPr>
            <a:cxnSpLocks/>
          </p:cNvCxnSpPr>
          <p:nvPr/>
        </p:nvCxnSpPr>
        <p:spPr>
          <a:xfrm>
            <a:off x="713439" y="4650480"/>
            <a:ext cx="0" cy="9530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/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1FC447-2594-4DB4-BA60-F1BC439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634" y="2982679"/>
                <a:ext cx="2097562" cy="1120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262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</a:t>
              </a: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A226EBCF-A045-49C7-8694-F2216782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269" y="4165757"/>
            <a:ext cx="737129" cy="655226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C7D3D7-2540-49C4-8A40-5C93271F1306}"/>
              </a:ext>
            </a:extLst>
          </p:cNvPr>
          <p:cNvGrpSpPr/>
          <p:nvPr/>
        </p:nvGrpSpPr>
        <p:grpSpPr>
          <a:xfrm>
            <a:off x="8763910" y="2508733"/>
            <a:ext cx="2564286" cy="451370"/>
            <a:chOff x="3119100" y="1067387"/>
            <a:chExt cx="2564286" cy="45137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C5A5A2-E323-4868-B73E-E96853DB0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E82CE7D-604B-474D-8358-A65793EA06D1}"/>
                </a:ext>
              </a:extLst>
            </p:cNvPr>
            <p:cNvSpPr/>
            <p:nvPr/>
          </p:nvSpPr>
          <p:spPr>
            <a:xfrm>
              <a:off x="3119100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BF72CF-F6A3-4223-9452-9CB3AE50BE32}"/>
                </a:ext>
              </a:extLst>
            </p:cNvPr>
            <p:cNvSpPr txBox="1"/>
            <p:nvPr/>
          </p:nvSpPr>
          <p:spPr>
            <a:xfrm>
              <a:off x="3753178" y="1067387"/>
              <a:ext cx="193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Perspective Matrix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A147EE8-7710-4247-B96C-AFCE638BE99E}"/>
              </a:ext>
            </a:extLst>
          </p:cNvPr>
          <p:cNvCxnSpPr>
            <a:stCxn id="29" idx="3"/>
          </p:cNvCxnSpPr>
          <p:nvPr/>
        </p:nvCxnSpPr>
        <p:spPr>
          <a:xfrm>
            <a:off x="4886398" y="4493370"/>
            <a:ext cx="277203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7310C5-2F08-416E-BD07-B53C5FAF804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119292"/>
            <a:ext cx="2107212" cy="13740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413143" y="1734143"/>
            <a:ext cx="246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x and y scale as z changes?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F7CF71-B9FA-49D6-8932-805B53B9BA93}"/>
              </a:ext>
            </a:extLst>
          </p:cNvPr>
          <p:cNvCxnSpPr>
            <a:cxnSpLocks/>
          </p:cNvCxnSpPr>
          <p:nvPr/>
        </p:nvCxnSpPr>
        <p:spPr>
          <a:xfrm>
            <a:off x="5517397" y="4247057"/>
            <a:ext cx="0" cy="2463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5096D1-D3C2-4FD7-9642-3F31515ADAEB}"/>
              </a:ext>
            </a:extLst>
          </p:cNvPr>
          <p:cNvCxnSpPr>
            <a:cxnSpLocks/>
          </p:cNvCxnSpPr>
          <p:nvPr/>
        </p:nvCxnSpPr>
        <p:spPr>
          <a:xfrm>
            <a:off x="6722390" y="3748017"/>
            <a:ext cx="0" cy="7453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FBBBAA-2A67-4F5D-A7EE-89E672B8679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886398" y="3651153"/>
            <a:ext cx="1835992" cy="842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DBA972-8744-4AA3-A1D5-1CEB7E9672CC}"/>
              </a:ext>
            </a:extLst>
          </p:cNvPr>
          <p:cNvSpPr/>
          <p:nvPr/>
        </p:nvSpPr>
        <p:spPr>
          <a:xfrm>
            <a:off x="5470675" y="4153613"/>
            <a:ext cx="93444" cy="93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95DF14C-C915-49C1-B66B-439DC0B2786E}"/>
              </a:ext>
            </a:extLst>
          </p:cNvPr>
          <p:cNvSpPr/>
          <p:nvPr/>
        </p:nvSpPr>
        <p:spPr>
          <a:xfrm>
            <a:off x="6625526" y="3554289"/>
            <a:ext cx="193728" cy="193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CAFE29B0-8C0C-4D1E-BB59-9E17E318D7ED}"/>
              </a:ext>
            </a:extLst>
          </p:cNvPr>
          <p:cNvSpPr/>
          <p:nvPr/>
        </p:nvSpPr>
        <p:spPr>
          <a:xfrm flipH="1">
            <a:off x="6904922" y="3638558"/>
            <a:ext cx="185549" cy="77860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B90F412-7E8C-4923-9B1C-005B5C054083}"/>
              </a:ext>
            </a:extLst>
          </p:cNvPr>
          <p:cNvSpPr/>
          <p:nvPr/>
        </p:nvSpPr>
        <p:spPr>
          <a:xfrm rot="5400000" flipH="1">
            <a:off x="5724058" y="4361062"/>
            <a:ext cx="239713" cy="1756951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C75F949A-C559-424E-BFEC-66387E18C322}"/>
              </a:ext>
            </a:extLst>
          </p:cNvPr>
          <p:cNvSpPr/>
          <p:nvPr/>
        </p:nvSpPr>
        <p:spPr>
          <a:xfrm rot="5400000" flipH="1">
            <a:off x="5181511" y="4317826"/>
            <a:ext cx="119812" cy="55195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B295B025-D861-4188-9887-E86FFC3D5A05}"/>
              </a:ext>
            </a:extLst>
          </p:cNvPr>
          <p:cNvSpPr/>
          <p:nvPr/>
        </p:nvSpPr>
        <p:spPr>
          <a:xfrm flipH="1">
            <a:off x="5604509" y="4185810"/>
            <a:ext cx="66340" cy="292318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C1A61-D3AD-4C2B-BFCF-E90833A05AC5}"/>
              </a:ext>
            </a:extLst>
          </p:cNvPr>
          <p:cNvSpPr txBox="1"/>
          <p:nvPr/>
        </p:nvSpPr>
        <p:spPr>
          <a:xfrm>
            <a:off x="7136855" y="3638558"/>
            <a:ext cx="84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</a:t>
            </a:r>
          </a:p>
          <a:p>
            <a:pPr algn="ctr"/>
            <a:r>
              <a:rPr lang="en-US" dirty="0"/>
              <a:t>x or 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BA46B55-2AF7-412E-B1BA-5F429D7AA84A}"/>
              </a:ext>
            </a:extLst>
          </p:cNvPr>
          <p:cNvSpPr txBox="1"/>
          <p:nvPr/>
        </p:nvSpPr>
        <p:spPr>
          <a:xfrm>
            <a:off x="5303830" y="5417065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/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Known distance to image plane, z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51736-9373-4F0B-8DEB-C3CCB64A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27" y="4665153"/>
                <a:ext cx="1262264" cy="430887"/>
              </a:xfrm>
              <a:prstGeom prst="rect">
                <a:avLst/>
              </a:prstGeom>
              <a:blipFill>
                <a:blip r:embed="rId6"/>
                <a:stretch>
                  <a:fillRect t="-1408" r="-966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CB2CFB4B-D4D3-4B09-8FE7-B61E777B792F}"/>
              </a:ext>
            </a:extLst>
          </p:cNvPr>
          <p:cNvSpPr txBox="1"/>
          <p:nvPr/>
        </p:nvSpPr>
        <p:spPr>
          <a:xfrm>
            <a:off x="5579068" y="4185809"/>
            <a:ext cx="49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617404" cy="469167"/>
            <a:chOff x="3076238" y="1066884"/>
            <a:chExt cx="2617404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228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Using Similar Triangles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/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𝐾𝑛𝑜𝑤𝑛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D8A7D7B-D8FE-4AE1-97EF-946A271B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06" y="1755464"/>
                <a:ext cx="2352695" cy="628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/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4CB6C8-9701-4B52-BE0A-1AB9028F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310" y="4789491"/>
                <a:ext cx="1637563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B14F6A62-0F2E-46DE-8BF3-67C00A99CB44}"/>
              </a:ext>
            </a:extLst>
          </p:cNvPr>
          <p:cNvSpPr txBox="1"/>
          <p:nvPr/>
        </p:nvSpPr>
        <p:spPr>
          <a:xfrm>
            <a:off x="9739331" y="4261893"/>
            <a:ext cx="10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Or - </a:t>
            </a:r>
          </a:p>
        </p:txBody>
      </p:sp>
    </p:spTree>
    <p:extLst>
      <p:ext uri="{BB962C8B-B14F-4D97-AF65-F5344CB8AC3E}">
        <p14:creationId xmlns:p14="http://schemas.microsoft.com/office/powerpoint/2010/main" val="172151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Vertex + Fragment Shaders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F1107-9E62-43BE-90F5-B4565D6EDC83}"/>
              </a:ext>
            </a:extLst>
          </p:cNvPr>
          <p:cNvGrpSpPr/>
          <p:nvPr/>
        </p:nvGrpSpPr>
        <p:grpSpPr>
          <a:xfrm>
            <a:off x="553921" y="1301136"/>
            <a:ext cx="2610744" cy="445533"/>
            <a:chOff x="3100051" y="1073224"/>
            <a:chExt cx="2610744" cy="4455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7595DA-6D53-45A0-9254-830836053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62159-F990-4B83-B1ED-B71983DC26AC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1B15B-18F0-404B-A4D9-CF02D6672999}"/>
                </a:ext>
              </a:extLst>
            </p:cNvPr>
            <p:cNvSpPr txBox="1"/>
            <p:nvPr/>
          </p:nvSpPr>
          <p:spPr>
            <a:xfrm>
              <a:off x="3100051" y="1073224"/>
              <a:ext cx="135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Declarations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E6FA124-BF2C-4742-BF29-60A207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0A6BD7-AFAA-4D51-9948-A9CE458C3CFD}"/>
              </a:ext>
            </a:extLst>
          </p:cNvPr>
          <p:cNvSpPr txBox="1"/>
          <p:nvPr/>
        </p:nvSpPr>
        <p:spPr>
          <a:xfrm>
            <a:off x="553922" y="1782964"/>
            <a:ext cx="2610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structure for what data the vertex shader needs.</a:t>
            </a:r>
          </a:p>
          <a:p>
            <a:endParaRPr lang="en-US" dirty="0"/>
          </a:p>
          <a:p>
            <a:r>
              <a:rPr lang="en-US" dirty="0"/>
              <a:t>Declaration of external variables.</a:t>
            </a:r>
          </a:p>
          <a:p>
            <a:endParaRPr lang="en-US" dirty="0"/>
          </a:p>
          <a:p>
            <a:r>
              <a:rPr lang="en-US" dirty="0"/>
              <a:t>Structure for what data the vertex shader will pass to the fragment shader.</a:t>
            </a:r>
          </a:p>
          <a:p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8B68A1-2F8B-4444-A0EF-67513D11CBED}"/>
              </a:ext>
            </a:extLst>
          </p:cNvPr>
          <p:cNvGrpSpPr/>
          <p:nvPr/>
        </p:nvGrpSpPr>
        <p:grpSpPr>
          <a:xfrm>
            <a:off x="4294179" y="1224935"/>
            <a:ext cx="2610744" cy="445533"/>
            <a:chOff x="3100051" y="1073224"/>
            <a:chExt cx="2610744" cy="44553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D3FFA2-2C92-4087-9770-F72973AB7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6F41BB-52CC-46D8-BBBB-D3051833B2A2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2CE2C3-863B-4FF8-BEEB-181D6A3F3545}"/>
                </a:ext>
              </a:extLst>
            </p:cNvPr>
            <p:cNvSpPr txBox="1"/>
            <p:nvPr/>
          </p:nvSpPr>
          <p:spPr>
            <a:xfrm>
              <a:off x="3100051" y="1073224"/>
              <a:ext cx="149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Vertex Shader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A49A4-F530-4516-B15E-006F712F0FB4}"/>
              </a:ext>
            </a:extLst>
          </p:cNvPr>
          <p:cNvSpPr txBox="1"/>
          <p:nvPr/>
        </p:nvSpPr>
        <p:spPr>
          <a:xfrm>
            <a:off x="4330331" y="1727617"/>
            <a:ext cx="2464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data in the input structure (usually model space data), populate the output structure (usually screen space)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BDF8EEE-D4FD-434C-8FC4-F2E0CE53F404}"/>
              </a:ext>
            </a:extLst>
          </p:cNvPr>
          <p:cNvGrpSpPr/>
          <p:nvPr/>
        </p:nvGrpSpPr>
        <p:grpSpPr>
          <a:xfrm>
            <a:off x="8604997" y="1136434"/>
            <a:ext cx="2507867" cy="469167"/>
            <a:chOff x="3076238" y="1066884"/>
            <a:chExt cx="2507867" cy="4691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A5C663-0F2C-4FD2-A827-7E7C85E9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718858-A415-4A1A-A140-82AC891DC649}"/>
                </a:ext>
              </a:extLst>
            </p:cNvPr>
            <p:cNvSpPr/>
            <p:nvPr/>
          </p:nvSpPr>
          <p:spPr>
            <a:xfrm>
              <a:off x="3076238" y="140270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6F410-4374-49A1-9B07-82F0104B04A9}"/>
                </a:ext>
              </a:extLst>
            </p:cNvPr>
            <p:cNvSpPr txBox="1"/>
            <p:nvPr/>
          </p:nvSpPr>
          <p:spPr>
            <a:xfrm>
              <a:off x="3412120" y="1066884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Fragment Shader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D8A7D7B-D8FE-4AE1-97EF-946A271BF530}"/>
              </a:ext>
            </a:extLst>
          </p:cNvPr>
          <p:cNvSpPr txBox="1"/>
          <p:nvPr/>
        </p:nvSpPr>
        <p:spPr>
          <a:xfrm>
            <a:off x="8714534" y="1755464"/>
            <a:ext cx="261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data in the output structure, what color should be at this pixel?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BEF89E-9A42-464F-B988-8DADD8E40D0B}"/>
              </a:ext>
            </a:extLst>
          </p:cNvPr>
          <p:cNvGrpSpPr/>
          <p:nvPr/>
        </p:nvGrpSpPr>
        <p:grpSpPr>
          <a:xfrm>
            <a:off x="4160307" y="3793364"/>
            <a:ext cx="2610744" cy="445533"/>
            <a:chOff x="3100051" y="1073224"/>
            <a:chExt cx="2610744" cy="44553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45CC13-5158-44C9-9C31-F97E63AEC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775" y="1442556"/>
              <a:ext cx="2398330" cy="19052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2B9A449-CFB5-4046-A361-1E759F11F15A}"/>
                </a:ext>
              </a:extLst>
            </p:cNvPr>
            <p:cNvSpPr/>
            <p:nvPr/>
          </p:nvSpPr>
          <p:spPr>
            <a:xfrm>
              <a:off x="5577445" y="1385407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DAAA11-8F48-4279-B39C-5F0677F05B40}"/>
                </a:ext>
              </a:extLst>
            </p:cNvPr>
            <p:cNvSpPr txBox="1"/>
            <p:nvPr/>
          </p:nvSpPr>
          <p:spPr>
            <a:xfrm>
              <a:off x="3100051" y="107322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Shader Dialects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0ED5097-BE21-4A0D-8F45-586BE5954DFA}"/>
              </a:ext>
            </a:extLst>
          </p:cNvPr>
          <p:cNvSpPr txBox="1"/>
          <p:nvPr/>
        </p:nvSpPr>
        <p:spPr>
          <a:xfrm>
            <a:off x="4196459" y="4296046"/>
            <a:ext cx="2464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shaders are written in HLSL (DirectX) or GLSL </a:t>
            </a:r>
            <a:r>
              <a:rPr lang="en-US"/>
              <a:t>(OpenGL). </a:t>
            </a:r>
            <a:r>
              <a:rPr lang="en-US" dirty="0"/>
              <a:t>The concepts are similar, but the fine points of syntax are different.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A0A068-B926-4409-B5C1-57225F93C3AF}"/>
              </a:ext>
            </a:extLst>
          </p:cNvPr>
          <p:cNvGrpSpPr/>
          <p:nvPr/>
        </p:nvGrpSpPr>
        <p:grpSpPr>
          <a:xfrm>
            <a:off x="7742054" y="3810424"/>
            <a:ext cx="3845590" cy="436007"/>
            <a:chOff x="2809936" y="1073224"/>
            <a:chExt cx="3845590" cy="436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90BBDE-309D-46A4-82AD-C4B163FEA245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2943286" y="1442556"/>
              <a:ext cx="3541028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2373642-34B0-4931-975D-D8318CAF2D86}"/>
                </a:ext>
              </a:extLst>
            </p:cNvPr>
            <p:cNvSpPr/>
            <p:nvPr/>
          </p:nvSpPr>
          <p:spPr>
            <a:xfrm>
              <a:off x="2809936" y="13758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6C064D-C0B1-4306-8970-2D101210DC20}"/>
                </a:ext>
              </a:extLst>
            </p:cNvPr>
            <p:cNvSpPr txBox="1"/>
            <p:nvPr/>
          </p:nvSpPr>
          <p:spPr>
            <a:xfrm>
              <a:off x="3761529" y="1073224"/>
              <a:ext cx="289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Online Shader “Playgrounds”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D1FC2F-9F55-41D2-A586-9DF90AE61C96}"/>
              </a:ext>
            </a:extLst>
          </p:cNvPr>
          <p:cNvSpPr txBox="1"/>
          <p:nvPr/>
        </p:nvSpPr>
        <p:spPr>
          <a:xfrm>
            <a:off x="7742054" y="4313106"/>
            <a:ext cx="384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places to practice shaders:</a:t>
            </a:r>
          </a:p>
          <a:p>
            <a:r>
              <a:rPr lang="en-US" dirty="0">
                <a:hlinkClick r:id="rId3"/>
              </a:rPr>
              <a:t>https://shadertoy.com</a:t>
            </a:r>
            <a:r>
              <a:rPr lang="en-US" dirty="0"/>
              <a:t> (fragment only)</a:t>
            </a:r>
          </a:p>
          <a:p>
            <a:r>
              <a:rPr lang="en-US" dirty="0">
                <a:hlinkClick r:id="rId4"/>
              </a:rPr>
              <a:t>https://shaderfrog.com</a:t>
            </a:r>
            <a:r>
              <a:rPr lang="en-US" dirty="0"/>
              <a:t> (both)</a:t>
            </a:r>
          </a:p>
        </p:txBody>
      </p:sp>
    </p:spTree>
    <p:extLst>
      <p:ext uri="{BB962C8B-B14F-4D97-AF65-F5344CB8AC3E}">
        <p14:creationId xmlns:p14="http://schemas.microsoft.com/office/powerpoint/2010/main" val="199077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937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Graphics Parts and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87</cp:revision>
  <dcterms:created xsi:type="dcterms:W3CDTF">2019-02-06T17:03:21Z</dcterms:created>
  <dcterms:modified xsi:type="dcterms:W3CDTF">2021-02-02T16:19:19Z</dcterms:modified>
</cp:coreProperties>
</file>