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66" r:id="rId5"/>
    <p:sldId id="270" r:id="rId6"/>
    <p:sldId id="268" r:id="rId7"/>
    <p:sldId id="269" r:id="rId8"/>
    <p:sldId id="259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 autoAdjust="0"/>
    <p:restoredTop sz="94660"/>
  </p:normalViewPr>
  <p:slideViewPr>
    <p:cSldViewPr snapToGrid="0">
      <p:cViewPr varScale="1">
        <p:scale>
          <a:sx n="96" d="100"/>
          <a:sy n="96" d="100"/>
        </p:scale>
        <p:origin x="67" y="2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899B-2CBE-4F9D-93D5-425D78013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44B96-6F2B-456A-AEF4-09BF8397B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2EE2-2DC3-4C9B-BF06-A373BBCB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B1E53-8120-4533-96CD-FC70DA3E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673F2-AA11-4AD7-8440-0ED0F699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0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41D5-A779-4B06-86F7-E5B97B92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33048-AEF4-4270-9FB6-9A426CD1F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9D544-6AEA-4C82-9999-611313DD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11AD0-9273-4AFB-B4ED-CAF0F691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B029-A7B5-4156-B794-EC74B656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57F54-BD3B-4A06-87AE-6413A4090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576EE-F4F3-40A2-BE1B-8BC6DF7FA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DCA0-4738-4512-9507-D11DC2EA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3E01-7F24-4B73-9578-CE3E6B9D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79A1A-A5C3-4A5E-81B9-9206C437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1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5A5F-27F3-426E-BDB5-656BE9C4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D07A-F434-4825-ADD9-8540BC7B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4C48-1D50-4EF6-9B02-A35D5E03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DC60E-EE19-4316-8203-B771DECE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83E67-E1DF-4370-B202-142DF128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4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8444-36DB-41A5-A550-21D7E8FD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EAF1A-3857-4BE4-8844-4610F525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E76E-520A-495E-9009-C454A7E8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A878E-4FB9-4112-A739-05398578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D752-DC09-422C-9412-9CB1A29B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9ADA-0117-413C-A8AD-FB963730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26C9-7F77-497B-9223-BCC2ADCF6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C9DDD-97F9-4B95-9A5A-13AE57D87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031C1-3230-4124-B305-13EEF62D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48E01-894F-4FE8-9BDD-E22842EC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B114A-9C3E-443D-8ADC-C061A3A6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8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A233-4334-4875-B7F4-93CC5B93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454F4-43D9-4369-83D7-0D336EB4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6831B-A0A0-4F2A-94E0-932063100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610A-AD59-4E83-BAEE-5C7045D67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BDE04-9BA5-4EF8-B8A0-49E71E0D5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EEE7A-2AE9-4899-A096-32A987C6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E2027-EBD9-427E-9DE8-D1FF5382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CD26A-FD12-4F86-B8CF-98A84C5C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1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7101-D387-4D76-83A0-3B5219A1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6AD76-FDB9-4245-907B-EE16EC68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DF41E-349B-4818-9E86-E87217D0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009C1-8152-4793-B983-15C1EF91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9716B-3D70-4AF0-892A-CFAC9D96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FB7EC-37BA-44BB-9C78-4A3A5F98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20DED-7E28-4D86-AAAA-90D680DF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9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ACF5-AEC5-426C-A233-780FE2EA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6901-82CB-49FF-A26B-6D4D31FC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3835B-D773-4AA6-986C-88E937C40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AD546-F095-410C-A580-FC988686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66CC7-4216-4FF9-A3B1-D9067049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B902E-5687-431E-8F18-A2B0D7F8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3265-AFA2-44C7-8BCA-FC022CCE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BE60F-4DDC-48FA-B2EB-33CD424CA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F115D-5A0B-4CB5-9CE4-D201C6BF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D837-5CFC-49FE-A1CF-B7495060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A2026-8738-48F8-AD76-0441DEA1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48BEE-4DAC-4236-853D-868BA9B9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9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0243D-87F8-4E08-8218-0635C42D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8521F-0549-44B2-8826-35F7D81EF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29B22-5B2D-4FFC-9DAC-69D677F47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DBE60-9DBF-4AEC-B933-FFCA020856E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30B6-A0EA-4E28-A73B-2ADD242B7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57C84-117D-49ED-89EC-7AA5B4279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3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hadertoy.com/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haderfrog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geek.com/wp-content/uploads/2012/05/Screen-Shot-2012-05-09-at-9.41.19-AM-625x352.png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en.wikipedia.org/wiki/Template:Non-free_use_rationale_video_game_screensho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/index.php?curid=15579986" TargetMode="External"/><Relationship Id="rId11" Type="http://schemas.openxmlformats.org/officeDocument/2006/relationships/image" Target="../media/image5.emf"/><Relationship Id="rId5" Type="http://schemas.openxmlformats.org/officeDocument/2006/relationships/hyperlink" Target="https://en.wikipedia.org/w/index.php?curid=47349045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en.wikipedia.org/w/index.php?curid=491802" TargetMode="Externa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406957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haderfrog.com/app/view/5197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haderfrog.com/app/view/5197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haderfrog.com/app/view/5197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5B34-9C50-4630-9F5B-C5D32E869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Shader </a:t>
            </a:r>
            <a:r>
              <a:rPr lang="en-US" dirty="0"/>
              <a:t>Parts and Terms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B2F67-F39D-48D7-89FC-4B26C179B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B. Ricks, PhD</a:t>
            </a:r>
          </a:p>
          <a:p>
            <a:r>
              <a:rPr lang="en-US" dirty="0"/>
              <a:t>CS 4620, University of Nebraska at Omaha</a:t>
            </a:r>
          </a:p>
        </p:txBody>
      </p:sp>
    </p:spTree>
    <p:extLst>
      <p:ext uri="{BB962C8B-B14F-4D97-AF65-F5344CB8AC3E}">
        <p14:creationId xmlns:p14="http://schemas.microsoft.com/office/powerpoint/2010/main" val="147695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Vertex + Fragment Shaders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C6F1107-9E62-43BE-90F5-B4565D6EDC83}"/>
              </a:ext>
            </a:extLst>
          </p:cNvPr>
          <p:cNvGrpSpPr/>
          <p:nvPr/>
        </p:nvGrpSpPr>
        <p:grpSpPr>
          <a:xfrm>
            <a:off x="553921" y="1301136"/>
            <a:ext cx="2610744" cy="445533"/>
            <a:chOff x="3100051" y="1073224"/>
            <a:chExt cx="2610744" cy="44553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7595DA-6D53-45A0-9254-830836053E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8162159-F990-4B83-B1ED-B71983DC26AC}"/>
                </a:ext>
              </a:extLst>
            </p:cNvPr>
            <p:cNvSpPr/>
            <p:nvPr/>
          </p:nvSpPr>
          <p:spPr>
            <a:xfrm>
              <a:off x="5577445" y="1385407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21B15B-18F0-404B-A4D9-CF02D6672999}"/>
                </a:ext>
              </a:extLst>
            </p:cNvPr>
            <p:cNvSpPr txBox="1"/>
            <p:nvPr/>
          </p:nvSpPr>
          <p:spPr>
            <a:xfrm>
              <a:off x="3100051" y="1073224"/>
              <a:ext cx="1351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Declarations</a:t>
              </a:r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7E6FA124-BF2C-4742-BF29-60A20789A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456" y="6091067"/>
            <a:ext cx="1321688" cy="5996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0A6BD7-AFAA-4D51-9948-A9CE458C3CFD}"/>
              </a:ext>
            </a:extLst>
          </p:cNvPr>
          <p:cNvSpPr txBox="1"/>
          <p:nvPr/>
        </p:nvSpPr>
        <p:spPr>
          <a:xfrm>
            <a:off x="553922" y="1782964"/>
            <a:ext cx="2610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structure for what data the vertex shader needs.</a:t>
            </a:r>
          </a:p>
          <a:p>
            <a:endParaRPr lang="en-US" dirty="0"/>
          </a:p>
          <a:p>
            <a:r>
              <a:rPr lang="en-US" dirty="0"/>
              <a:t>Declaration of external variables.</a:t>
            </a:r>
          </a:p>
          <a:p>
            <a:endParaRPr lang="en-US" dirty="0"/>
          </a:p>
          <a:p>
            <a:r>
              <a:rPr lang="en-US" dirty="0"/>
              <a:t>Structure for what data the vertex shader will pass to the fragment shader.</a:t>
            </a:r>
          </a:p>
          <a:p>
            <a:endParaRPr lang="en-US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78B68A1-2F8B-4444-A0EF-67513D11CBED}"/>
              </a:ext>
            </a:extLst>
          </p:cNvPr>
          <p:cNvGrpSpPr/>
          <p:nvPr/>
        </p:nvGrpSpPr>
        <p:grpSpPr>
          <a:xfrm>
            <a:off x="4294179" y="1224935"/>
            <a:ext cx="2610744" cy="445533"/>
            <a:chOff x="3100051" y="1073224"/>
            <a:chExt cx="2610744" cy="445533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D3FFA2-2C92-4087-9770-F72973AB7A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C6F41BB-52CC-46D8-BBBB-D3051833B2A2}"/>
                </a:ext>
              </a:extLst>
            </p:cNvPr>
            <p:cNvSpPr/>
            <p:nvPr/>
          </p:nvSpPr>
          <p:spPr>
            <a:xfrm>
              <a:off x="5577445" y="1385407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C2CE2C3-863B-4FF8-BEEB-181D6A3F3545}"/>
                </a:ext>
              </a:extLst>
            </p:cNvPr>
            <p:cNvSpPr txBox="1"/>
            <p:nvPr/>
          </p:nvSpPr>
          <p:spPr>
            <a:xfrm>
              <a:off x="3100051" y="1073224"/>
              <a:ext cx="1494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Vertex Shader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780A49A4-F530-4516-B15E-006F712F0FB4}"/>
              </a:ext>
            </a:extLst>
          </p:cNvPr>
          <p:cNvSpPr txBox="1"/>
          <p:nvPr/>
        </p:nvSpPr>
        <p:spPr>
          <a:xfrm>
            <a:off x="4330331" y="1727617"/>
            <a:ext cx="2464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data in the input structure (usually model space data), populate the output structure (usually screen space)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BDF8EEE-D4FD-434C-8FC4-F2E0CE53F404}"/>
              </a:ext>
            </a:extLst>
          </p:cNvPr>
          <p:cNvGrpSpPr/>
          <p:nvPr/>
        </p:nvGrpSpPr>
        <p:grpSpPr>
          <a:xfrm>
            <a:off x="8604997" y="1136434"/>
            <a:ext cx="2507867" cy="469167"/>
            <a:chOff x="3076238" y="1066884"/>
            <a:chExt cx="2507867" cy="469167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DA5C663-0F2C-4FD2-A827-7E7C85E9B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5718858-A415-4A1A-A140-82AC891DC649}"/>
                </a:ext>
              </a:extLst>
            </p:cNvPr>
            <p:cNvSpPr/>
            <p:nvPr/>
          </p:nvSpPr>
          <p:spPr>
            <a:xfrm>
              <a:off x="3076238" y="140270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066F410-4374-49A1-9B07-82F0104B04A9}"/>
                </a:ext>
              </a:extLst>
            </p:cNvPr>
            <p:cNvSpPr txBox="1"/>
            <p:nvPr/>
          </p:nvSpPr>
          <p:spPr>
            <a:xfrm>
              <a:off x="3412120" y="1066884"/>
              <a:ext cx="1790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Fragment Shader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6D8A7D7B-D8FE-4AE1-97EF-946A271BF530}"/>
              </a:ext>
            </a:extLst>
          </p:cNvPr>
          <p:cNvSpPr txBox="1"/>
          <p:nvPr/>
        </p:nvSpPr>
        <p:spPr>
          <a:xfrm>
            <a:off x="8714534" y="1755464"/>
            <a:ext cx="2613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the data in the output structure, what color should be at this pixel?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2BEF89E-9A42-464F-B988-8DADD8E40D0B}"/>
              </a:ext>
            </a:extLst>
          </p:cNvPr>
          <p:cNvGrpSpPr/>
          <p:nvPr/>
        </p:nvGrpSpPr>
        <p:grpSpPr>
          <a:xfrm>
            <a:off x="4160307" y="3793364"/>
            <a:ext cx="2610744" cy="445533"/>
            <a:chOff x="3100051" y="1073224"/>
            <a:chExt cx="2610744" cy="445533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445CC13-5158-44C9-9C31-F97E63AECB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2B9A449-CFB5-4046-A361-1E759F11F15A}"/>
                </a:ext>
              </a:extLst>
            </p:cNvPr>
            <p:cNvSpPr/>
            <p:nvPr/>
          </p:nvSpPr>
          <p:spPr>
            <a:xfrm>
              <a:off x="5577445" y="1385407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DDAAA11-8F48-4279-B39C-5F0677F05B40}"/>
                </a:ext>
              </a:extLst>
            </p:cNvPr>
            <p:cNvSpPr txBox="1"/>
            <p:nvPr/>
          </p:nvSpPr>
          <p:spPr>
            <a:xfrm>
              <a:off x="3100051" y="1073224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Shader Dialects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B0ED5097-BE21-4A0D-8F45-586BE5954DFA}"/>
              </a:ext>
            </a:extLst>
          </p:cNvPr>
          <p:cNvSpPr txBox="1"/>
          <p:nvPr/>
        </p:nvSpPr>
        <p:spPr>
          <a:xfrm>
            <a:off x="4196459" y="4296046"/>
            <a:ext cx="2464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shaders are written in HLSL (DirectX) or GLSL </a:t>
            </a:r>
            <a:r>
              <a:rPr lang="en-US"/>
              <a:t>(OpenGL). </a:t>
            </a:r>
            <a:r>
              <a:rPr lang="en-US" dirty="0"/>
              <a:t>The concepts are similar, but the fine points of syntax are different.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7A0A068-B926-4409-B5C1-57225F93C3AF}"/>
              </a:ext>
            </a:extLst>
          </p:cNvPr>
          <p:cNvGrpSpPr/>
          <p:nvPr/>
        </p:nvGrpSpPr>
        <p:grpSpPr>
          <a:xfrm>
            <a:off x="7742054" y="3810424"/>
            <a:ext cx="3845590" cy="436007"/>
            <a:chOff x="2809936" y="1073224"/>
            <a:chExt cx="3845590" cy="43600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C90BBDE-309D-46A4-82AD-C4B163FEA245}"/>
                </a:ext>
              </a:extLst>
            </p:cNvPr>
            <p:cNvCxnSpPr>
              <a:cxnSpLocks/>
              <a:stCxn id="79" idx="6"/>
            </p:cNvCxnSpPr>
            <p:nvPr/>
          </p:nvCxnSpPr>
          <p:spPr>
            <a:xfrm>
              <a:off x="2943286" y="1442556"/>
              <a:ext cx="3541028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2373642-34B0-4931-975D-D8318CAF2D86}"/>
                </a:ext>
              </a:extLst>
            </p:cNvPr>
            <p:cNvSpPr/>
            <p:nvPr/>
          </p:nvSpPr>
          <p:spPr>
            <a:xfrm>
              <a:off x="2809936" y="13758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E6C064D-C0B1-4306-8970-2D101210DC20}"/>
                </a:ext>
              </a:extLst>
            </p:cNvPr>
            <p:cNvSpPr txBox="1"/>
            <p:nvPr/>
          </p:nvSpPr>
          <p:spPr>
            <a:xfrm>
              <a:off x="3761529" y="1073224"/>
              <a:ext cx="2893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Online Shader “Playgrounds”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D5D1FC2F-9F55-41D2-A586-9DF90AE61C96}"/>
              </a:ext>
            </a:extLst>
          </p:cNvPr>
          <p:cNvSpPr txBox="1"/>
          <p:nvPr/>
        </p:nvSpPr>
        <p:spPr>
          <a:xfrm>
            <a:off x="7742054" y="4313106"/>
            <a:ext cx="3842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 places to practice shaders:</a:t>
            </a:r>
          </a:p>
          <a:p>
            <a:r>
              <a:rPr lang="en-US" dirty="0">
                <a:hlinkClick r:id="rId3"/>
              </a:rPr>
              <a:t>https://shadertoy.com</a:t>
            </a:r>
            <a:r>
              <a:rPr lang="en-US" dirty="0"/>
              <a:t> (fragment only)</a:t>
            </a:r>
          </a:p>
          <a:p>
            <a:r>
              <a:rPr lang="en-US" dirty="0">
                <a:hlinkClick r:id="rId4"/>
              </a:rPr>
              <a:t>https://shaderfrog.com</a:t>
            </a:r>
            <a:r>
              <a:rPr lang="en-US" dirty="0"/>
              <a:t> (both)</a:t>
            </a:r>
          </a:p>
        </p:txBody>
      </p:sp>
    </p:spTree>
    <p:extLst>
      <p:ext uri="{BB962C8B-B14F-4D97-AF65-F5344CB8AC3E}">
        <p14:creationId xmlns:p14="http://schemas.microsoft.com/office/powerpoint/2010/main" val="199077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By The image may be obtained from id Software, Fair use, https://en.wikipedia.org/w/index.php?curid=8393749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History of Games and GPUs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AE52F08-DF95-4355-865C-2CA4ADDEB33F}"/>
              </a:ext>
            </a:extLst>
          </p:cNvPr>
          <p:cNvSpPr txBox="1"/>
          <p:nvPr/>
        </p:nvSpPr>
        <p:spPr>
          <a:xfrm>
            <a:off x="107942" y="5919174"/>
            <a:ext cx="104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All images may be obtained from id Software, Fair use, e.g.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https://en.wikipedia.org/wiki/Template:Non-free_use_rationale_video_game_screenshot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. Sources: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https://www.geek.com/wp-content/uploads/2012/05/Screen-Shot-2012-05-09-at-9.41.19-AM-625x352.png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, 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https://en.wikipedia.org/w/index.php?curid=491802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https://en.wikipedia.org/w/index.php?curid=47349045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https://en.wikipedia.org/w/index.php?curid=15579986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. See also Wikipedia articles about the respective games.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159A038-6AE5-4F3A-98E4-9689395CD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25" y="1346260"/>
            <a:ext cx="2373413" cy="17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D6B307A-9ED3-4705-AE1D-56DF300D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139" y="1346261"/>
            <a:ext cx="2857500" cy="17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E52005A-CBD3-4B0F-BD28-DF6ADCB5D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140" y="1346261"/>
            <a:ext cx="2373413" cy="17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20 years later, you can play Wolfenstein 3D online for free - Geek.com">
            <a:extLst>
              <a:ext uri="{FF2B5EF4-FFF2-40B4-BE49-F238E27FC236}">
                <a16:creationId xmlns:a16="http://schemas.microsoft.com/office/drawing/2014/main" id="{B288BB98-5FEB-4562-9F12-41CDCD810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1824" y="1346259"/>
            <a:ext cx="3051595" cy="177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524D4A5-F7DA-42B9-BABF-6AB5E773E1A6}"/>
              </a:ext>
            </a:extLst>
          </p:cNvPr>
          <p:cNvSpPr txBox="1"/>
          <p:nvPr/>
        </p:nvSpPr>
        <p:spPr>
          <a:xfrm>
            <a:off x="311824" y="3325659"/>
            <a:ext cx="3051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Wolfenstein3D</a:t>
            </a:r>
          </a:p>
          <a:p>
            <a:pPr algn="ctr"/>
            <a:r>
              <a:rPr lang="en-US" dirty="0"/>
              <a:t>2.5D Rectilinear</a:t>
            </a:r>
          </a:p>
          <a:p>
            <a:pPr algn="ctr"/>
            <a:r>
              <a:rPr lang="en-US" dirty="0"/>
              <a:t>May 1992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B80203-5AFA-4A4A-B7F6-1C57028C0175}"/>
              </a:ext>
            </a:extLst>
          </p:cNvPr>
          <p:cNvSpPr txBox="1"/>
          <p:nvPr/>
        </p:nvSpPr>
        <p:spPr>
          <a:xfrm>
            <a:off x="3551669" y="3320941"/>
            <a:ext cx="2373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Doom</a:t>
            </a:r>
          </a:p>
          <a:p>
            <a:pPr algn="ctr"/>
            <a:r>
              <a:rPr lang="en-US" dirty="0"/>
              <a:t>2.5D Heightfield</a:t>
            </a:r>
          </a:p>
          <a:p>
            <a:pPr algn="ctr"/>
            <a:r>
              <a:rPr lang="en-US" dirty="0"/>
              <a:t>December 1993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64F41B-0DC4-40FF-B32F-F45B691FBFB1}"/>
              </a:ext>
            </a:extLst>
          </p:cNvPr>
          <p:cNvSpPr txBox="1"/>
          <p:nvPr/>
        </p:nvSpPr>
        <p:spPr>
          <a:xfrm>
            <a:off x="5994140" y="3320941"/>
            <a:ext cx="2857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Quake I</a:t>
            </a:r>
          </a:p>
          <a:p>
            <a:pPr algn="ctr"/>
            <a:r>
              <a:rPr lang="en-US" dirty="0"/>
              <a:t>Full 3D June 1996</a:t>
            </a:r>
          </a:p>
          <a:p>
            <a:pPr algn="ctr"/>
            <a:r>
              <a:rPr lang="en-US" dirty="0"/>
              <a:t>GPU January 1997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48F6F6-89BF-42D6-BBD4-39ABDA862658}"/>
              </a:ext>
            </a:extLst>
          </p:cNvPr>
          <p:cNvSpPr txBox="1"/>
          <p:nvPr/>
        </p:nvSpPr>
        <p:spPr>
          <a:xfrm>
            <a:off x="8920698" y="3329960"/>
            <a:ext cx="2373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Quake II</a:t>
            </a:r>
          </a:p>
          <a:p>
            <a:pPr algn="ctr"/>
            <a:r>
              <a:rPr lang="en-US" dirty="0"/>
              <a:t>Full 3D GPU December 1997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1E58395-BD5D-41B1-A22B-4C9F610C42A3}"/>
              </a:ext>
            </a:extLst>
          </p:cNvPr>
          <p:cNvCxnSpPr>
            <a:cxnSpLocks/>
          </p:cNvCxnSpPr>
          <p:nvPr/>
        </p:nvCxnSpPr>
        <p:spPr>
          <a:xfrm>
            <a:off x="469990" y="4845389"/>
            <a:ext cx="170434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9EBAFE2-6D75-4579-BEF9-03A3929646B8}"/>
              </a:ext>
            </a:extLst>
          </p:cNvPr>
          <p:cNvCxnSpPr>
            <a:cxnSpLocks/>
          </p:cNvCxnSpPr>
          <p:nvPr/>
        </p:nvCxnSpPr>
        <p:spPr>
          <a:xfrm>
            <a:off x="2175307" y="4845389"/>
            <a:ext cx="1704344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11A4640-EF10-4699-8683-615275CFFFB9}"/>
              </a:ext>
            </a:extLst>
          </p:cNvPr>
          <p:cNvCxnSpPr>
            <a:cxnSpLocks/>
          </p:cNvCxnSpPr>
          <p:nvPr/>
        </p:nvCxnSpPr>
        <p:spPr>
          <a:xfrm>
            <a:off x="3890894" y="4845582"/>
            <a:ext cx="170434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081A4B6-37C5-4191-BE3E-10629DC961D0}"/>
              </a:ext>
            </a:extLst>
          </p:cNvPr>
          <p:cNvCxnSpPr>
            <a:cxnSpLocks/>
          </p:cNvCxnSpPr>
          <p:nvPr/>
        </p:nvCxnSpPr>
        <p:spPr>
          <a:xfrm>
            <a:off x="5596211" y="4845582"/>
            <a:ext cx="1704344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4FC354-18F7-471D-8C56-6858922DFCE2}"/>
              </a:ext>
            </a:extLst>
          </p:cNvPr>
          <p:cNvCxnSpPr>
            <a:cxnSpLocks/>
          </p:cNvCxnSpPr>
          <p:nvPr/>
        </p:nvCxnSpPr>
        <p:spPr>
          <a:xfrm>
            <a:off x="7304795" y="4845389"/>
            <a:ext cx="170434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2D2932B-6D35-4C07-9712-CD0A666371F1}"/>
              </a:ext>
            </a:extLst>
          </p:cNvPr>
          <p:cNvCxnSpPr>
            <a:cxnSpLocks/>
          </p:cNvCxnSpPr>
          <p:nvPr/>
        </p:nvCxnSpPr>
        <p:spPr>
          <a:xfrm>
            <a:off x="9010112" y="4845389"/>
            <a:ext cx="1704344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3AD3B46-F39E-4EE2-A38B-0FE17DE43AE0}"/>
              </a:ext>
            </a:extLst>
          </p:cNvPr>
          <p:cNvSpPr txBox="1"/>
          <p:nvPr/>
        </p:nvSpPr>
        <p:spPr>
          <a:xfrm>
            <a:off x="469989" y="4887570"/>
            <a:ext cx="170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‘92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DF711-C2B7-4358-93E3-2580F2583181}"/>
              </a:ext>
            </a:extLst>
          </p:cNvPr>
          <p:cNvSpPr txBox="1"/>
          <p:nvPr/>
        </p:nvSpPr>
        <p:spPr>
          <a:xfrm>
            <a:off x="2174332" y="4887570"/>
            <a:ext cx="170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‘93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A84D56C-0F84-426B-A4BF-32F3C62D0891}"/>
              </a:ext>
            </a:extLst>
          </p:cNvPr>
          <p:cNvSpPr txBox="1"/>
          <p:nvPr/>
        </p:nvSpPr>
        <p:spPr>
          <a:xfrm>
            <a:off x="3875592" y="4887570"/>
            <a:ext cx="170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‘94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9409A5-87A9-43C5-9D77-6D4ACE82FB35}"/>
              </a:ext>
            </a:extLst>
          </p:cNvPr>
          <p:cNvSpPr txBox="1"/>
          <p:nvPr/>
        </p:nvSpPr>
        <p:spPr>
          <a:xfrm>
            <a:off x="5602792" y="4887570"/>
            <a:ext cx="170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‘95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D5DFCA-5380-45D4-BED1-0704FF0F3FCA}"/>
              </a:ext>
            </a:extLst>
          </p:cNvPr>
          <p:cNvSpPr txBox="1"/>
          <p:nvPr/>
        </p:nvSpPr>
        <p:spPr>
          <a:xfrm>
            <a:off x="7307135" y="4887570"/>
            <a:ext cx="170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‘96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4BECD6-7621-4909-8D89-8C81918CFAEB}"/>
              </a:ext>
            </a:extLst>
          </p:cNvPr>
          <p:cNvSpPr txBox="1"/>
          <p:nvPr/>
        </p:nvSpPr>
        <p:spPr>
          <a:xfrm>
            <a:off x="8994548" y="4887570"/>
            <a:ext cx="170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‘97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D853E1-2C16-4389-B0AF-E4845B8DC572}"/>
              </a:ext>
            </a:extLst>
          </p:cNvPr>
          <p:cNvCxnSpPr>
            <a:cxnSpLocks/>
            <a:stCxn id="19" idx="2"/>
            <a:endCxn id="27" idx="7"/>
          </p:cNvCxnSpPr>
          <p:nvPr/>
        </p:nvCxnSpPr>
        <p:spPr>
          <a:xfrm flipH="1">
            <a:off x="1061241" y="4248989"/>
            <a:ext cx="776381" cy="534336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46121A1-B186-4505-9552-154152B50A22}"/>
              </a:ext>
            </a:extLst>
          </p:cNvPr>
          <p:cNvCxnSpPr>
            <a:cxnSpLocks/>
            <a:stCxn id="44" idx="2"/>
            <a:endCxn id="54" idx="7"/>
          </p:cNvCxnSpPr>
          <p:nvPr/>
        </p:nvCxnSpPr>
        <p:spPr>
          <a:xfrm flipH="1">
            <a:off x="3853734" y="4244271"/>
            <a:ext cx="884641" cy="539054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DBA519E-BA21-49C8-970B-6FE231331052}"/>
              </a:ext>
            </a:extLst>
          </p:cNvPr>
          <p:cNvCxnSpPr>
            <a:cxnSpLocks/>
            <a:stCxn id="45" idx="2"/>
            <a:endCxn id="66" idx="1"/>
          </p:cNvCxnSpPr>
          <p:nvPr/>
        </p:nvCxnSpPr>
        <p:spPr>
          <a:xfrm>
            <a:off x="7422890" y="4244271"/>
            <a:ext cx="669874" cy="539054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1567D6-9FB2-4ACA-B942-1FBBCCDF4845}"/>
              </a:ext>
            </a:extLst>
          </p:cNvPr>
          <p:cNvCxnSpPr>
            <a:cxnSpLocks/>
            <a:stCxn id="45" idx="2"/>
            <a:endCxn id="74" idx="1"/>
          </p:cNvCxnSpPr>
          <p:nvPr/>
        </p:nvCxnSpPr>
        <p:spPr>
          <a:xfrm>
            <a:off x="7422890" y="4244271"/>
            <a:ext cx="1619719" cy="538549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75AB728-CA52-4A95-AA65-D76768F2C163}"/>
              </a:ext>
            </a:extLst>
          </p:cNvPr>
          <p:cNvCxnSpPr>
            <a:cxnSpLocks/>
            <a:stCxn id="48" idx="2"/>
            <a:endCxn id="67" idx="1"/>
          </p:cNvCxnSpPr>
          <p:nvPr/>
        </p:nvCxnSpPr>
        <p:spPr>
          <a:xfrm>
            <a:off x="10107405" y="4253290"/>
            <a:ext cx="440431" cy="530035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54895CF-F496-493F-9B08-ED9FE93ABE9D}"/>
              </a:ext>
            </a:extLst>
          </p:cNvPr>
          <p:cNvSpPr txBox="1"/>
          <p:nvPr/>
        </p:nvSpPr>
        <p:spPr>
          <a:xfrm>
            <a:off x="5579934" y="4512953"/>
            <a:ext cx="172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Internet Boom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13EBF03E-AFB5-49BE-A358-B714A46927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14456" y="6091067"/>
            <a:ext cx="1321688" cy="599655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AD4DD7BF-B9BD-4303-9B7C-849D9B087379}"/>
              </a:ext>
            </a:extLst>
          </p:cNvPr>
          <p:cNvSpPr/>
          <p:nvPr/>
        </p:nvSpPr>
        <p:spPr>
          <a:xfrm>
            <a:off x="910186" y="4757408"/>
            <a:ext cx="176972" cy="17697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9230ED2-4514-4A08-ACB0-EDA96AA2EFE1}"/>
              </a:ext>
            </a:extLst>
          </p:cNvPr>
          <p:cNvSpPr/>
          <p:nvPr/>
        </p:nvSpPr>
        <p:spPr>
          <a:xfrm>
            <a:off x="3702679" y="4757408"/>
            <a:ext cx="176972" cy="17697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EB2972B-4A5F-454D-A709-4419815285DD}"/>
              </a:ext>
            </a:extLst>
          </p:cNvPr>
          <p:cNvSpPr/>
          <p:nvPr/>
        </p:nvSpPr>
        <p:spPr>
          <a:xfrm>
            <a:off x="8066847" y="4757408"/>
            <a:ext cx="176972" cy="17697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29AE19D-CDA6-4E79-9E26-A9A361987E79}"/>
              </a:ext>
            </a:extLst>
          </p:cNvPr>
          <p:cNvSpPr/>
          <p:nvPr/>
        </p:nvSpPr>
        <p:spPr>
          <a:xfrm>
            <a:off x="10521919" y="4757408"/>
            <a:ext cx="176972" cy="17697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070599F-4F02-42FC-AE09-4D9E992F0A8B}"/>
              </a:ext>
            </a:extLst>
          </p:cNvPr>
          <p:cNvSpPr/>
          <p:nvPr/>
        </p:nvSpPr>
        <p:spPr>
          <a:xfrm>
            <a:off x="9016692" y="4756903"/>
            <a:ext cx="176972" cy="17697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8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 hidden="1">
            <a:extLst>
              <a:ext uri="{FF2B5EF4-FFF2-40B4-BE49-F238E27FC236}">
                <a16:creationId xmlns:a16="http://schemas.microsoft.com/office/drawing/2014/main" id="{1F5A8F92-A385-4211-BF3B-D7FEB298FA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>
            <a:cxnSpLocks/>
          </p:cNvCxnSpPr>
          <p:nvPr/>
        </p:nvCxnSpPr>
        <p:spPr>
          <a:xfrm flipV="1">
            <a:off x="509125" y="1854805"/>
            <a:ext cx="2396815" cy="1320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2858314" y="1788130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423401" y="149867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423401" y="1936567"/>
            <a:ext cx="248253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Origins in Calculators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Originally designed for serial operations on a large instruction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parallelized, can do different instructions.</a:t>
            </a:r>
          </a:p>
          <a:p>
            <a:endParaRPr lang="en-US" dirty="0"/>
          </a:p>
          <a:p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CPUs v. GPUs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38A914-7C5E-45DB-97BE-E79CA2ECD5F8}"/>
              </a:ext>
            </a:extLst>
          </p:cNvPr>
          <p:cNvGrpSpPr/>
          <p:nvPr/>
        </p:nvGrpSpPr>
        <p:grpSpPr>
          <a:xfrm>
            <a:off x="8794253" y="1305074"/>
            <a:ext cx="2802131" cy="436007"/>
            <a:chOff x="7251044" y="1326460"/>
            <a:chExt cx="2802131" cy="43600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6731E9E-AA0A-4051-B5CF-CCBE60A4E81A}"/>
                </a:ext>
              </a:extLst>
            </p:cNvPr>
            <p:cNvCxnSpPr>
              <a:cxnSpLocks/>
              <a:stCxn id="83" idx="6"/>
            </p:cNvCxnSpPr>
            <p:nvPr/>
          </p:nvCxnSpPr>
          <p:spPr>
            <a:xfrm>
              <a:off x="7384394" y="1695792"/>
              <a:ext cx="266878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A465960-DB0D-46CD-8325-5B378A260064}"/>
                </a:ext>
              </a:extLst>
            </p:cNvPr>
            <p:cNvSpPr/>
            <p:nvPr/>
          </p:nvSpPr>
          <p:spPr>
            <a:xfrm>
              <a:off x="7251044" y="1629117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9C48476-7589-496A-86FB-05340FA07230}"/>
                </a:ext>
              </a:extLst>
            </p:cNvPr>
            <p:cNvSpPr txBox="1"/>
            <p:nvPr/>
          </p:nvSpPr>
          <p:spPr>
            <a:xfrm>
              <a:off x="7910051" y="1326460"/>
              <a:ext cx="2143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GPU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A33CF4A-4B91-4D41-A664-A3181DAB49E9}"/>
              </a:ext>
            </a:extLst>
          </p:cNvPr>
          <p:cNvSpPr txBox="1"/>
          <p:nvPr/>
        </p:nvSpPr>
        <p:spPr>
          <a:xfrm>
            <a:off x="8794253" y="1936567"/>
            <a:ext cx="287731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Origins in Monitors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Originally designed for parallel operations on a small instruction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the same instruction in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Runs small programs called shaders.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circuit board&#10;&#10;Description automatically generated">
            <a:extLst>
              <a:ext uri="{FF2B5EF4-FFF2-40B4-BE49-F238E27FC236}">
                <a16:creationId xmlns:a16="http://schemas.microsoft.com/office/drawing/2014/main" id="{F5AF2B6C-70A4-4FEF-9A73-A5C74A054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68" y="1818378"/>
            <a:ext cx="2273534" cy="18597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00028B-B7DD-4FB5-BE4C-D763DBC38FC3}"/>
              </a:ext>
            </a:extLst>
          </p:cNvPr>
          <p:cNvSpPr/>
          <p:nvPr/>
        </p:nvSpPr>
        <p:spPr>
          <a:xfrm>
            <a:off x="265075" y="5991786"/>
            <a:ext cx="77201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CPU Image, CC BY-SA 2.0,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https://commons.wikimedia.org/w/index.php?curid=406957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GPU Image, By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Swaaye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at the English language Wikipedia, CC BY-SA 3.0, https://commons.wikimedia.org/w/index.php?curid=6037820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71F21C0-D7DC-4259-8DD3-F6951FBC0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4456" y="6091067"/>
            <a:ext cx="1321688" cy="599655"/>
          </a:xfrm>
          <a:prstGeom prst="rect">
            <a:avLst/>
          </a:prstGeom>
        </p:spPr>
      </p:pic>
      <p:pic>
        <p:nvPicPr>
          <p:cNvPr id="9" name="Picture 8" descr="A circuit board&#10;&#10;Description automatically generated">
            <a:extLst>
              <a:ext uri="{FF2B5EF4-FFF2-40B4-BE49-F238E27FC236}">
                <a16:creationId xmlns:a16="http://schemas.microsoft.com/office/drawing/2014/main" id="{2FA4D78E-FE3C-4530-BFC1-1E4635BD9E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793" y="2821740"/>
            <a:ext cx="3122091" cy="226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4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Shader Pipeline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7E6FA124-BF2C-4742-BF29-60A20789A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456" y="6091067"/>
            <a:ext cx="1321688" cy="59965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3F3E6AB-A701-4DF3-BF7D-599592677140}"/>
              </a:ext>
            </a:extLst>
          </p:cNvPr>
          <p:cNvSpPr/>
          <p:nvPr/>
        </p:nvSpPr>
        <p:spPr>
          <a:xfrm>
            <a:off x="597674" y="1272208"/>
            <a:ext cx="2234317" cy="6361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Triangle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5F57E6-C970-4949-AA14-4C9025B66470}"/>
              </a:ext>
            </a:extLst>
          </p:cNvPr>
          <p:cNvSpPr/>
          <p:nvPr/>
        </p:nvSpPr>
        <p:spPr>
          <a:xfrm>
            <a:off x="597674" y="2553473"/>
            <a:ext cx="2234317" cy="6361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Vertex Shader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245FDB3-F9B6-4CB4-A808-BCF19620CB4D}"/>
              </a:ext>
            </a:extLst>
          </p:cNvPr>
          <p:cNvSpPr/>
          <p:nvPr/>
        </p:nvSpPr>
        <p:spPr>
          <a:xfrm>
            <a:off x="597674" y="3834738"/>
            <a:ext cx="2234317" cy="6361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 Buffer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30DDA2-851F-4334-8499-F0AAA0568F76}"/>
              </a:ext>
            </a:extLst>
          </p:cNvPr>
          <p:cNvSpPr/>
          <p:nvPr/>
        </p:nvSpPr>
        <p:spPr>
          <a:xfrm>
            <a:off x="597674" y="5116003"/>
            <a:ext cx="2234317" cy="6361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Fragment Shader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7154-90DE-4F90-835F-4A57DC102FAC}"/>
              </a:ext>
            </a:extLst>
          </p:cNvPr>
          <p:cNvSpPr txBox="1"/>
          <p:nvPr/>
        </p:nvSpPr>
        <p:spPr>
          <a:xfrm>
            <a:off x="3172570" y="1399429"/>
            <a:ext cx="435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location and indices for each triangle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A300BB-076A-425A-B3C0-CCC8D9B60F6F}"/>
              </a:ext>
            </a:extLst>
          </p:cNvPr>
          <p:cNvSpPr txBox="1"/>
          <p:nvPr/>
        </p:nvSpPr>
        <p:spPr>
          <a:xfrm>
            <a:off x="3172569" y="2553473"/>
            <a:ext cx="4981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Declares what structures it needs.</a:t>
            </a:r>
          </a:p>
          <a:p>
            <a:r>
              <a:rPr lang="en-US" dirty="0"/>
              <a:t>Moves triangles from model space to screen space.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32A5F9-A958-48B5-BA94-238885824307}"/>
              </a:ext>
            </a:extLst>
          </p:cNvPr>
          <p:cNvSpPr txBox="1"/>
          <p:nvPr/>
        </p:nvSpPr>
        <p:spPr>
          <a:xfrm>
            <a:off x="3150171" y="3968124"/>
            <a:ext cx="540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Rasterizes the results of the vertex shader to a 2D array.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413DDB-D7F7-48DE-88F2-5F8EBDDF2CCB}"/>
              </a:ext>
            </a:extLst>
          </p:cNvPr>
          <p:cNvSpPr txBox="1"/>
          <p:nvPr/>
        </p:nvSpPr>
        <p:spPr>
          <a:xfrm>
            <a:off x="3150171" y="5076001"/>
            <a:ext cx="3367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Declares what structures it needs.</a:t>
            </a:r>
          </a:p>
          <a:p>
            <a:r>
              <a:rPr lang="en-US" dirty="0"/>
              <a:t>Colors each pixel on the Z Buffer</a:t>
            </a:r>
          </a:p>
        </p:txBody>
      </p:sp>
    </p:spTree>
    <p:extLst>
      <p:ext uri="{BB962C8B-B14F-4D97-AF65-F5344CB8AC3E}">
        <p14:creationId xmlns:p14="http://schemas.microsoft.com/office/powerpoint/2010/main" val="62092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Example Shaders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7E6FA124-BF2C-4742-BF29-60A20789A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456" y="6091067"/>
            <a:ext cx="1321688" cy="5996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0A6BD7-AFAA-4D51-9948-A9CE458C3CFD}"/>
              </a:ext>
            </a:extLst>
          </p:cNvPr>
          <p:cNvSpPr txBox="1"/>
          <p:nvPr/>
        </p:nvSpPr>
        <p:spPr>
          <a:xfrm>
            <a:off x="4087086" y="1021217"/>
            <a:ext cx="458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https://shaderfrog.com/app/view/5197</a:t>
            </a:r>
            <a:r>
              <a:rPr lang="en-US" dirty="0"/>
              <a:t> 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78B68A1-2F8B-4444-A0EF-67513D11CBED}"/>
              </a:ext>
            </a:extLst>
          </p:cNvPr>
          <p:cNvGrpSpPr/>
          <p:nvPr/>
        </p:nvGrpSpPr>
        <p:grpSpPr>
          <a:xfrm>
            <a:off x="736341" y="1136434"/>
            <a:ext cx="2610744" cy="445533"/>
            <a:chOff x="3100051" y="1073224"/>
            <a:chExt cx="2610744" cy="445533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D3FFA2-2C92-4087-9770-F72973AB7A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C6F41BB-52CC-46D8-BBBB-D3051833B2A2}"/>
                </a:ext>
              </a:extLst>
            </p:cNvPr>
            <p:cNvSpPr/>
            <p:nvPr/>
          </p:nvSpPr>
          <p:spPr>
            <a:xfrm>
              <a:off x="5577445" y="1385407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C2CE2C3-863B-4FF8-BEEB-181D6A3F3545}"/>
                </a:ext>
              </a:extLst>
            </p:cNvPr>
            <p:cNvSpPr txBox="1"/>
            <p:nvPr/>
          </p:nvSpPr>
          <p:spPr>
            <a:xfrm>
              <a:off x="3100051" y="1073224"/>
              <a:ext cx="1494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Vertex Shader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780A49A4-F530-4516-B15E-006F712F0FB4}"/>
              </a:ext>
            </a:extLst>
          </p:cNvPr>
          <p:cNvSpPr txBox="1"/>
          <p:nvPr/>
        </p:nvSpPr>
        <p:spPr>
          <a:xfrm>
            <a:off x="772493" y="1639116"/>
            <a:ext cx="2464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Declare the information we need to calculate the screen space location of the triangles.</a:t>
            </a:r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BDF8EEE-D4FD-434C-8FC4-F2E0CE53F404}"/>
              </a:ext>
            </a:extLst>
          </p:cNvPr>
          <p:cNvGrpSpPr/>
          <p:nvPr/>
        </p:nvGrpSpPr>
        <p:grpSpPr>
          <a:xfrm>
            <a:off x="8604997" y="1136434"/>
            <a:ext cx="2507867" cy="469167"/>
            <a:chOff x="3076238" y="1066884"/>
            <a:chExt cx="2507867" cy="469167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DA5C663-0F2C-4FD2-A827-7E7C85E9B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5718858-A415-4A1A-A140-82AC891DC649}"/>
                </a:ext>
              </a:extLst>
            </p:cNvPr>
            <p:cNvSpPr/>
            <p:nvPr/>
          </p:nvSpPr>
          <p:spPr>
            <a:xfrm>
              <a:off x="3076238" y="140270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066F410-4374-49A1-9B07-82F0104B04A9}"/>
                </a:ext>
              </a:extLst>
            </p:cNvPr>
            <p:cNvSpPr txBox="1"/>
            <p:nvPr/>
          </p:nvSpPr>
          <p:spPr>
            <a:xfrm>
              <a:off x="3412120" y="1066884"/>
              <a:ext cx="1790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Fragment Shader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6D8A7D7B-D8FE-4AE1-97EF-946A271BF530}"/>
              </a:ext>
            </a:extLst>
          </p:cNvPr>
          <p:cNvSpPr txBox="1"/>
          <p:nvPr/>
        </p:nvSpPr>
        <p:spPr>
          <a:xfrm>
            <a:off x="8714534" y="1755464"/>
            <a:ext cx="2613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the data in the output structure, what color should be at this pixel?</a:t>
            </a:r>
          </a:p>
          <a:p>
            <a:r>
              <a:rPr lang="en-US" dirty="0"/>
              <a:t>Colors [0,1] not [0,255]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47FF1B-FCCA-468C-8BC0-F4647F5384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676" t="16260" r="836" b="54365"/>
          <a:stretch/>
        </p:blipFill>
        <p:spPr>
          <a:xfrm>
            <a:off x="5027950" y="1755463"/>
            <a:ext cx="1718930" cy="140524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B2C1CE1-E6BB-4DAC-A62D-965AA11C96F9}"/>
              </a:ext>
            </a:extLst>
          </p:cNvPr>
          <p:cNvSpPr txBox="1"/>
          <p:nvPr/>
        </p:nvSpPr>
        <p:spPr>
          <a:xfrm>
            <a:off x="459522" y="3773593"/>
            <a:ext cx="72551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uniform mat4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modelViewMatrix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uniform mat4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attribute vec3 position;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{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modelViewMatrix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vec4( position, 1.0 );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639AE0-8A59-433A-B9FB-D96DD3279AC0}"/>
              </a:ext>
            </a:extLst>
          </p:cNvPr>
          <p:cNvSpPr txBox="1"/>
          <p:nvPr/>
        </p:nvSpPr>
        <p:spPr>
          <a:xfrm>
            <a:off x="6379379" y="3630529"/>
            <a:ext cx="6094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{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gl_FragColor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vec4( .5, .5, .5, 1.0 );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451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Example Shaders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7E6FA124-BF2C-4742-BF29-60A20789A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456" y="6091067"/>
            <a:ext cx="1321688" cy="5996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0A6BD7-AFAA-4D51-9948-A9CE458C3CFD}"/>
              </a:ext>
            </a:extLst>
          </p:cNvPr>
          <p:cNvSpPr txBox="1"/>
          <p:nvPr/>
        </p:nvSpPr>
        <p:spPr>
          <a:xfrm>
            <a:off x="4087086" y="1021217"/>
            <a:ext cx="458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https://shaderfrog.com/app/view/5197</a:t>
            </a:r>
            <a:r>
              <a:rPr lang="en-US" dirty="0"/>
              <a:t> 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78B68A1-2F8B-4444-A0EF-67513D11CBED}"/>
              </a:ext>
            </a:extLst>
          </p:cNvPr>
          <p:cNvGrpSpPr/>
          <p:nvPr/>
        </p:nvGrpSpPr>
        <p:grpSpPr>
          <a:xfrm>
            <a:off x="736341" y="1136434"/>
            <a:ext cx="2610744" cy="445533"/>
            <a:chOff x="3100051" y="1073224"/>
            <a:chExt cx="2610744" cy="445533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D3FFA2-2C92-4087-9770-F72973AB7A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C6F41BB-52CC-46D8-BBBB-D3051833B2A2}"/>
                </a:ext>
              </a:extLst>
            </p:cNvPr>
            <p:cNvSpPr/>
            <p:nvPr/>
          </p:nvSpPr>
          <p:spPr>
            <a:xfrm>
              <a:off x="5577445" y="1385407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C2CE2C3-863B-4FF8-BEEB-181D6A3F3545}"/>
                </a:ext>
              </a:extLst>
            </p:cNvPr>
            <p:cNvSpPr txBox="1"/>
            <p:nvPr/>
          </p:nvSpPr>
          <p:spPr>
            <a:xfrm>
              <a:off x="3100051" y="1073224"/>
              <a:ext cx="1494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Vertex Shader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780A49A4-F530-4516-B15E-006F712F0FB4}"/>
              </a:ext>
            </a:extLst>
          </p:cNvPr>
          <p:cNvSpPr txBox="1"/>
          <p:nvPr/>
        </p:nvSpPr>
        <p:spPr>
          <a:xfrm>
            <a:off x="772493" y="1639116"/>
            <a:ext cx="2464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Declare the information we need to calculate the screen space location of the triangles.</a:t>
            </a:r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BDF8EEE-D4FD-434C-8FC4-F2E0CE53F404}"/>
              </a:ext>
            </a:extLst>
          </p:cNvPr>
          <p:cNvGrpSpPr/>
          <p:nvPr/>
        </p:nvGrpSpPr>
        <p:grpSpPr>
          <a:xfrm>
            <a:off x="8604997" y="1136434"/>
            <a:ext cx="2507867" cy="469167"/>
            <a:chOff x="3076238" y="1066884"/>
            <a:chExt cx="2507867" cy="469167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DA5C663-0F2C-4FD2-A827-7E7C85E9B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5718858-A415-4A1A-A140-82AC891DC649}"/>
                </a:ext>
              </a:extLst>
            </p:cNvPr>
            <p:cNvSpPr/>
            <p:nvPr/>
          </p:nvSpPr>
          <p:spPr>
            <a:xfrm>
              <a:off x="3076238" y="140270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066F410-4374-49A1-9B07-82F0104B04A9}"/>
                </a:ext>
              </a:extLst>
            </p:cNvPr>
            <p:cNvSpPr txBox="1"/>
            <p:nvPr/>
          </p:nvSpPr>
          <p:spPr>
            <a:xfrm>
              <a:off x="3412120" y="1066884"/>
              <a:ext cx="1790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Fragment Shader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6D8A7D7B-D8FE-4AE1-97EF-946A271BF530}"/>
              </a:ext>
            </a:extLst>
          </p:cNvPr>
          <p:cNvSpPr txBox="1"/>
          <p:nvPr/>
        </p:nvSpPr>
        <p:spPr>
          <a:xfrm>
            <a:off x="8714534" y="1755464"/>
            <a:ext cx="2613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the data in the output structure, what color should be at this pixel?</a:t>
            </a:r>
          </a:p>
          <a:p>
            <a:r>
              <a:rPr lang="en-US" dirty="0"/>
              <a:t>Colors [0,1] not [0,255]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47FF1B-FCCA-468C-8BC0-F4647F5384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676" t="16260" r="836" b="54365"/>
          <a:stretch/>
        </p:blipFill>
        <p:spPr>
          <a:xfrm>
            <a:off x="5027950" y="1755463"/>
            <a:ext cx="1718930" cy="140524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B2C1CE1-E6BB-4DAC-A62D-965AA11C96F9}"/>
              </a:ext>
            </a:extLst>
          </p:cNvPr>
          <p:cNvSpPr txBox="1"/>
          <p:nvPr/>
        </p:nvSpPr>
        <p:spPr>
          <a:xfrm>
            <a:off x="301439" y="3621310"/>
            <a:ext cx="58379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uniform mat4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modelViewMatrix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uniform mat4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attribute vec3 position;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{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modelViewMatrix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vec4( position, 1.0 );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345B58-D366-43EF-95B5-F990ECD8084F}"/>
              </a:ext>
            </a:extLst>
          </p:cNvPr>
          <p:cNvSpPr txBox="1"/>
          <p:nvPr/>
        </p:nvSpPr>
        <p:spPr>
          <a:xfrm>
            <a:off x="6430011" y="3621310"/>
            <a:ext cx="56039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uniform -&gt; </a:t>
            </a:r>
            <a:r>
              <a:rPr lang="en-US" dirty="0">
                <a:cs typeface="Courier New" panose="02070309020205020404" pitchFamily="49" charset="0"/>
              </a:rPr>
              <a:t>Doesn’t change within a render call.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mat4 -&gt; </a:t>
            </a:r>
            <a:r>
              <a:rPr lang="en-US" dirty="0">
                <a:cs typeface="Courier New" panose="02070309020205020404" pitchFamily="49" charset="0"/>
              </a:rPr>
              <a:t>A 4x4 matrix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attribute -&gt; </a:t>
            </a:r>
            <a:r>
              <a:rPr lang="en-US" dirty="0">
                <a:cs typeface="Courier New" panose="02070309020205020404" pitchFamily="49" charset="0"/>
              </a:rPr>
              <a:t>Changes with each vertex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vec3 -&gt; </a:t>
            </a:r>
            <a:r>
              <a:rPr lang="en-US" dirty="0">
                <a:cs typeface="Courier New" panose="02070309020205020404" pitchFamily="49" charset="0"/>
              </a:rPr>
              <a:t>A structure with 3 values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modelViewMatrix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dirty="0" err="1">
                <a:cs typeface="Courier New" panose="02070309020205020404" pitchFamily="49" charset="0"/>
              </a:rPr>
              <a:t>Model+World+Camera</a:t>
            </a:r>
            <a:r>
              <a:rPr lang="en-US" dirty="0">
                <a:cs typeface="Courier New" panose="02070309020205020404" pitchFamily="49" charset="0"/>
              </a:rPr>
              <a:t> Matrix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dirty="0">
                <a:cs typeface="Courier New" panose="02070309020205020404" pitchFamily="49" charset="0"/>
              </a:rPr>
              <a:t>Camera to Screen Matrix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 -&gt; </a:t>
            </a:r>
            <a:r>
              <a:rPr lang="en-US" dirty="0">
                <a:cs typeface="Courier New" panose="02070309020205020404" pitchFamily="49" charset="0"/>
              </a:rPr>
              <a:t>The position of the vertex</a:t>
            </a:r>
          </a:p>
        </p:txBody>
      </p:sp>
    </p:spTree>
    <p:extLst>
      <p:ext uri="{BB962C8B-B14F-4D97-AF65-F5344CB8AC3E}">
        <p14:creationId xmlns:p14="http://schemas.microsoft.com/office/powerpoint/2010/main" val="232130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Example Shaders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7E6FA124-BF2C-4742-BF29-60A20789A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456" y="6091067"/>
            <a:ext cx="1321688" cy="5996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0A6BD7-AFAA-4D51-9948-A9CE458C3CFD}"/>
              </a:ext>
            </a:extLst>
          </p:cNvPr>
          <p:cNvSpPr txBox="1"/>
          <p:nvPr/>
        </p:nvSpPr>
        <p:spPr>
          <a:xfrm>
            <a:off x="4087086" y="1021217"/>
            <a:ext cx="458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https://shaderfrog.com/app/view/5197</a:t>
            </a:r>
            <a:r>
              <a:rPr lang="en-US" dirty="0"/>
              <a:t> 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78B68A1-2F8B-4444-A0EF-67513D11CBED}"/>
              </a:ext>
            </a:extLst>
          </p:cNvPr>
          <p:cNvGrpSpPr/>
          <p:nvPr/>
        </p:nvGrpSpPr>
        <p:grpSpPr>
          <a:xfrm>
            <a:off x="736341" y="1136434"/>
            <a:ext cx="2610744" cy="445533"/>
            <a:chOff x="3100051" y="1073224"/>
            <a:chExt cx="2610744" cy="445533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D3FFA2-2C92-4087-9770-F72973AB7A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C6F41BB-52CC-46D8-BBBB-D3051833B2A2}"/>
                </a:ext>
              </a:extLst>
            </p:cNvPr>
            <p:cNvSpPr/>
            <p:nvPr/>
          </p:nvSpPr>
          <p:spPr>
            <a:xfrm>
              <a:off x="5577445" y="1385407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C2CE2C3-863B-4FF8-BEEB-181D6A3F3545}"/>
                </a:ext>
              </a:extLst>
            </p:cNvPr>
            <p:cNvSpPr txBox="1"/>
            <p:nvPr/>
          </p:nvSpPr>
          <p:spPr>
            <a:xfrm>
              <a:off x="3100051" y="1073224"/>
              <a:ext cx="1494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Vertex Shader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780A49A4-F530-4516-B15E-006F712F0FB4}"/>
              </a:ext>
            </a:extLst>
          </p:cNvPr>
          <p:cNvSpPr txBox="1"/>
          <p:nvPr/>
        </p:nvSpPr>
        <p:spPr>
          <a:xfrm>
            <a:off x="772493" y="1639116"/>
            <a:ext cx="2464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Declare the information we need to calculate the screen space location of the triangles.</a:t>
            </a:r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BDF8EEE-D4FD-434C-8FC4-F2E0CE53F404}"/>
              </a:ext>
            </a:extLst>
          </p:cNvPr>
          <p:cNvGrpSpPr/>
          <p:nvPr/>
        </p:nvGrpSpPr>
        <p:grpSpPr>
          <a:xfrm>
            <a:off x="8604997" y="1136434"/>
            <a:ext cx="2507867" cy="469167"/>
            <a:chOff x="3076238" y="1066884"/>
            <a:chExt cx="2507867" cy="469167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DA5C663-0F2C-4FD2-A827-7E7C85E9B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5718858-A415-4A1A-A140-82AC891DC649}"/>
                </a:ext>
              </a:extLst>
            </p:cNvPr>
            <p:cNvSpPr/>
            <p:nvPr/>
          </p:nvSpPr>
          <p:spPr>
            <a:xfrm>
              <a:off x="3076238" y="140270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066F410-4374-49A1-9B07-82F0104B04A9}"/>
                </a:ext>
              </a:extLst>
            </p:cNvPr>
            <p:cNvSpPr txBox="1"/>
            <p:nvPr/>
          </p:nvSpPr>
          <p:spPr>
            <a:xfrm>
              <a:off x="3412120" y="1066884"/>
              <a:ext cx="1790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Fragment Shader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6D8A7D7B-D8FE-4AE1-97EF-946A271BF530}"/>
              </a:ext>
            </a:extLst>
          </p:cNvPr>
          <p:cNvSpPr txBox="1"/>
          <p:nvPr/>
        </p:nvSpPr>
        <p:spPr>
          <a:xfrm>
            <a:off x="8714534" y="1755464"/>
            <a:ext cx="2613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the data in the output structure, what color should be at this pixel?</a:t>
            </a:r>
          </a:p>
          <a:p>
            <a:r>
              <a:rPr lang="en-US" dirty="0"/>
              <a:t>Colors [0,1] not [0,255]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47FF1B-FCCA-468C-8BC0-F4647F5384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676" t="16260" r="836" b="54365"/>
          <a:stretch/>
        </p:blipFill>
        <p:spPr>
          <a:xfrm>
            <a:off x="5027950" y="1755463"/>
            <a:ext cx="1718930" cy="140524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5639AE0-8A59-433A-B9FB-D96DD3279AC0}"/>
              </a:ext>
            </a:extLst>
          </p:cNvPr>
          <p:cNvSpPr txBox="1"/>
          <p:nvPr/>
        </p:nvSpPr>
        <p:spPr>
          <a:xfrm>
            <a:off x="431804" y="4150845"/>
            <a:ext cx="5014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{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gl_FragColor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vec4( .5, .5, .5, 1.0 );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7E07D-FF5E-4FE6-BBDB-BF03050AE524}"/>
              </a:ext>
            </a:extLst>
          </p:cNvPr>
          <p:cNvSpPr txBox="1"/>
          <p:nvPr/>
        </p:nvSpPr>
        <p:spPr>
          <a:xfrm>
            <a:off x="6088152" y="4150845"/>
            <a:ext cx="92456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vec4 -&gt; </a:t>
            </a:r>
            <a:r>
              <a:rPr lang="en-US" dirty="0">
                <a:cs typeface="Courier New" panose="02070309020205020404" pitchFamily="49" charset="0"/>
              </a:rPr>
              <a:t>A structure with 4 values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gl_FragColor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dirty="0">
                <a:cs typeface="Courier New" panose="02070309020205020404" pitchFamily="49" charset="0"/>
              </a:rPr>
              <a:t>hard-coded return value</a:t>
            </a:r>
          </a:p>
        </p:txBody>
      </p:sp>
    </p:spTree>
    <p:extLst>
      <p:ext uri="{BB962C8B-B14F-4D97-AF65-F5344CB8AC3E}">
        <p14:creationId xmlns:p14="http://schemas.microsoft.com/office/powerpoint/2010/main" val="261489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 hidden="1">
            <a:extLst>
              <a:ext uri="{FF2B5EF4-FFF2-40B4-BE49-F238E27FC236}">
                <a16:creationId xmlns:a16="http://schemas.microsoft.com/office/drawing/2014/main" id="{981E1C58-77CF-43EC-B890-0FE2D62974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>
            <a:cxnSpLocks/>
          </p:cNvCxnSpPr>
          <p:nvPr/>
        </p:nvCxnSpPr>
        <p:spPr>
          <a:xfrm flipV="1">
            <a:off x="509125" y="1442556"/>
            <a:ext cx="2398330" cy="1905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2900795" y="1385407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423401" y="1073224"/>
            <a:ext cx="120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Rasterizing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Z Buffer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C9E2662-5E83-424E-A577-4BDD9D1941B9}"/>
              </a:ext>
            </a:extLst>
          </p:cNvPr>
          <p:cNvSpPr txBox="1"/>
          <p:nvPr/>
        </p:nvSpPr>
        <p:spPr>
          <a:xfrm>
            <a:off x="420975" y="1571045"/>
            <a:ext cx="29672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 Z Buffer</a:t>
            </a:r>
          </a:p>
          <a:p>
            <a:endParaRPr lang="en-US" dirty="0"/>
          </a:p>
          <a:p>
            <a:r>
              <a:rPr lang="en-US" dirty="0"/>
              <a:t>[Vertex Shader]</a:t>
            </a:r>
          </a:p>
          <a:p>
            <a:r>
              <a:rPr lang="en-US" dirty="0"/>
              <a:t>Rasterize triangles to Z Buffer</a:t>
            </a:r>
          </a:p>
          <a:p>
            <a:endParaRPr lang="en-US" dirty="0"/>
          </a:p>
          <a:p>
            <a:r>
              <a:rPr lang="en-US" dirty="0"/>
              <a:t>[Fragment Shader]</a:t>
            </a:r>
          </a:p>
          <a:p>
            <a:r>
              <a:rPr lang="en-US" dirty="0"/>
              <a:t>For each pixel on the Z Buffer,</a:t>
            </a:r>
          </a:p>
          <a:p>
            <a:r>
              <a:rPr lang="en-US" dirty="0"/>
              <a:t>Calculate color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EFC529E-401B-4613-917D-8D8330630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456" y="6091067"/>
            <a:ext cx="1321688" cy="599655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56450B5-FEBD-4265-A315-30848FF0E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08024"/>
              </p:ext>
            </p:extLst>
          </p:nvPr>
        </p:nvGraphicFramePr>
        <p:xfrm>
          <a:off x="3939926" y="1293643"/>
          <a:ext cx="4232264" cy="4298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033">
                  <a:extLst>
                    <a:ext uri="{9D8B030D-6E8A-4147-A177-3AD203B41FA5}">
                      <a16:colId xmlns:a16="http://schemas.microsoft.com/office/drawing/2014/main" val="3509770415"/>
                    </a:ext>
                  </a:extLst>
                </a:gridCol>
                <a:gridCol w="529033">
                  <a:extLst>
                    <a:ext uri="{9D8B030D-6E8A-4147-A177-3AD203B41FA5}">
                      <a16:colId xmlns:a16="http://schemas.microsoft.com/office/drawing/2014/main" val="3212601355"/>
                    </a:ext>
                  </a:extLst>
                </a:gridCol>
                <a:gridCol w="529033">
                  <a:extLst>
                    <a:ext uri="{9D8B030D-6E8A-4147-A177-3AD203B41FA5}">
                      <a16:colId xmlns:a16="http://schemas.microsoft.com/office/drawing/2014/main" val="2833525147"/>
                    </a:ext>
                  </a:extLst>
                </a:gridCol>
                <a:gridCol w="529033">
                  <a:extLst>
                    <a:ext uri="{9D8B030D-6E8A-4147-A177-3AD203B41FA5}">
                      <a16:colId xmlns:a16="http://schemas.microsoft.com/office/drawing/2014/main" val="1200351586"/>
                    </a:ext>
                  </a:extLst>
                </a:gridCol>
                <a:gridCol w="529033">
                  <a:extLst>
                    <a:ext uri="{9D8B030D-6E8A-4147-A177-3AD203B41FA5}">
                      <a16:colId xmlns:a16="http://schemas.microsoft.com/office/drawing/2014/main" val="1061187586"/>
                    </a:ext>
                  </a:extLst>
                </a:gridCol>
                <a:gridCol w="529033">
                  <a:extLst>
                    <a:ext uri="{9D8B030D-6E8A-4147-A177-3AD203B41FA5}">
                      <a16:colId xmlns:a16="http://schemas.microsoft.com/office/drawing/2014/main" val="2158999338"/>
                    </a:ext>
                  </a:extLst>
                </a:gridCol>
                <a:gridCol w="529033">
                  <a:extLst>
                    <a:ext uri="{9D8B030D-6E8A-4147-A177-3AD203B41FA5}">
                      <a16:colId xmlns:a16="http://schemas.microsoft.com/office/drawing/2014/main" val="1355650600"/>
                    </a:ext>
                  </a:extLst>
                </a:gridCol>
                <a:gridCol w="529033">
                  <a:extLst>
                    <a:ext uri="{9D8B030D-6E8A-4147-A177-3AD203B41FA5}">
                      <a16:colId xmlns:a16="http://schemas.microsoft.com/office/drawing/2014/main" val="3359559681"/>
                    </a:ext>
                  </a:extLst>
                </a:gridCol>
              </a:tblGrid>
              <a:tr h="5372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613000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453689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85510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24264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Frame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Frame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Frame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Frame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627121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78390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38515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577565"/>
                  </a:ext>
                </a:extLst>
              </a:tr>
            </a:tbl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5C1ED707-58D7-4785-B153-3DB7C42EE7F3}"/>
              </a:ext>
            </a:extLst>
          </p:cNvPr>
          <p:cNvGrpSpPr/>
          <p:nvPr/>
        </p:nvGrpSpPr>
        <p:grpSpPr>
          <a:xfrm>
            <a:off x="7318795" y="1212539"/>
            <a:ext cx="3157426" cy="926275"/>
            <a:chOff x="6160926" y="4537061"/>
            <a:chExt cx="3157426" cy="92627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9167BC8-543B-4A2B-A739-3F5D2E788F00}"/>
                </a:ext>
              </a:extLst>
            </p:cNvPr>
            <p:cNvSpPr txBox="1"/>
            <p:nvPr/>
          </p:nvSpPr>
          <p:spPr>
            <a:xfrm>
              <a:off x="7503753" y="4537061"/>
              <a:ext cx="1814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Z Buffer Contents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9394F42-66BC-4F80-AACF-205ECD497B49}"/>
                </a:ext>
              </a:extLst>
            </p:cNvPr>
            <p:cNvGrpSpPr/>
            <p:nvPr/>
          </p:nvGrpSpPr>
          <p:grpSpPr>
            <a:xfrm>
              <a:off x="6160926" y="4887712"/>
              <a:ext cx="3055642" cy="575624"/>
              <a:chOff x="6160926" y="4887712"/>
              <a:chExt cx="3055642" cy="575624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43BFE6A-5923-4D15-9EC5-05630B3C1C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0978" y="4895375"/>
                <a:ext cx="1317046" cy="513393"/>
              </a:xfrm>
              <a:prstGeom prst="line">
                <a:avLst/>
              </a:prstGeom>
              <a:ln cap="rnd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9CF9C4F-76F3-4754-9C83-2B5E5A9CC09A}"/>
                  </a:ext>
                </a:extLst>
              </p:cNvPr>
              <p:cNvSpPr/>
              <p:nvPr/>
            </p:nvSpPr>
            <p:spPr>
              <a:xfrm>
                <a:off x="6160926" y="5329986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409DFF6-395A-4044-B5E5-18D6531C2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69309" y="4887712"/>
                <a:ext cx="1647259" cy="1"/>
              </a:xfrm>
              <a:prstGeom prst="line">
                <a:avLst/>
              </a:prstGeom>
              <a:ln cap="rnd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A8A88B3-A8E9-463B-9F36-B40BDE35CCC3}"/>
              </a:ext>
            </a:extLst>
          </p:cNvPr>
          <p:cNvSpPr txBox="1"/>
          <p:nvPr/>
        </p:nvSpPr>
        <p:spPr>
          <a:xfrm>
            <a:off x="8795945" y="1647597"/>
            <a:ext cx="2433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Closest Depth</a:t>
            </a:r>
          </a:p>
          <a:p>
            <a:r>
              <a:rPr lang="en-US" dirty="0"/>
              <a:t>Closest Depth reference</a:t>
            </a:r>
          </a:p>
          <a:p>
            <a:r>
              <a:rPr lang="en-US" dirty="0"/>
              <a:t>RGB(A) color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E86C039-173E-446C-A38C-CDF5334B9C04}"/>
              </a:ext>
            </a:extLst>
          </p:cNvPr>
          <p:cNvCxnSpPr>
            <a:cxnSpLocks/>
          </p:cNvCxnSpPr>
          <p:nvPr/>
        </p:nvCxnSpPr>
        <p:spPr>
          <a:xfrm flipV="1">
            <a:off x="506699" y="4550699"/>
            <a:ext cx="2398330" cy="1905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C6C7C324-5386-4178-AC68-680710826380}"/>
              </a:ext>
            </a:extLst>
          </p:cNvPr>
          <p:cNvSpPr/>
          <p:nvPr/>
        </p:nvSpPr>
        <p:spPr>
          <a:xfrm>
            <a:off x="2898369" y="4493550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8F83829-067B-43E4-B7EC-DB84EB932513}"/>
              </a:ext>
            </a:extLst>
          </p:cNvPr>
          <p:cNvSpPr txBox="1"/>
          <p:nvPr/>
        </p:nvSpPr>
        <p:spPr>
          <a:xfrm>
            <a:off x="420975" y="4181367"/>
            <a:ext cx="126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Z Thrashing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79F1A19-58C0-4AFB-89B5-1222410EC2F2}"/>
              </a:ext>
            </a:extLst>
          </p:cNvPr>
          <p:cNvSpPr txBox="1"/>
          <p:nvPr/>
        </p:nvSpPr>
        <p:spPr>
          <a:xfrm>
            <a:off x="418550" y="4679188"/>
            <a:ext cx="2547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GPU are parallel. Two points with the same Z may “fight” over who is closer.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96C3D6A-276E-4E52-BF5A-151CBF6CCF51}"/>
              </a:ext>
            </a:extLst>
          </p:cNvPr>
          <p:cNvSpPr txBox="1"/>
          <p:nvPr/>
        </p:nvSpPr>
        <p:spPr>
          <a:xfrm>
            <a:off x="9278413" y="3375710"/>
            <a:ext cx="1757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avoid screen tearing, write to a background buffer instead of writing to the screen. (Double/triple buffering).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84F334B-F780-409A-AB5F-3E9B625B3336}"/>
              </a:ext>
            </a:extLst>
          </p:cNvPr>
          <p:cNvGrpSpPr/>
          <p:nvPr/>
        </p:nvGrpSpPr>
        <p:grpSpPr>
          <a:xfrm>
            <a:off x="7907273" y="2948717"/>
            <a:ext cx="3055642" cy="927614"/>
            <a:chOff x="6160926" y="4535722"/>
            <a:chExt cx="3055642" cy="927614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E0A964C-3906-4A6A-98C9-F756B28BF70E}"/>
                </a:ext>
              </a:extLst>
            </p:cNvPr>
            <p:cNvSpPr txBox="1"/>
            <p:nvPr/>
          </p:nvSpPr>
          <p:spPr>
            <a:xfrm>
              <a:off x="7661393" y="4535722"/>
              <a:ext cx="1552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Screen Tearing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81E8A3F-5803-4028-9252-EEBA0F8B9352}"/>
                </a:ext>
              </a:extLst>
            </p:cNvPr>
            <p:cNvGrpSpPr/>
            <p:nvPr/>
          </p:nvGrpSpPr>
          <p:grpSpPr>
            <a:xfrm>
              <a:off x="6160926" y="4887712"/>
              <a:ext cx="3055642" cy="575624"/>
              <a:chOff x="6160926" y="4887712"/>
              <a:chExt cx="3055642" cy="575624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FFCD0C1-DCEA-4F42-9598-1985F5C53F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0978" y="4895375"/>
                <a:ext cx="1317046" cy="513393"/>
              </a:xfrm>
              <a:prstGeom prst="line">
                <a:avLst/>
              </a:prstGeom>
              <a:ln cap="rnd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87B58E7-BB88-4609-884E-6F9EA2D2BC77}"/>
                  </a:ext>
                </a:extLst>
              </p:cNvPr>
              <p:cNvSpPr/>
              <p:nvPr/>
            </p:nvSpPr>
            <p:spPr>
              <a:xfrm>
                <a:off x="6160926" y="5329986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CBF415D-2AF1-403F-90E2-E810E67D4D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69309" y="4887712"/>
                <a:ext cx="1647259" cy="1"/>
              </a:xfrm>
              <a:prstGeom prst="line">
                <a:avLst/>
              </a:prstGeom>
              <a:ln cap="rnd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5280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F37CA55-CA5F-406E-A8FA-C443E50D37C6}"/>
              </a:ext>
            </a:extLst>
          </p:cNvPr>
          <p:cNvCxnSpPr>
            <a:cxnSpLocks/>
          </p:cNvCxnSpPr>
          <p:nvPr/>
        </p:nvCxnSpPr>
        <p:spPr>
          <a:xfrm>
            <a:off x="5517397" y="4084320"/>
            <a:ext cx="0" cy="40905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6F988C-9F55-4A71-BD8A-AA03F4B9A7CA}"/>
              </a:ext>
            </a:extLst>
          </p:cNvPr>
          <p:cNvCxnSpPr>
            <a:cxnSpLocks/>
          </p:cNvCxnSpPr>
          <p:nvPr/>
        </p:nvCxnSpPr>
        <p:spPr>
          <a:xfrm>
            <a:off x="713439" y="1798957"/>
            <a:ext cx="0" cy="9530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Vertex Shaders + Projection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C6F1107-9E62-43BE-90F5-B4565D6EDC83}"/>
              </a:ext>
            </a:extLst>
          </p:cNvPr>
          <p:cNvGrpSpPr/>
          <p:nvPr/>
        </p:nvGrpSpPr>
        <p:grpSpPr>
          <a:xfrm>
            <a:off x="553921" y="1301136"/>
            <a:ext cx="2610744" cy="445533"/>
            <a:chOff x="3100051" y="1073224"/>
            <a:chExt cx="2610744" cy="44553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7595DA-6D53-45A0-9254-830836053E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8162159-F990-4B83-B1ED-B71983DC26AC}"/>
                </a:ext>
              </a:extLst>
            </p:cNvPr>
            <p:cNvSpPr/>
            <p:nvPr/>
          </p:nvSpPr>
          <p:spPr>
            <a:xfrm>
              <a:off x="5577445" y="1385407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21B15B-18F0-404B-A4D9-CF02D6672999}"/>
                </a:ext>
              </a:extLst>
            </p:cNvPr>
            <p:cNvSpPr txBox="1"/>
            <p:nvPr/>
          </p:nvSpPr>
          <p:spPr>
            <a:xfrm>
              <a:off x="3100051" y="1073224"/>
              <a:ext cx="1398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Model Space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83BCCE0-8E53-4BB3-B292-C670FB8535E1}"/>
              </a:ext>
            </a:extLst>
          </p:cNvPr>
          <p:cNvGrpSpPr/>
          <p:nvPr/>
        </p:nvGrpSpPr>
        <p:grpSpPr>
          <a:xfrm>
            <a:off x="553921" y="2756447"/>
            <a:ext cx="2610744" cy="445533"/>
            <a:chOff x="2996643" y="1947028"/>
            <a:chExt cx="2610744" cy="44553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3906478-D6B2-457B-BC65-2C7728593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2367" y="2316360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F0467B-C05E-46FB-9915-F9D9074BCB3C}"/>
                </a:ext>
              </a:extLst>
            </p:cNvPr>
            <p:cNvSpPr/>
            <p:nvPr/>
          </p:nvSpPr>
          <p:spPr>
            <a:xfrm>
              <a:off x="5474037" y="225921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6D081D-04A0-4B53-A30A-D3C3AE57951D}"/>
                </a:ext>
              </a:extLst>
            </p:cNvPr>
            <p:cNvSpPr txBox="1"/>
            <p:nvPr/>
          </p:nvSpPr>
          <p:spPr>
            <a:xfrm>
              <a:off x="2996643" y="1947028"/>
              <a:ext cx="1361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World Space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5F50065-1697-44AD-B653-D4A328D02CC1}"/>
              </a:ext>
            </a:extLst>
          </p:cNvPr>
          <p:cNvGrpSpPr/>
          <p:nvPr/>
        </p:nvGrpSpPr>
        <p:grpSpPr>
          <a:xfrm>
            <a:off x="578702" y="4204947"/>
            <a:ext cx="2610744" cy="445533"/>
            <a:chOff x="4177125" y="2820832"/>
            <a:chExt cx="2610744" cy="445533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E40C7DE-24F6-438E-B930-A78C05C173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2849" y="3190164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012B6D3-6DD1-4A65-8CB6-D96CA52A181E}"/>
                </a:ext>
              </a:extLst>
            </p:cNvPr>
            <p:cNvSpPr/>
            <p:nvPr/>
          </p:nvSpPr>
          <p:spPr>
            <a:xfrm>
              <a:off x="6654519" y="313301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EEDF878-58BD-4BE6-B7D0-19054C8DE550}"/>
                </a:ext>
              </a:extLst>
            </p:cNvPr>
            <p:cNvSpPr txBox="1"/>
            <p:nvPr/>
          </p:nvSpPr>
          <p:spPr>
            <a:xfrm>
              <a:off x="4177125" y="2820832"/>
              <a:ext cx="1508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Camera Space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FE29C7C-A9B3-47E0-98BE-259C2F8033EF}"/>
              </a:ext>
            </a:extLst>
          </p:cNvPr>
          <p:cNvGrpSpPr/>
          <p:nvPr/>
        </p:nvGrpSpPr>
        <p:grpSpPr>
          <a:xfrm>
            <a:off x="609755" y="5661344"/>
            <a:ext cx="2610744" cy="445533"/>
            <a:chOff x="5483123" y="3777726"/>
            <a:chExt cx="2610744" cy="44553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D31718C-0FC8-4E63-BE3F-F14CE54B8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8847" y="4147058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C92589D-7354-4CF8-9F49-6FD9DC429C90}"/>
                </a:ext>
              </a:extLst>
            </p:cNvPr>
            <p:cNvSpPr/>
            <p:nvPr/>
          </p:nvSpPr>
          <p:spPr>
            <a:xfrm>
              <a:off x="7960517" y="4089909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10A9113-3702-4D69-8D6D-209D7F586472}"/>
                </a:ext>
              </a:extLst>
            </p:cNvPr>
            <p:cNvSpPr txBox="1"/>
            <p:nvPr/>
          </p:nvSpPr>
          <p:spPr>
            <a:xfrm>
              <a:off x="5483123" y="3777726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Screen Space</a:t>
              </a:r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7E6FA124-BF2C-4742-BF29-60A20789A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456" y="6091067"/>
            <a:ext cx="1321688" cy="5996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0A6BD7-AFAA-4D51-9948-A9CE458C3CFD}"/>
              </a:ext>
            </a:extLst>
          </p:cNvPr>
          <p:cNvSpPr txBox="1"/>
          <p:nvPr/>
        </p:nvSpPr>
        <p:spPr>
          <a:xfrm>
            <a:off x="701397" y="1924386"/>
            <a:ext cx="2549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[Rotate][Scale][Translate]</a:t>
            </a:r>
          </a:p>
          <a:p>
            <a:pPr algn="ctr"/>
            <a:r>
              <a:rPr lang="en-US" dirty="0"/>
              <a:t>Model specific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03EA65-7EE9-40D7-B809-5449BB50F798}"/>
              </a:ext>
            </a:extLst>
          </p:cNvPr>
          <p:cNvSpPr txBox="1"/>
          <p:nvPr/>
        </p:nvSpPr>
        <p:spPr>
          <a:xfrm>
            <a:off x="713439" y="3347897"/>
            <a:ext cx="2549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[Rotate][Scale][Translate]</a:t>
            </a:r>
          </a:p>
          <a:p>
            <a:pPr algn="ctr"/>
            <a:r>
              <a:rPr lang="en-US" dirty="0"/>
              <a:t>Generic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4D720DB-9857-4F44-B3EF-B35744BC82BC}"/>
              </a:ext>
            </a:extLst>
          </p:cNvPr>
          <p:cNvSpPr txBox="1"/>
          <p:nvPr/>
        </p:nvSpPr>
        <p:spPr>
          <a:xfrm>
            <a:off x="815163" y="4825991"/>
            <a:ext cx="2349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[Projection]</a:t>
            </a:r>
          </a:p>
          <a:p>
            <a:pPr algn="ctr"/>
            <a:r>
              <a:rPr lang="en-US" dirty="0"/>
              <a:t>Generic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28D6BD-B31C-4E0D-96D0-C915D669837C}"/>
              </a:ext>
            </a:extLst>
          </p:cNvPr>
          <p:cNvCxnSpPr>
            <a:cxnSpLocks/>
          </p:cNvCxnSpPr>
          <p:nvPr/>
        </p:nvCxnSpPr>
        <p:spPr>
          <a:xfrm>
            <a:off x="713439" y="3221448"/>
            <a:ext cx="0" cy="9530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8596AB6-8950-4668-84C2-22EDC152AC1C}"/>
              </a:ext>
            </a:extLst>
          </p:cNvPr>
          <p:cNvCxnSpPr>
            <a:cxnSpLocks/>
          </p:cNvCxnSpPr>
          <p:nvPr/>
        </p:nvCxnSpPr>
        <p:spPr>
          <a:xfrm>
            <a:off x="713439" y="4650480"/>
            <a:ext cx="0" cy="9530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1FC447-2594-4DB4-BA60-F1BC439873A1}"/>
                  </a:ext>
                </a:extLst>
              </p:cNvPr>
              <p:cNvSpPr txBox="1"/>
              <p:nvPr/>
            </p:nvSpPr>
            <p:spPr>
              <a:xfrm>
                <a:off x="9230634" y="2982679"/>
                <a:ext cx="2097562" cy="1120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1FC447-2594-4DB4-BA60-F1BC43987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634" y="2982679"/>
                <a:ext cx="2097562" cy="11209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78B68A1-2F8B-4444-A0EF-67513D11CBED}"/>
              </a:ext>
            </a:extLst>
          </p:cNvPr>
          <p:cNvGrpSpPr/>
          <p:nvPr/>
        </p:nvGrpSpPr>
        <p:grpSpPr>
          <a:xfrm>
            <a:off x="4294179" y="1224935"/>
            <a:ext cx="2610744" cy="445533"/>
            <a:chOff x="3100051" y="1073224"/>
            <a:chExt cx="2610744" cy="445533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D3FFA2-2C92-4087-9770-F72973AB7A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C6F41BB-52CC-46D8-BBBB-D3051833B2A2}"/>
                </a:ext>
              </a:extLst>
            </p:cNvPr>
            <p:cNvSpPr/>
            <p:nvPr/>
          </p:nvSpPr>
          <p:spPr>
            <a:xfrm>
              <a:off x="5577445" y="1385407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C2CE2C3-863B-4FF8-BEEB-181D6A3F3545}"/>
                </a:ext>
              </a:extLst>
            </p:cNvPr>
            <p:cNvSpPr txBox="1"/>
            <p:nvPr/>
          </p:nvSpPr>
          <p:spPr>
            <a:xfrm>
              <a:off x="3100051" y="1073224"/>
              <a:ext cx="1262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Perspective</a:t>
              </a:r>
            </a:p>
          </p:txBody>
        </p:sp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A226EBCF-A045-49C7-8694-F22167820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9269" y="4165757"/>
            <a:ext cx="737129" cy="655226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EC7D3D7-2540-49C4-8A40-5C93271F1306}"/>
              </a:ext>
            </a:extLst>
          </p:cNvPr>
          <p:cNvGrpSpPr/>
          <p:nvPr/>
        </p:nvGrpSpPr>
        <p:grpSpPr>
          <a:xfrm>
            <a:off x="8763910" y="2508733"/>
            <a:ext cx="2564286" cy="451370"/>
            <a:chOff x="3119100" y="1067387"/>
            <a:chExt cx="2564286" cy="451370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9C5A5A2-E323-4868-B73E-E96853DB0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E82CE7D-604B-474D-8358-A65793EA06D1}"/>
                </a:ext>
              </a:extLst>
            </p:cNvPr>
            <p:cNvSpPr/>
            <p:nvPr/>
          </p:nvSpPr>
          <p:spPr>
            <a:xfrm>
              <a:off x="3119100" y="1385407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9BF72CF-F6A3-4223-9452-9CB3AE50BE32}"/>
                </a:ext>
              </a:extLst>
            </p:cNvPr>
            <p:cNvSpPr txBox="1"/>
            <p:nvPr/>
          </p:nvSpPr>
          <p:spPr>
            <a:xfrm>
              <a:off x="3753178" y="1067387"/>
              <a:ext cx="1930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Perspective Matrix</a:t>
              </a:r>
            </a:p>
          </p:txBody>
        </p: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A147EE8-7710-4247-B96C-AFCE638BE99E}"/>
              </a:ext>
            </a:extLst>
          </p:cNvPr>
          <p:cNvCxnSpPr>
            <a:stCxn id="29" idx="3"/>
          </p:cNvCxnSpPr>
          <p:nvPr/>
        </p:nvCxnSpPr>
        <p:spPr>
          <a:xfrm>
            <a:off x="4886398" y="4493370"/>
            <a:ext cx="277203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B7310C5-2F08-416E-BD07-B53C5FAF804C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4886398" y="3119292"/>
            <a:ext cx="2107212" cy="137407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80A49A4-F530-4516-B15E-006F712F0FB4}"/>
              </a:ext>
            </a:extLst>
          </p:cNvPr>
          <p:cNvSpPr txBox="1"/>
          <p:nvPr/>
        </p:nvSpPr>
        <p:spPr>
          <a:xfrm>
            <a:off x="4413143" y="1734143"/>
            <a:ext cx="2464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x and y scale as z changes?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BF7CF71-B9FA-49D6-8932-805B53B9BA93}"/>
              </a:ext>
            </a:extLst>
          </p:cNvPr>
          <p:cNvCxnSpPr>
            <a:cxnSpLocks/>
          </p:cNvCxnSpPr>
          <p:nvPr/>
        </p:nvCxnSpPr>
        <p:spPr>
          <a:xfrm>
            <a:off x="5517397" y="4247057"/>
            <a:ext cx="0" cy="24631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D5096D1-D3C2-4FD7-9642-3F31515ADAEB}"/>
              </a:ext>
            </a:extLst>
          </p:cNvPr>
          <p:cNvCxnSpPr>
            <a:cxnSpLocks/>
          </p:cNvCxnSpPr>
          <p:nvPr/>
        </p:nvCxnSpPr>
        <p:spPr>
          <a:xfrm>
            <a:off x="6722390" y="3748017"/>
            <a:ext cx="0" cy="7453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1FBBBAA-2A67-4F5D-A7EE-89E672B86796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4886398" y="3651153"/>
            <a:ext cx="1835992" cy="84221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6DBA972-8744-4AA3-A1D5-1CEB7E9672CC}"/>
              </a:ext>
            </a:extLst>
          </p:cNvPr>
          <p:cNvSpPr/>
          <p:nvPr/>
        </p:nvSpPr>
        <p:spPr>
          <a:xfrm>
            <a:off x="5470675" y="4153613"/>
            <a:ext cx="93444" cy="93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95DF14C-C915-49C1-B66B-439DC0B2786E}"/>
              </a:ext>
            </a:extLst>
          </p:cNvPr>
          <p:cNvSpPr/>
          <p:nvPr/>
        </p:nvSpPr>
        <p:spPr>
          <a:xfrm>
            <a:off x="6625526" y="3554289"/>
            <a:ext cx="193728" cy="1937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CAFE29B0-8C0C-4D1E-BB59-9E17E318D7ED}"/>
              </a:ext>
            </a:extLst>
          </p:cNvPr>
          <p:cNvSpPr/>
          <p:nvPr/>
        </p:nvSpPr>
        <p:spPr>
          <a:xfrm flipH="1">
            <a:off x="6904922" y="3638558"/>
            <a:ext cx="185549" cy="778609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Left Brace 134">
            <a:extLst>
              <a:ext uri="{FF2B5EF4-FFF2-40B4-BE49-F238E27FC236}">
                <a16:creationId xmlns:a16="http://schemas.microsoft.com/office/drawing/2014/main" id="{3B90F412-7E8C-4923-9B1C-005B5C054083}"/>
              </a:ext>
            </a:extLst>
          </p:cNvPr>
          <p:cNvSpPr/>
          <p:nvPr/>
        </p:nvSpPr>
        <p:spPr>
          <a:xfrm rot="5400000" flipH="1">
            <a:off x="5724058" y="4361062"/>
            <a:ext cx="239713" cy="1756951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Left Brace 135">
            <a:extLst>
              <a:ext uri="{FF2B5EF4-FFF2-40B4-BE49-F238E27FC236}">
                <a16:creationId xmlns:a16="http://schemas.microsoft.com/office/drawing/2014/main" id="{C75F949A-C559-424E-BFEC-66387E18C322}"/>
              </a:ext>
            </a:extLst>
          </p:cNvPr>
          <p:cNvSpPr/>
          <p:nvPr/>
        </p:nvSpPr>
        <p:spPr>
          <a:xfrm rot="5400000" flipH="1">
            <a:off x="5181511" y="4317826"/>
            <a:ext cx="119812" cy="551959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Left Brace 136">
            <a:extLst>
              <a:ext uri="{FF2B5EF4-FFF2-40B4-BE49-F238E27FC236}">
                <a16:creationId xmlns:a16="http://schemas.microsoft.com/office/drawing/2014/main" id="{B295B025-D861-4188-9887-E86FFC3D5A05}"/>
              </a:ext>
            </a:extLst>
          </p:cNvPr>
          <p:cNvSpPr/>
          <p:nvPr/>
        </p:nvSpPr>
        <p:spPr>
          <a:xfrm flipH="1">
            <a:off x="5604509" y="4185810"/>
            <a:ext cx="66340" cy="292318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8C1A61-D3AD-4C2B-BFCF-E90833A05AC5}"/>
              </a:ext>
            </a:extLst>
          </p:cNvPr>
          <p:cNvSpPr txBox="1"/>
          <p:nvPr/>
        </p:nvSpPr>
        <p:spPr>
          <a:xfrm>
            <a:off x="7136855" y="3638558"/>
            <a:ext cx="84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Known </a:t>
            </a:r>
          </a:p>
          <a:p>
            <a:pPr algn="ctr"/>
            <a:r>
              <a:rPr lang="en-US" dirty="0"/>
              <a:t>x or 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BA46B55-2AF7-412E-B1BA-5F429D7AA84A}"/>
              </a:ext>
            </a:extLst>
          </p:cNvPr>
          <p:cNvSpPr txBox="1"/>
          <p:nvPr/>
        </p:nvSpPr>
        <p:spPr>
          <a:xfrm>
            <a:off x="5303830" y="5417065"/>
            <a:ext cx="108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Known 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E0751736-9373-4F0B-8DEB-C3CCB64A3BF8}"/>
                  </a:ext>
                </a:extLst>
              </p:cNvPr>
              <p:cNvSpPr txBox="1"/>
              <p:nvPr/>
            </p:nvSpPr>
            <p:spPr>
              <a:xfrm>
                <a:off x="4724227" y="4665153"/>
                <a:ext cx="126226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Known distance to image plane, z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E0751736-9373-4F0B-8DEB-C3CCB64A3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227" y="4665153"/>
                <a:ext cx="1262264" cy="430887"/>
              </a:xfrm>
              <a:prstGeom prst="rect">
                <a:avLst/>
              </a:prstGeom>
              <a:blipFill>
                <a:blip r:embed="rId6"/>
                <a:stretch>
                  <a:fillRect t="-1408" r="-966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TextBox 140">
            <a:extLst>
              <a:ext uri="{FF2B5EF4-FFF2-40B4-BE49-F238E27FC236}">
                <a16:creationId xmlns:a16="http://schemas.microsoft.com/office/drawing/2014/main" id="{CB2CFB4B-D4D3-4B09-8FE7-B61E777B792F}"/>
              </a:ext>
            </a:extLst>
          </p:cNvPr>
          <p:cNvSpPr txBox="1"/>
          <p:nvPr/>
        </p:nvSpPr>
        <p:spPr>
          <a:xfrm>
            <a:off x="5579068" y="4185809"/>
            <a:ext cx="498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?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BDF8EEE-D4FD-434C-8FC4-F2E0CE53F404}"/>
              </a:ext>
            </a:extLst>
          </p:cNvPr>
          <p:cNvGrpSpPr/>
          <p:nvPr/>
        </p:nvGrpSpPr>
        <p:grpSpPr>
          <a:xfrm>
            <a:off x="8604997" y="1136434"/>
            <a:ext cx="2617404" cy="469167"/>
            <a:chOff x="3076238" y="1066884"/>
            <a:chExt cx="2617404" cy="469167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DA5C663-0F2C-4FD2-A827-7E7C85E9B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5718858-A415-4A1A-A140-82AC891DC649}"/>
                </a:ext>
              </a:extLst>
            </p:cNvPr>
            <p:cNvSpPr/>
            <p:nvPr/>
          </p:nvSpPr>
          <p:spPr>
            <a:xfrm>
              <a:off x="3076238" y="140270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066F410-4374-49A1-9B07-82F0104B04A9}"/>
                </a:ext>
              </a:extLst>
            </p:cNvPr>
            <p:cNvSpPr txBox="1"/>
            <p:nvPr/>
          </p:nvSpPr>
          <p:spPr>
            <a:xfrm>
              <a:off x="3412120" y="1066884"/>
              <a:ext cx="228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Using Similar Triangles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D8A7D7B-D8FE-4AE1-97EF-946A271BF530}"/>
                  </a:ext>
                </a:extLst>
              </p:cNvPr>
              <p:cNvSpPr txBox="1"/>
              <p:nvPr/>
            </p:nvSpPr>
            <p:spPr>
              <a:xfrm>
                <a:off x="8869706" y="1755464"/>
                <a:ext cx="2352695" cy="628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𝐾𝑛𝑜𝑤𝑛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𝐾𝑛𝑜𝑤𝑛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D8A7D7B-D8FE-4AE1-97EF-946A271BF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706" y="1755464"/>
                <a:ext cx="2352695" cy="6288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4CB6C8-9701-4B52-BE0A-1AB9028FB362}"/>
                  </a:ext>
                </a:extLst>
              </p:cNvPr>
              <p:cNvSpPr txBox="1"/>
              <p:nvPr/>
            </p:nvSpPr>
            <p:spPr>
              <a:xfrm>
                <a:off x="9544310" y="4789491"/>
                <a:ext cx="1637563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4CB6C8-9701-4B52-BE0A-1AB9028FB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310" y="4789491"/>
                <a:ext cx="1637563" cy="1112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TextBox 149">
            <a:extLst>
              <a:ext uri="{FF2B5EF4-FFF2-40B4-BE49-F238E27FC236}">
                <a16:creationId xmlns:a16="http://schemas.microsoft.com/office/drawing/2014/main" id="{B14F6A62-0F2E-46DE-8BF3-67C00A99CB44}"/>
              </a:ext>
            </a:extLst>
          </p:cNvPr>
          <p:cNvSpPr txBox="1"/>
          <p:nvPr/>
        </p:nvSpPr>
        <p:spPr>
          <a:xfrm>
            <a:off x="9739331" y="4261893"/>
            <a:ext cx="108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 Or - </a:t>
            </a:r>
          </a:p>
        </p:txBody>
      </p:sp>
    </p:spTree>
    <p:extLst>
      <p:ext uri="{BB962C8B-B14F-4D97-AF65-F5344CB8AC3E}">
        <p14:creationId xmlns:p14="http://schemas.microsoft.com/office/powerpoint/2010/main" val="172151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1022</Words>
  <Application>Microsoft Office PowerPoint</Application>
  <PresentationFormat>Widescreen</PresentationFormat>
  <Paragraphs>169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Office Theme</vt:lpstr>
      <vt:lpstr>Shader Parts and Terms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91</cp:revision>
  <dcterms:created xsi:type="dcterms:W3CDTF">2019-02-06T17:03:21Z</dcterms:created>
  <dcterms:modified xsi:type="dcterms:W3CDTF">2021-04-22T15:17:58Z</dcterms:modified>
</cp:coreProperties>
</file>