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79" r:id="rId4"/>
    <p:sldId id="261" r:id="rId5"/>
    <p:sldId id="268" r:id="rId6"/>
    <p:sldId id="263" r:id="rId7"/>
    <p:sldId id="264" r:id="rId8"/>
    <p:sldId id="265" r:id="rId9"/>
    <p:sldId id="276" r:id="rId10"/>
    <p:sldId id="274" r:id="rId11"/>
    <p:sldId id="277" r:id="rId12"/>
    <p:sldId id="278" r:id="rId13"/>
    <p:sldId id="280" r:id="rId14"/>
    <p:sldId id="262" r:id="rId15"/>
    <p:sldId id="272" r:id="rId16"/>
    <p:sldId id="273" r:id="rId17"/>
    <p:sldId id="267"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67477" autoAdjust="0"/>
  </p:normalViewPr>
  <p:slideViewPr>
    <p:cSldViewPr snapToGrid="0">
      <p:cViewPr varScale="1">
        <p:scale>
          <a:sx n="46" d="100"/>
          <a:sy n="46" d="100"/>
        </p:scale>
        <p:origin x="48" y="79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6AB509-4183-4579-9787-242A2BB957B8}" type="datetimeFigureOut">
              <a:rPr lang="en-US"/>
              <a:t>12/4/2015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0AB93-7EBB-40C3-AABE-B1527F40B7D6}" type="slidenum">
              <a:rPr lang="en-US"/>
              <a:t>‹#›</a:t>
            </a:fld>
            <a:endParaRPr lang="en-US"/>
          </a:p>
        </p:txBody>
      </p:sp>
    </p:spTree>
    <p:extLst>
      <p:ext uri="{BB962C8B-B14F-4D97-AF65-F5344CB8AC3E}">
        <p14:creationId xmlns:p14="http://schemas.microsoft.com/office/powerpoint/2010/main" val="3919120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Introductions: Hi my name is ...</a:t>
            </a:r>
          </a:p>
          <a:p>
            <a:r>
              <a:rPr lang="en-US">
                <a:latin typeface="Calibri"/>
              </a:rPr>
              <a:t>Colin: ... and we make up the CAKE group. We are working on a website that we plan to call PIE.</a:t>
            </a:r>
          </a:p>
        </p:txBody>
      </p:sp>
      <p:sp>
        <p:nvSpPr>
          <p:cNvPr id="4" name="Slide Number Placeholder 3"/>
          <p:cNvSpPr>
            <a:spLocks noGrp="1"/>
          </p:cNvSpPr>
          <p:nvPr>
            <p:ph type="sldNum" sz="quarter" idx="10"/>
          </p:nvPr>
        </p:nvSpPr>
        <p:spPr/>
        <p:txBody>
          <a:bodyPr/>
          <a:lstStyle/>
          <a:p>
            <a:fld id="{7D90AB93-7EBB-40C3-AABE-B1527F40B7D6}" type="slidenum">
              <a:rPr lang="en-US"/>
              <a:t>1</a:t>
            </a:fld>
            <a:endParaRPr lang="en-US"/>
          </a:p>
        </p:txBody>
      </p:sp>
    </p:spTree>
    <p:extLst>
      <p:ext uri="{BB962C8B-B14F-4D97-AF65-F5344CB8AC3E}">
        <p14:creationId xmlns:p14="http://schemas.microsoft.com/office/powerpoint/2010/main" val="2418962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Colin: CAKE stands for Computer Applications Knowledge and Experience and PIE is an acronym for Personal Interactive Expeditions. We have been working with our client Dr. Yvonne Chueh and our faculty mentor Dr. Ed Lulofs to develop a website that will aid the elderly community that is facing social isolation. This site will promote social activities and outings by allowing members to easily plan activities with other members and possibly, in the future, with volunteers and donors. The simple design should allow easy navigation of the site, easy-to-use scheduling tools, and more.</a:t>
            </a:r>
          </a:p>
        </p:txBody>
      </p:sp>
      <p:sp>
        <p:nvSpPr>
          <p:cNvPr id="4" name="Slide Number Placeholder 3"/>
          <p:cNvSpPr>
            <a:spLocks noGrp="1"/>
          </p:cNvSpPr>
          <p:nvPr>
            <p:ph type="sldNum" sz="quarter" idx="10"/>
          </p:nvPr>
        </p:nvSpPr>
        <p:spPr/>
        <p:txBody>
          <a:bodyPr/>
          <a:lstStyle/>
          <a:p>
            <a:fld id="{7D90AB93-7EBB-40C3-AABE-B1527F40B7D6}" type="slidenum">
              <a:rPr lang="en-US"/>
              <a:t>2</a:t>
            </a:fld>
            <a:endParaRPr lang="en-US"/>
          </a:p>
        </p:txBody>
      </p:sp>
    </p:spTree>
    <p:extLst>
      <p:ext uri="{BB962C8B-B14F-4D97-AF65-F5344CB8AC3E}">
        <p14:creationId xmlns:p14="http://schemas.microsoft.com/office/powerpoint/2010/main" val="2783457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Our team website was created using a free website editor called wix. All images are royalty-free. The "About" section explains who our group is, what we are working on, and why. The "Project" tab has a brief explanation of our project. It also has a drop down menu that is activated by hovering over "Project". This allows you to view the "Agendas" tab, which shows our client, faculty mentor, and group meetings. The "Repository" tab includes a link our team's repository, links to individual sections of the repository, and a list of past commits. Under the "Scheduling" tab you can see what each of the team members is currently working on as well as lists of major upcoming tasks and completed tasks. There is also a list of "forseen difficulties" that shows some possible problems that we may run in to over the course of the project. Finally, the contact tab contains pictures of each of our group members, our current roles, and some of our contact information.  The message box below is linked to our group gmail account, so any messages sent will be accessible by any member of the group.</a:t>
            </a:r>
          </a:p>
        </p:txBody>
      </p:sp>
      <p:sp>
        <p:nvSpPr>
          <p:cNvPr id="4" name="Slide Number Placeholder 3"/>
          <p:cNvSpPr>
            <a:spLocks noGrp="1"/>
          </p:cNvSpPr>
          <p:nvPr>
            <p:ph type="sldNum" sz="quarter" idx="10"/>
          </p:nvPr>
        </p:nvSpPr>
        <p:spPr/>
        <p:txBody>
          <a:bodyPr/>
          <a:lstStyle/>
          <a:p>
            <a:fld id="{7D90AB93-7EBB-40C3-AABE-B1527F40B7D6}" type="slidenum">
              <a:rPr lang="en-US"/>
              <a:t>4</a:t>
            </a:fld>
            <a:endParaRPr lang="en-US"/>
          </a:p>
        </p:txBody>
      </p:sp>
    </p:spTree>
    <p:extLst>
      <p:ext uri="{BB962C8B-B14F-4D97-AF65-F5344CB8AC3E}">
        <p14:creationId xmlns:p14="http://schemas.microsoft.com/office/powerpoint/2010/main" val="1288340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90AB93-7EBB-40C3-AABE-B1527F40B7D6}" type="slidenum">
              <a:rPr lang="en-US"/>
              <a:t>14</a:t>
            </a:fld>
            <a:endParaRPr lang="en-US"/>
          </a:p>
        </p:txBody>
      </p:sp>
    </p:spTree>
    <p:extLst>
      <p:ext uri="{BB962C8B-B14F-4D97-AF65-F5344CB8AC3E}">
        <p14:creationId xmlns:p14="http://schemas.microsoft.com/office/powerpoint/2010/main" val="2142388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12/4/2015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almostcolin.wix.com/CAK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CAKE Presents PIE</a:t>
            </a:r>
          </a:p>
        </p:txBody>
      </p:sp>
      <p:sp>
        <p:nvSpPr>
          <p:cNvPr id="3" name="Subtitle 2"/>
          <p:cNvSpPr>
            <a:spLocks noGrp="1"/>
          </p:cNvSpPr>
          <p:nvPr>
            <p:ph type="subTitle" idx="1"/>
          </p:nvPr>
        </p:nvSpPr>
        <p:spPr/>
        <p:txBody>
          <a:bodyPr/>
          <a:lstStyle/>
          <a:p>
            <a:r>
              <a:rPr lang="en-US" dirty="0"/>
              <a:t>By: Colin Harrison, Christian </a:t>
            </a:r>
            <a:r>
              <a:rPr lang="en-US" dirty="0" err="1" smtClean="0"/>
              <a:t>McMurtrie</a:t>
            </a:r>
            <a:r>
              <a:rPr lang="en-US" dirty="0"/>
              <a:t>, Timothy </a:t>
            </a:r>
            <a:r>
              <a:rPr lang="en-US" dirty="0" err="1" smtClean="0"/>
              <a:t>Nakhisa</a:t>
            </a:r>
            <a:r>
              <a:rPr lang="en-US" dirty="0"/>
              <a:t>, and Zachary Rivera</a:t>
            </a:r>
          </a:p>
        </p:txBody>
      </p:sp>
      <p:pic>
        <p:nvPicPr>
          <p:cNvPr id="4" name="Picture 3"/>
          <p:cNvPicPr>
            <a:picLocks noChangeAspect="1"/>
          </p:cNvPicPr>
          <p:nvPr/>
        </p:nvPicPr>
        <p:blipFill>
          <a:blip r:embed="rId3"/>
          <a:stretch>
            <a:fillRect/>
          </a:stretch>
        </p:blipFill>
        <p:spPr>
          <a:xfrm>
            <a:off x="2537134" y="4010892"/>
            <a:ext cx="692235" cy="649853"/>
          </a:xfrm>
          <a:prstGeom prst="rect">
            <a:avLst/>
          </a:prstGeom>
        </p:spPr>
      </p:pic>
    </p:spTree>
    <p:extLst>
      <p:ext uri="{BB962C8B-B14F-4D97-AF65-F5344CB8AC3E}">
        <p14:creationId xmlns:p14="http://schemas.microsoft.com/office/powerpoint/2010/main" val="3622625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Hardware and Software</a:t>
            </a:r>
            <a:endParaRPr lang="en-US" sz="4000" dirty="0"/>
          </a:p>
        </p:txBody>
      </p:sp>
      <p:sp>
        <p:nvSpPr>
          <p:cNvPr id="3" name="Content Placeholder 2"/>
          <p:cNvSpPr>
            <a:spLocks noGrp="1"/>
          </p:cNvSpPr>
          <p:nvPr>
            <p:ph idx="1"/>
          </p:nvPr>
        </p:nvSpPr>
        <p:spPr/>
        <p:txBody>
          <a:bodyPr>
            <a:normAutofit/>
          </a:bodyPr>
          <a:lstStyle/>
          <a:p>
            <a:r>
              <a:rPr lang="en-US" sz="2200" dirty="0" smtClean="0"/>
              <a:t>Optimize for most prominent browser.</a:t>
            </a:r>
          </a:p>
          <a:p>
            <a:r>
              <a:rPr lang="en-US" sz="2200" dirty="0" smtClean="0"/>
              <a:t>Compatible with older versions. </a:t>
            </a:r>
            <a:endParaRPr lang="en-US" sz="2200" dirty="0"/>
          </a:p>
          <a:p>
            <a:r>
              <a:rPr lang="en-US" sz="2200" dirty="0" smtClean="0"/>
              <a:t>Using HTML, CSS, JavaScript, PHP, MySQL</a:t>
            </a:r>
          </a:p>
          <a:p>
            <a:r>
              <a:rPr lang="en-US" sz="2200" dirty="0" smtClean="0"/>
              <a:t>MySQL Database</a:t>
            </a:r>
          </a:p>
          <a:p>
            <a:r>
              <a:rPr lang="en-US" sz="2200" dirty="0" smtClean="0"/>
              <a:t>Hosting site</a:t>
            </a:r>
          </a:p>
          <a:p>
            <a:endParaRPr lang="en-US" sz="2200" dirty="0"/>
          </a:p>
        </p:txBody>
      </p:sp>
    </p:spTree>
    <p:extLst>
      <p:ext uri="{BB962C8B-B14F-4D97-AF65-F5344CB8AC3E}">
        <p14:creationId xmlns:p14="http://schemas.microsoft.com/office/powerpoint/2010/main" val="2349178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Primary Requirements</a:t>
            </a:r>
            <a:endParaRPr lang="en-US" sz="4000" dirty="0"/>
          </a:p>
        </p:txBody>
      </p:sp>
      <p:sp>
        <p:nvSpPr>
          <p:cNvPr id="3" name="Content Placeholder 2"/>
          <p:cNvSpPr>
            <a:spLocks noGrp="1"/>
          </p:cNvSpPr>
          <p:nvPr>
            <p:ph idx="1"/>
          </p:nvPr>
        </p:nvSpPr>
        <p:spPr/>
        <p:txBody>
          <a:bodyPr>
            <a:normAutofit/>
          </a:bodyPr>
          <a:lstStyle/>
          <a:p>
            <a:pPr fontAlgn="base"/>
            <a:r>
              <a:rPr lang="en-US" sz="2200" dirty="0"/>
              <a:t>Storing user information in a database​</a:t>
            </a:r>
          </a:p>
          <a:p>
            <a:pPr fontAlgn="base"/>
            <a:r>
              <a:rPr lang="en-US" sz="2200" dirty="0"/>
              <a:t>Creating an easy-to-navigate interface​</a:t>
            </a:r>
          </a:p>
          <a:p>
            <a:pPr fontAlgn="base"/>
            <a:r>
              <a:rPr lang="en-US" sz="2200" dirty="0"/>
              <a:t>Creating a calendar for organizing activities​</a:t>
            </a:r>
          </a:p>
          <a:p>
            <a:pPr fontAlgn="base"/>
            <a:r>
              <a:rPr lang="en-US" sz="2200" dirty="0"/>
              <a:t>Hosting the website on a server</a:t>
            </a:r>
          </a:p>
          <a:p>
            <a:endParaRPr lang="en-US" sz="2200" dirty="0"/>
          </a:p>
        </p:txBody>
      </p:sp>
    </p:spTree>
    <p:extLst>
      <p:ext uri="{BB962C8B-B14F-4D97-AF65-F5344CB8AC3E}">
        <p14:creationId xmlns:p14="http://schemas.microsoft.com/office/powerpoint/2010/main" val="3473971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Secondary Requirements</a:t>
            </a:r>
            <a:endParaRPr lang="en-US" sz="4000" dirty="0"/>
          </a:p>
        </p:txBody>
      </p:sp>
      <p:sp>
        <p:nvSpPr>
          <p:cNvPr id="3" name="Content Placeholder 2"/>
          <p:cNvSpPr>
            <a:spLocks noGrp="1"/>
          </p:cNvSpPr>
          <p:nvPr>
            <p:ph idx="1"/>
          </p:nvPr>
        </p:nvSpPr>
        <p:spPr/>
        <p:txBody>
          <a:bodyPr>
            <a:normAutofit/>
          </a:bodyPr>
          <a:lstStyle/>
          <a:p>
            <a:pPr fontAlgn="base"/>
            <a:r>
              <a:rPr lang="en-US" sz="2200" dirty="0"/>
              <a:t>Adding donations​</a:t>
            </a:r>
          </a:p>
          <a:p>
            <a:pPr fontAlgn="base"/>
            <a:r>
              <a:rPr lang="en-US" sz="2200" dirty="0"/>
              <a:t>Translating the site for international users​</a:t>
            </a:r>
          </a:p>
          <a:p>
            <a:pPr fontAlgn="base"/>
            <a:r>
              <a:rPr lang="en-US" sz="2200" dirty="0"/>
              <a:t>Finding potential volunteers​</a:t>
            </a:r>
          </a:p>
          <a:p>
            <a:pPr fontAlgn="base"/>
            <a:r>
              <a:rPr lang="en-US" sz="2200" dirty="0"/>
              <a:t>Background checks</a:t>
            </a:r>
          </a:p>
          <a:p>
            <a:pPr marL="0" indent="0">
              <a:buNone/>
            </a:pPr>
            <a:endParaRPr lang="en-US" sz="2200" dirty="0"/>
          </a:p>
        </p:txBody>
      </p:sp>
    </p:spTree>
    <p:extLst>
      <p:ext uri="{BB962C8B-B14F-4D97-AF65-F5344CB8AC3E}">
        <p14:creationId xmlns:p14="http://schemas.microsoft.com/office/powerpoint/2010/main" val="30667091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Nonfunctional</a:t>
            </a:r>
            <a:endParaRPr lang="en-US" sz="4000" dirty="0"/>
          </a:p>
        </p:txBody>
      </p:sp>
      <p:sp>
        <p:nvSpPr>
          <p:cNvPr id="3" name="Content Placeholder 2"/>
          <p:cNvSpPr>
            <a:spLocks noGrp="1"/>
          </p:cNvSpPr>
          <p:nvPr>
            <p:ph idx="1"/>
          </p:nvPr>
        </p:nvSpPr>
        <p:spPr/>
        <p:txBody>
          <a:bodyPr>
            <a:normAutofit/>
          </a:bodyPr>
          <a:lstStyle/>
          <a:p>
            <a:r>
              <a:rPr lang="en-US" sz="2200" dirty="0" smtClean="0"/>
              <a:t>Efficiency</a:t>
            </a:r>
          </a:p>
          <a:p>
            <a:r>
              <a:rPr lang="en-US" sz="2200" dirty="0" smtClean="0"/>
              <a:t>Reliability</a:t>
            </a:r>
          </a:p>
          <a:p>
            <a:r>
              <a:rPr lang="en-US" sz="2200" dirty="0" smtClean="0"/>
              <a:t>Portability</a:t>
            </a:r>
          </a:p>
          <a:p>
            <a:r>
              <a:rPr lang="en-US" sz="2200" dirty="0" smtClean="0"/>
              <a:t>Problem Size</a:t>
            </a:r>
            <a:endParaRPr lang="en-US" sz="2200" dirty="0"/>
          </a:p>
        </p:txBody>
      </p:sp>
    </p:spTree>
    <p:extLst>
      <p:ext uri="{BB962C8B-B14F-4D97-AF65-F5344CB8AC3E}">
        <p14:creationId xmlns:p14="http://schemas.microsoft.com/office/powerpoint/2010/main" val="14121685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Prototype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185568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QUALITY ASSURANCE</a:t>
            </a:r>
            <a:endParaRPr lang="en-US" sz="4000" dirty="0"/>
          </a:p>
        </p:txBody>
      </p:sp>
      <p:sp>
        <p:nvSpPr>
          <p:cNvPr id="3" name="Content Placeholder 2"/>
          <p:cNvSpPr>
            <a:spLocks noGrp="1"/>
          </p:cNvSpPr>
          <p:nvPr>
            <p:ph idx="1"/>
          </p:nvPr>
        </p:nvSpPr>
        <p:spPr/>
        <p:txBody>
          <a:bodyPr>
            <a:normAutofit/>
          </a:bodyPr>
          <a:lstStyle/>
          <a:p>
            <a:r>
              <a:rPr lang="en-US" sz="2200" dirty="0" smtClean="0"/>
              <a:t>Bi-</a:t>
            </a:r>
            <a:r>
              <a:rPr lang="en-US" sz="2200" dirty="0"/>
              <a:t>w</a:t>
            </a:r>
            <a:r>
              <a:rPr lang="en-US" sz="2200" dirty="0" smtClean="0"/>
              <a:t>eekly discussions with client</a:t>
            </a:r>
          </a:p>
          <a:p>
            <a:pPr lvl="1"/>
            <a:r>
              <a:rPr lang="en-US" sz="2200" dirty="0" smtClean="0"/>
              <a:t>Free reign on design</a:t>
            </a:r>
          </a:p>
          <a:p>
            <a:r>
              <a:rPr lang="en-US" sz="2200" dirty="0" smtClean="0"/>
              <a:t>Finished sections are put through QA in Trello</a:t>
            </a:r>
            <a:endParaRPr lang="en-US" sz="2200" dirty="0"/>
          </a:p>
          <a:p>
            <a:r>
              <a:rPr lang="en-US" sz="2200" dirty="0" smtClean="0"/>
              <a:t>Testing </a:t>
            </a:r>
            <a:r>
              <a:rPr lang="en-US" sz="2200" dirty="0" smtClean="0"/>
              <a:t>with end-users for feedback</a:t>
            </a:r>
            <a:endParaRPr lang="en-US" sz="2200" dirty="0"/>
          </a:p>
        </p:txBody>
      </p:sp>
    </p:spTree>
    <p:extLst>
      <p:ext uri="{BB962C8B-B14F-4D97-AF65-F5344CB8AC3E}">
        <p14:creationId xmlns:p14="http://schemas.microsoft.com/office/powerpoint/2010/main" val="37554742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Risk Analysis</a:t>
            </a:r>
            <a:endParaRPr lang="en-US" sz="4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95696863"/>
              </p:ext>
            </p:extLst>
          </p:nvPr>
        </p:nvGraphicFramePr>
        <p:xfrm>
          <a:off x="2589213" y="2133600"/>
          <a:ext cx="7132320" cy="2595880"/>
        </p:xfrm>
        <a:graphic>
          <a:graphicData uri="http://schemas.openxmlformats.org/drawingml/2006/table">
            <a:tbl>
              <a:tblPr firstRow="1" bandRow="1">
                <a:tableStyleId>{5C22544A-7EE6-4342-B048-85BDC9FD1C3A}</a:tableStyleId>
              </a:tblPr>
              <a:tblGrid>
                <a:gridCol w="2050520"/>
                <a:gridCol w="1515640"/>
                <a:gridCol w="1783080"/>
                <a:gridCol w="1783080"/>
              </a:tblGrid>
              <a:tr h="370840">
                <a:tc>
                  <a:txBody>
                    <a:bodyPr/>
                    <a:lstStyle/>
                    <a:p>
                      <a:r>
                        <a:rPr lang="en-US" dirty="0" smtClean="0"/>
                        <a:t>Issue</a:t>
                      </a:r>
                      <a:endParaRPr lang="en-US" dirty="0"/>
                    </a:p>
                  </a:txBody>
                  <a:tcPr/>
                </a:tc>
                <a:tc>
                  <a:txBody>
                    <a:bodyPr/>
                    <a:lstStyle/>
                    <a:p>
                      <a:r>
                        <a:rPr lang="en-US" dirty="0" smtClean="0"/>
                        <a:t>Impact</a:t>
                      </a:r>
                      <a:endParaRPr lang="en-US" dirty="0"/>
                    </a:p>
                  </a:txBody>
                  <a:tcPr/>
                </a:tc>
                <a:tc>
                  <a:txBody>
                    <a:bodyPr/>
                    <a:lstStyle/>
                    <a:p>
                      <a:r>
                        <a:rPr lang="en-US" dirty="0" smtClean="0"/>
                        <a:t>Feasibility</a:t>
                      </a:r>
                      <a:endParaRPr lang="en-US" dirty="0"/>
                    </a:p>
                  </a:txBody>
                  <a:tcPr/>
                </a:tc>
                <a:tc>
                  <a:txBody>
                    <a:bodyPr/>
                    <a:lstStyle/>
                    <a:p>
                      <a:r>
                        <a:rPr lang="en-US" dirty="0" smtClean="0"/>
                        <a:t>Priority</a:t>
                      </a:r>
                      <a:endParaRPr lang="en-US" dirty="0"/>
                    </a:p>
                  </a:txBody>
                  <a:tcPr/>
                </a:tc>
              </a:tr>
              <a:tr h="370840">
                <a:tc>
                  <a:txBody>
                    <a:bodyPr/>
                    <a:lstStyle/>
                    <a:p>
                      <a:r>
                        <a:rPr lang="en-US" dirty="0" smtClean="0"/>
                        <a:t>Compatibility</a:t>
                      </a:r>
                      <a:endParaRPr lang="en-US" dirty="0"/>
                    </a:p>
                  </a:txBody>
                  <a:tcPr/>
                </a:tc>
                <a:tc>
                  <a:txBody>
                    <a:bodyPr/>
                    <a:lstStyle/>
                    <a:p>
                      <a:r>
                        <a:rPr lang="en-US" dirty="0" smtClean="0"/>
                        <a:t>HIGH</a:t>
                      </a:r>
                      <a:endParaRPr lang="en-US" dirty="0"/>
                    </a:p>
                  </a:txBody>
                  <a:tcPr/>
                </a:tc>
                <a:tc>
                  <a:txBody>
                    <a:bodyPr/>
                    <a:lstStyle/>
                    <a:p>
                      <a:r>
                        <a:rPr lang="en-US" dirty="0" smtClean="0"/>
                        <a:t>HIGH</a:t>
                      </a:r>
                      <a:endParaRPr lang="en-US" dirty="0"/>
                    </a:p>
                  </a:txBody>
                  <a:tcPr/>
                </a:tc>
                <a:tc>
                  <a:txBody>
                    <a:bodyPr/>
                    <a:lstStyle/>
                    <a:p>
                      <a:r>
                        <a:rPr lang="en-US" dirty="0" smtClean="0"/>
                        <a:t>HIGH</a:t>
                      </a:r>
                      <a:endParaRPr lang="en-US" dirty="0"/>
                    </a:p>
                  </a:txBody>
                  <a:tcPr/>
                </a:tc>
              </a:tr>
              <a:tr h="370840">
                <a:tc>
                  <a:txBody>
                    <a:bodyPr/>
                    <a:lstStyle/>
                    <a:p>
                      <a:r>
                        <a:rPr lang="en-US" dirty="0" smtClean="0"/>
                        <a:t>Readable Text</a:t>
                      </a:r>
                      <a:endParaRPr lang="en-US" dirty="0"/>
                    </a:p>
                  </a:txBody>
                  <a:tcPr/>
                </a:tc>
                <a:tc>
                  <a:txBody>
                    <a:bodyPr/>
                    <a:lstStyle/>
                    <a:p>
                      <a:r>
                        <a:rPr lang="en-US" dirty="0" smtClean="0"/>
                        <a:t>HIGH</a:t>
                      </a:r>
                      <a:endParaRPr lang="en-US" dirty="0"/>
                    </a:p>
                  </a:txBody>
                  <a:tcPr/>
                </a:tc>
                <a:tc>
                  <a:txBody>
                    <a:bodyPr/>
                    <a:lstStyle/>
                    <a:p>
                      <a:r>
                        <a:rPr lang="en-US" dirty="0" smtClean="0"/>
                        <a:t>HIGH</a:t>
                      </a:r>
                      <a:endParaRPr lang="en-US" dirty="0"/>
                    </a:p>
                  </a:txBody>
                  <a:tcPr/>
                </a:tc>
                <a:tc>
                  <a:txBody>
                    <a:bodyPr/>
                    <a:lstStyle/>
                    <a:p>
                      <a:r>
                        <a:rPr lang="en-US" dirty="0" smtClean="0"/>
                        <a:t>HIGH</a:t>
                      </a:r>
                      <a:endParaRPr lang="en-US" dirty="0"/>
                    </a:p>
                  </a:txBody>
                  <a:tcPr/>
                </a:tc>
              </a:tr>
              <a:tr h="370840">
                <a:tc>
                  <a:txBody>
                    <a:bodyPr/>
                    <a:lstStyle/>
                    <a:p>
                      <a:r>
                        <a:rPr lang="en-US" dirty="0" smtClean="0"/>
                        <a:t>Volunteers</a:t>
                      </a:r>
                      <a:endParaRPr lang="en-US" dirty="0"/>
                    </a:p>
                  </a:txBody>
                  <a:tcPr/>
                </a:tc>
                <a:tc>
                  <a:txBody>
                    <a:bodyPr/>
                    <a:lstStyle/>
                    <a:p>
                      <a:r>
                        <a:rPr lang="en-US" dirty="0" smtClean="0"/>
                        <a:t>HIGH</a:t>
                      </a:r>
                      <a:endParaRPr lang="en-US" dirty="0"/>
                    </a:p>
                  </a:txBody>
                  <a:tcPr/>
                </a:tc>
                <a:tc>
                  <a:txBody>
                    <a:bodyPr/>
                    <a:lstStyle/>
                    <a:p>
                      <a:r>
                        <a:rPr lang="en-US" dirty="0" smtClean="0"/>
                        <a:t>MED</a:t>
                      </a:r>
                      <a:endParaRPr lang="en-US" dirty="0"/>
                    </a:p>
                  </a:txBody>
                  <a:tcPr/>
                </a:tc>
                <a:tc>
                  <a:txBody>
                    <a:bodyPr/>
                    <a:lstStyle/>
                    <a:p>
                      <a:r>
                        <a:rPr lang="en-US" dirty="0" smtClean="0"/>
                        <a:t>MED</a:t>
                      </a:r>
                      <a:endParaRPr lang="en-US" dirty="0"/>
                    </a:p>
                  </a:txBody>
                  <a:tcPr/>
                </a:tc>
              </a:tr>
              <a:tr h="370840">
                <a:tc>
                  <a:txBody>
                    <a:bodyPr/>
                    <a:lstStyle/>
                    <a:p>
                      <a:r>
                        <a:rPr lang="en-US" dirty="0" smtClean="0"/>
                        <a:t>Share</a:t>
                      </a:r>
                      <a:r>
                        <a:rPr lang="en-US" baseline="0" dirty="0" smtClean="0"/>
                        <a:t> Photos</a:t>
                      </a:r>
                      <a:endParaRPr lang="en-US" dirty="0"/>
                    </a:p>
                  </a:txBody>
                  <a:tcPr/>
                </a:tc>
                <a:tc>
                  <a:txBody>
                    <a:bodyPr/>
                    <a:lstStyle/>
                    <a:p>
                      <a:r>
                        <a:rPr lang="en-US" dirty="0" smtClean="0"/>
                        <a:t>MED</a:t>
                      </a:r>
                      <a:endParaRPr lang="en-US" dirty="0"/>
                    </a:p>
                  </a:txBody>
                  <a:tcPr/>
                </a:tc>
                <a:tc>
                  <a:txBody>
                    <a:bodyPr/>
                    <a:lstStyle/>
                    <a:p>
                      <a:r>
                        <a:rPr lang="en-US" dirty="0" smtClean="0"/>
                        <a:t>HIGH</a:t>
                      </a:r>
                      <a:endParaRPr lang="en-US" dirty="0"/>
                    </a:p>
                  </a:txBody>
                  <a:tcPr/>
                </a:tc>
                <a:tc>
                  <a:txBody>
                    <a:bodyPr/>
                    <a:lstStyle/>
                    <a:p>
                      <a:r>
                        <a:rPr lang="en-US" dirty="0" smtClean="0"/>
                        <a:t>HIGH</a:t>
                      </a:r>
                      <a:endParaRPr lang="en-US" dirty="0"/>
                    </a:p>
                  </a:txBody>
                  <a:tcPr/>
                </a:tc>
              </a:tr>
              <a:tr h="370840">
                <a:tc>
                  <a:txBody>
                    <a:bodyPr/>
                    <a:lstStyle/>
                    <a:p>
                      <a:r>
                        <a:rPr lang="en-US" dirty="0" smtClean="0"/>
                        <a:t>Paid</a:t>
                      </a:r>
                      <a:r>
                        <a:rPr lang="en-US" baseline="0" dirty="0" smtClean="0"/>
                        <a:t> Option</a:t>
                      </a:r>
                      <a:endParaRPr lang="en-US" dirty="0"/>
                    </a:p>
                  </a:txBody>
                  <a:tcPr/>
                </a:tc>
                <a:tc>
                  <a:txBody>
                    <a:bodyPr/>
                    <a:lstStyle/>
                    <a:p>
                      <a:r>
                        <a:rPr lang="en-US" dirty="0" smtClean="0"/>
                        <a:t>LOW</a:t>
                      </a:r>
                      <a:endParaRPr lang="en-US" dirty="0"/>
                    </a:p>
                  </a:txBody>
                  <a:tcPr/>
                </a:tc>
                <a:tc>
                  <a:txBody>
                    <a:bodyPr/>
                    <a:lstStyle/>
                    <a:p>
                      <a:r>
                        <a:rPr lang="en-US" dirty="0" smtClean="0"/>
                        <a:t>MED</a:t>
                      </a:r>
                      <a:endParaRPr lang="en-US" dirty="0"/>
                    </a:p>
                  </a:txBody>
                  <a:tcPr/>
                </a:tc>
                <a:tc>
                  <a:txBody>
                    <a:bodyPr/>
                    <a:lstStyle/>
                    <a:p>
                      <a:r>
                        <a:rPr lang="en-US" dirty="0" smtClean="0"/>
                        <a:t>LOW</a:t>
                      </a:r>
                      <a:endParaRPr lang="en-US" dirty="0"/>
                    </a:p>
                  </a:txBody>
                  <a:tcPr/>
                </a:tc>
              </a:tr>
              <a:tr h="370840">
                <a:tc>
                  <a:txBody>
                    <a:bodyPr/>
                    <a:lstStyle/>
                    <a:p>
                      <a:r>
                        <a:rPr lang="en-US" dirty="0" smtClean="0"/>
                        <a:t>Languages</a:t>
                      </a:r>
                      <a:endParaRPr lang="en-US" dirty="0"/>
                    </a:p>
                  </a:txBody>
                  <a:tcPr/>
                </a:tc>
                <a:tc>
                  <a:txBody>
                    <a:bodyPr/>
                    <a:lstStyle/>
                    <a:p>
                      <a:r>
                        <a:rPr lang="en-US" dirty="0" smtClean="0"/>
                        <a:t>LOW</a:t>
                      </a:r>
                      <a:endParaRPr lang="en-US" dirty="0"/>
                    </a:p>
                  </a:txBody>
                  <a:tcPr/>
                </a:tc>
                <a:tc>
                  <a:txBody>
                    <a:bodyPr/>
                    <a:lstStyle/>
                    <a:p>
                      <a:r>
                        <a:rPr lang="en-US" dirty="0" smtClean="0"/>
                        <a:t>LOW</a:t>
                      </a:r>
                      <a:endParaRPr lang="en-US" dirty="0"/>
                    </a:p>
                  </a:txBody>
                  <a:tcPr/>
                </a:tc>
                <a:tc>
                  <a:txBody>
                    <a:bodyPr/>
                    <a:lstStyle/>
                    <a:p>
                      <a:r>
                        <a:rPr lang="en-US" dirty="0" smtClean="0"/>
                        <a:t>LOW</a:t>
                      </a:r>
                      <a:endParaRPr lang="en-US" dirty="0"/>
                    </a:p>
                  </a:txBody>
                  <a:tcPr/>
                </a:tc>
              </a:tr>
            </a:tbl>
          </a:graphicData>
        </a:graphic>
      </p:graphicFrame>
    </p:spTree>
    <p:extLst>
      <p:ext uri="{BB962C8B-B14F-4D97-AF65-F5344CB8AC3E}">
        <p14:creationId xmlns:p14="http://schemas.microsoft.com/office/powerpoint/2010/main" val="39687999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Conclusion</a:t>
            </a:r>
            <a:endParaRPr lang="en-US" sz="4000" dirty="0"/>
          </a:p>
        </p:txBody>
      </p:sp>
      <p:sp>
        <p:nvSpPr>
          <p:cNvPr id="3" name="Content Placeholder 2"/>
          <p:cNvSpPr>
            <a:spLocks noGrp="1"/>
          </p:cNvSpPr>
          <p:nvPr>
            <p:ph idx="1"/>
          </p:nvPr>
        </p:nvSpPr>
        <p:spPr/>
        <p:txBody>
          <a:bodyPr>
            <a:normAutofit/>
          </a:bodyPr>
          <a:lstStyle/>
          <a:p>
            <a:r>
              <a:rPr lang="en-US" sz="2200" dirty="0" smtClean="0"/>
              <a:t>PIE is a site to promote healthy social activities for the elderly</a:t>
            </a:r>
          </a:p>
          <a:p>
            <a:r>
              <a:rPr lang="en-US" sz="2200" dirty="0" smtClean="0"/>
              <a:t>Completed tasks:</a:t>
            </a:r>
          </a:p>
          <a:p>
            <a:pPr lvl="1" fontAlgn="base"/>
            <a:r>
              <a:rPr lang="en-US" sz="2200" dirty="0"/>
              <a:t>Storing user information in a database​</a:t>
            </a:r>
          </a:p>
          <a:p>
            <a:pPr lvl="1" fontAlgn="base"/>
            <a:r>
              <a:rPr lang="en-US" sz="2200" dirty="0"/>
              <a:t>Creating an easy-to-navigate interface​</a:t>
            </a:r>
          </a:p>
          <a:p>
            <a:r>
              <a:rPr lang="en-US" sz="2200" dirty="0" smtClean="0"/>
              <a:t>Future tasks:</a:t>
            </a:r>
          </a:p>
          <a:p>
            <a:pPr lvl="1"/>
            <a:r>
              <a:rPr lang="en-US" sz="2200" dirty="0" smtClean="0"/>
              <a:t>Creating a calendar to organize activities</a:t>
            </a:r>
          </a:p>
          <a:p>
            <a:pPr lvl="1"/>
            <a:r>
              <a:rPr lang="en-US" sz="2200" dirty="0" smtClean="0"/>
              <a:t>Hosting the website</a:t>
            </a:r>
            <a:endParaRPr lang="en-US" sz="2200" dirty="0"/>
          </a:p>
          <a:p>
            <a:pPr lvl="1"/>
            <a:endParaRPr lang="en-US" sz="2200" dirty="0" smtClean="0"/>
          </a:p>
          <a:p>
            <a:endParaRPr lang="en-US" sz="2200" dirty="0"/>
          </a:p>
        </p:txBody>
      </p:sp>
    </p:spTree>
    <p:extLst>
      <p:ext uri="{BB962C8B-B14F-4D97-AF65-F5344CB8AC3E}">
        <p14:creationId xmlns:p14="http://schemas.microsoft.com/office/powerpoint/2010/main" val="41573751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QUESTIONS?</a:t>
            </a:r>
            <a:endParaRPr lang="en-US" sz="4800" b="1" dirty="0"/>
          </a:p>
        </p:txBody>
      </p:sp>
    </p:spTree>
    <p:extLst>
      <p:ext uri="{BB962C8B-B14F-4D97-AF65-F5344CB8AC3E}">
        <p14:creationId xmlns:p14="http://schemas.microsoft.com/office/powerpoint/2010/main" val="1078082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Introduction</a:t>
            </a:r>
          </a:p>
        </p:txBody>
      </p:sp>
      <p:sp>
        <p:nvSpPr>
          <p:cNvPr id="3" name="Content Placeholder 2"/>
          <p:cNvSpPr>
            <a:spLocks noGrp="1"/>
          </p:cNvSpPr>
          <p:nvPr>
            <p:ph idx="1"/>
          </p:nvPr>
        </p:nvSpPr>
        <p:spPr/>
        <p:txBody>
          <a:bodyPr vert="horz" lIns="91440" tIns="45720" rIns="91440" bIns="45720" rtlCol="0" anchor="t">
            <a:normAutofit/>
          </a:bodyPr>
          <a:lstStyle/>
          <a:p>
            <a:r>
              <a:rPr lang="en-US" sz="2200" dirty="0"/>
              <a:t>CAKE Group (Computer Applications Knowledge and Experience)</a:t>
            </a:r>
          </a:p>
          <a:p>
            <a:r>
              <a:rPr lang="en-US" sz="2200" dirty="0" smtClean="0"/>
              <a:t>Colin Harrison: Scrum Master/QA</a:t>
            </a:r>
          </a:p>
          <a:p>
            <a:r>
              <a:rPr lang="en-US" sz="2200" dirty="0" smtClean="0"/>
              <a:t>Christian McMurtrie: Documentation/Dev</a:t>
            </a:r>
          </a:p>
          <a:p>
            <a:r>
              <a:rPr lang="en-US" sz="2200" dirty="0" smtClean="0"/>
              <a:t>Tim Nakhisa: </a:t>
            </a:r>
            <a:r>
              <a:rPr lang="en-US" sz="2200" dirty="0" smtClean="0"/>
              <a:t>Research/Dev</a:t>
            </a:r>
            <a:endParaRPr lang="en-US" sz="2200" dirty="0" smtClean="0"/>
          </a:p>
          <a:p>
            <a:r>
              <a:rPr lang="en-US" sz="2200" dirty="0" smtClean="0"/>
              <a:t>Zac Rivera: Version Control Systems Manager/Dev</a:t>
            </a:r>
            <a:endParaRPr lang="en-US" sz="2200" dirty="0"/>
          </a:p>
        </p:txBody>
      </p:sp>
    </p:spTree>
    <p:extLst>
      <p:ext uri="{BB962C8B-B14F-4D97-AF65-F5344CB8AC3E}">
        <p14:creationId xmlns:p14="http://schemas.microsoft.com/office/powerpoint/2010/main" val="1225501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Project Schedule</a:t>
            </a:r>
            <a:br>
              <a:rPr lang="en-US" sz="4000" dirty="0"/>
            </a:br>
            <a:endParaRPr lang="en-US" sz="4000" dirty="0"/>
          </a:p>
        </p:txBody>
      </p:sp>
      <p:sp>
        <p:nvSpPr>
          <p:cNvPr id="3" name="Content Placeholder 2"/>
          <p:cNvSpPr>
            <a:spLocks noGrp="1"/>
          </p:cNvSpPr>
          <p:nvPr>
            <p:ph idx="1"/>
          </p:nvPr>
        </p:nvSpPr>
        <p:spPr/>
        <p:txBody>
          <a:bodyPr>
            <a:normAutofit/>
          </a:bodyPr>
          <a:lstStyle/>
          <a:p>
            <a:pPr lvl="1"/>
            <a:r>
              <a:rPr lang="en-US" sz="2200" dirty="0" smtClean="0"/>
              <a:t>Reach </a:t>
            </a:r>
            <a:r>
              <a:rPr lang="en-US" sz="2200" dirty="0"/>
              <a:t>new milestones each 2-week </a:t>
            </a:r>
            <a:r>
              <a:rPr lang="en-US" sz="2200" dirty="0" smtClean="0"/>
              <a:t>sprint</a:t>
            </a:r>
          </a:p>
          <a:p>
            <a:pPr lvl="2"/>
            <a:r>
              <a:rPr lang="en-US" sz="2200" dirty="0" smtClean="0"/>
              <a:t>Review and plan after each sprint</a:t>
            </a:r>
            <a:endParaRPr lang="en-US" sz="2200" dirty="0"/>
          </a:p>
          <a:p>
            <a:pPr lvl="1"/>
            <a:r>
              <a:rPr lang="en-US" sz="2200" dirty="0"/>
              <a:t>SCRUM </a:t>
            </a:r>
            <a:r>
              <a:rPr lang="en-US" sz="2200" dirty="0" smtClean="0"/>
              <a:t>meetings, </a:t>
            </a:r>
            <a:r>
              <a:rPr lang="en-US" sz="2200" dirty="0"/>
              <a:t>Client </a:t>
            </a:r>
            <a:r>
              <a:rPr lang="en-US" sz="2200" dirty="0" smtClean="0"/>
              <a:t>and Faculty Meetings</a:t>
            </a:r>
          </a:p>
          <a:p>
            <a:pPr lvl="1"/>
            <a:r>
              <a:rPr lang="en-US" sz="2200" dirty="0" smtClean="0"/>
              <a:t>Projections:</a:t>
            </a:r>
          </a:p>
          <a:p>
            <a:pPr lvl="2"/>
            <a:r>
              <a:rPr lang="en-US" sz="2200" dirty="0" smtClean="0"/>
              <a:t>Hosting and testing by January 15</a:t>
            </a:r>
          </a:p>
          <a:p>
            <a:pPr lvl="1"/>
            <a:endParaRPr lang="en-US" sz="2200" dirty="0"/>
          </a:p>
          <a:p>
            <a:endParaRPr lang="en-US" sz="2200" dirty="0"/>
          </a:p>
        </p:txBody>
      </p:sp>
    </p:spTree>
    <p:extLst>
      <p:ext uri="{BB962C8B-B14F-4D97-AF65-F5344CB8AC3E}">
        <p14:creationId xmlns:p14="http://schemas.microsoft.com/office/powerpoint/2010/main" val="199080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Group Website</a:t>
            </a:r>
          </a:p>
        </p:txBody>
      </p:sp>
      <p:sp>
        <p:nvSpPr>
          <p:cNvPr id="3" name="Content Placeholder 2"/>
          <p:cNvSpPr>
            <a:spLocks noGrp="1"/>
          </p:cNvSpPr>
          <p:nvPr>
            <p:ph idx="1"/>
          </p:nvPr>
        </p:nvSpPr>
        <p:spPr/>
        <p:txBody>
          <a:bodyPr vert="horz" lIns="91440" tIns="45720" rIns="91440" bIns="45720" rtlCol="0" anchor="t">
            <a:normAutofit lnSpcReduction="10000"/>
          </a:bodyPr>
          <a:lstStyle/>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smtClean="0">
              <a:hlinkClick r:id="rId3"/>
            </a:endParaRPr>
          </a:p>
          <a:p>
            <a:pPr marL="0" indent="0" algn="ctr">
              <a:buNone/>
            </a:pPr>
            <a:r>
              <a:rPr lang="en-US" dirty="0" smtClean="0">
                <a:hlinkClick r:id="rId3"/>
              </a:rPr>
              <a:t>http</a:t>
            </a:r>
            <a:r>
              <a:rPr lang="en-US" dirty="0">
                <a:hlinkClick r:id="rId3"/>
              </a:rPr>
              <a:t>://www.caketeamcwu.wix.com/CAKE</a:t>
            </a:r>
          </a:p>
          <a:p>
            <a:pPr marL="0" indent="0" algn="ctr">
              <a:buNone/>
            </a:pPr>
            <a:endParaRPr lang="en-US" dirty="0" smtClean="0">
              <a:hlinkClick r:id="rId3"/>
            </a:endParaRPr>
          </a:p>
        </p:txBody>
      </p:sp>
      <p:pic>
        <p:nvPicPr>
          <p:cNvPr id="4" name="Picture 3"/>
          <p:cNvPicPr>
            <a:picLocks noChangeAspect="1"/>
          </p:cNvPicPr>
          <p:nvPr/>
        </p:nvPicPr>
        <p:blipFill>
          <a:blip r:embed="rId4"/>
          <a:stretch>
            <a:fillRect/>
          </a:stretch>
        </p:blipFill>
        <p:spPr>
          <a:xfrm>
            <a:off x="2589212" y="1388535"/>
            <a:ext cx="8403694" cy="4033308"/>
          </a:xfrm>
          <a:prstGeom prst="rect">
            <a:avLst/>
          </a:prstGeom>
        </p:spPr>
      </p:pic>
    </p:spTree>
    <p:extLst>
      <p:ext uri="{BB962C8B-B14F-4D97-AF65-F5344CB8AC3E}">
        <p14:creationId xmlns:p14="http://schemas.microsoft.com/office/powerpoint/2010/main" val="12112568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Kanban/Scrum</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7066" y="1264555"/>
            <a:ext cx="9530777" cy="5576098"/>
          </a:xfrm>
        </p:spPr>
      </p:pic>
    </p:spTree>
    <p:extLst>
      <p:ext uri="{BB962C8B-B14F-4D97-AF65-F5344CB8AC3E}">
        <p14:creationId xmlns:p14="http://schemas.microsoft.com/office/powerpoint/2010/main" val="520551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Project</a:t>
            </a:r>
            <a:endParaRPr lang="en-US" sz="4000" dirty="0"/>
          </a:p>
        </p:txBody>
      </p:sp>
      <p:sp>
        <p:nvSpPr>
          <p:cNvPr id="3" name="Content Placeholder 2"/>
          <p:cNvSpPr>
            <a:spLocks noGrp="1"/>
          </p:cNvSpPr>
          <p:nvPr>
            <p:ph idx="1"/>
          </p:nvPr>
        </p:nvSpPr>
        <p:spPr/>
        <p:txBody>
          <a:bodyPr>
            <a:normAutofit/>
          </a:bodyPr>
          <a:lstStyle/>
          <a:p>
            <a:r>
              <a:rPr lang="en-US" sz="2200" dirty="0"/>
              <a:t>PIE Project (Personal Interactive Expeditions)</a:t>
            </a:r>
          </a:p>
          <a:p>
            <a:r>
              <a:rPr lang="en-US" sz="2200" dirty="0">
                <a:latin typeface="Century Gothic" charset="0"/>
              </a:rPr>
              <a:t>Client: Dr. Yvonne </a:t>
            </a:r>
            <a:r>
              <a:rPr lang="en-US" sz="2200" dirty="0" err="1">
                <a:latin typeface="Century Gothic" charset="0"/>
              </a:rPr>
              <a:t>Chueh</a:t>
            </a:r>
            <a:endParaRPr lang="en-US" sz="2200" dirty="0">
              <a:latin typeface="Century Gothic" charset="0"/>
            </a:endParaRPr>
          </a:p>
          <a:p>
            <a:r>
              <a:rPr lang="en-US" sz="2200" dirty="0">
                <a:latin typeface="Century Gothic" charset="0"/>
              </a:rPr>
              <a:t>Faculty Mentor: Dr.  Ed </a:t>
            </a:r>
            <a:r>
              <a:rPr lang="en-US" sz="2200" dirty="0" err="1">
                <a:latin typeface="Century Gothic" charset="0"/>
              </a:rPr>
              <a:t>Lulofs</a:t>
            </a:r>
            <a:endParaRPr lang="en-US" sz="2200" dirty="0">
              <a:latin typeface="Century Gothic" charset="0"/>
            </a:endParaRPr>
          </a:p>
          <a:p>
            <a:r>
              <a:rPr lang="en-US" sz="2200" dirty="0"/>
              <a:t>Goal: To develop a website that will aid the elderly community </a:t>
            </a:r>
            <a:r>
              <a:rPr lang="en-US" sz="2200" dirty="0" smtClean="0"/>
              <a:t>which </a:t>
            </a:r>
            <a:r>
              <a:rPr lang="en-US" sz="2200" dirty="0"/>
              <a:t>is facing social isolation.</a:t>
            </a:r>
          </a:p>
          <a:p>
            <a:pPr lvl="1"/>
            <a:r>
              <a:rPr lang="en-US" sz="2200" dirty="0"/>
              <a:t>This site will promote social activities and outings</a:t>
            </a:r>
          </a:p>
          <a:p>
            <a:pPr lvl="1"/>
            <a:r>
              <a:rPr lang="en-US" sz="2200" dirty="0"/>
              <a:t>The simple design should aid with navigation, scheduling, and more</a:t>
            </a:r>
          </a:p>
          <a:p>
            <a:endParaRPr lang="en-US" sz="2200" dirty="0"/>
          </a:p>
        </p:txBody>
      </p:sp>
    </p:spTree>
    <p:extLst>
      <p:ext uri="{BB962C8B-B14F-4D97-AF65-F5344CB8AC3E}">
        <p14:creationId xmlns:p14="http://schemas.microsoft.com/office/powerpoint/2010/main" val="2318258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Challenge</a:t>
            </a:r>
            <a:endParaRPr lang="en-US" sz="4000" dirty="0"/>
          </a:p>
        </p:txBody>
      </p:sp>
      <p:sp>
        <p:nvSpPr>
          <p:cNvPr id="3" name="Content Placeholder 2"/>
          <p:cNvSpPr>
            <a:spLocks noGrp="1"/>
          </p:cNvSpPr>
          <p:nvPr>
            <p:ph idx="1"/>
          </p:nvPr>
        </p:nvSpPr>
        <p:spPr/>
        <p:txBody>
          <a:bodyPr>
            <a:normAutofit/>
          </a:bodyPr>
          <a:lstStyle/>
          <a:p>
            <a:r>
              <a:rPr lang="en-US" sz="2200" dirty="0" smtClean="0"/>
              <a:t>Seniors are facing social isolation</a:t>
            </a:r>
          </a:p>
          <a:p>
            <a:r>
              <a:rPr lang="en-US" sz="2200" dirty="0" smtClean="0"/>
              <a:t>No site designed for seniors to engage in social outings</a:t>
            </a:r>
          </a:p>
          <a:p>
            <a:r>
              <a:rPr lang="en-US" sz="2200" dirty="0" smtClean="0"/>
              <a:t>Current sites not tailored to meet challenges of aging community </a:t>
            </a:r>
            <a:endParaRPr lang="en-US" sz="2200" dirty="0"/>
          </a:p>
        </p:txBody>
      </p:sp>
    </p:spTree>
    <p:extLst>
      <p:ext uri="{BB962C8B-B14F-4D97-AF65-F5344CB8AC3E}">
        <p14:creationId xmlns:p14="http://schemas.microsoft.com/office/powerpoint/2010/main" val="20497498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Solution</a:t>
            </a:r>
            <a:endParaRPr lang="en-US" sz="4000" dirty="0"/>
          </a:p>
        </p:txBody>
      </p:sp>
      <p:sp>
        <p:nvSpPr>
          <p:cNvPr id="3" name="Content Placeholder 2"/>
          <p:cNvSpPr>
            <a:spLocks noGrp="1"/>
          </p:cNvSpPr>
          <p:nvPr>
            <p:ph idx="1"/>
          </p:nvPr>
        </p:nvSpPr>
        <p:spPr/>
        <p:txBody>
          <a:bodyPr>
            <a:normAutofit/>
          </a:bodyPr>
          <a:lstStyle/>
          <a:p>
            <a:r>
              <a:rPr lang="en-US" sz="2200" dirty="0" smtClean="0"/>
              <a:t>Developing a website that encompasses senior social activities locally.</a:t>
            </a:r>
          </a:p>
          <a:p>
            <a:r>
              <a:rPr lang="en-US" sz="2200" dirty="0" smtClean="0"/>
              <a:t>Minimize site learning curve </a:t>
            </a:r>
            <a:endParaRPr lang="en-US" sz="2200" dirty="0"/>
          </a:p>
          <a:p>
            <a:r>
              <a:rPr lang="en-US" sz="2200" dirty="0" smtClean="0"/>
              <a:t>Connect with local businesses to promote events</a:t>
            </a:r>
          </a:p>
          <a:p>
            <a:endParaRPr lang="en-US" sz="2200" dirty="0"/>
          </a:p>
        </p:txBody>
      </p:sp>
    </p:spTree>
    <p:extLst>
      <p:ext uri="{BB962C8B-B14F-4D97-AF65-F5344CB8AC3E}">
        <p14:creationId xmlns:p14="http://schemas.microsoft.com/office/powerpoint/2010/main" val="2031163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Overview</a:t>
            </a:r>
            <a:endParaRPr lang="en-US" sz="4000" dirty="0"/>
          </a:p>
        </p:txBody>
      </p:sp>
      <p:sp>
        <p:nvSpPr>
          <p:cNvPr id="3" name="Content Placeholder 2"/>
          <p:cNvSpPr>
            <a:spLocks noGrp="1"/>
          </p:cNvSpPr>
          <p:nvPr>
            <p:ph idx="1"/>
          </p:nvPr>
        </p:nvSpPr>
        <p:spPr/>
        <p:txBody>
          <a:bodyPr>
            <a:normAutofit/>
          </a:bodyPr>
          <a:lstStyle/>
          <a:p>
            <a:r>
              <a:rPr lang="en-US" sz="2200" dirty="0" smtClean="0"/>
              <a:t>Project Requirements</a:t>
            </a:r>
          </a:p>
          <a:p>
            <a:r>
              <a:rPr lang="en-US" sz="2200" dirty="0" smtClean="0"/>
              <a:t>Prototype Demo</a:t>
            </a:r>
          </a:p>
          <a:p>
            <a:r>
              <a:rPr lang="en-US" sz="2200" dirty="0" smtClean="0"/>
              <a:t>Quality Assurance Plan</a:t>
            </a:r>
          </a:p>
          <a:p>
            <a:r>
              <a:rPr lang="en-US" sz="2200" dirty="0" smtClean="0"/>
              <a:t>Risk Analysis</a:t>
            </a:r>
          </a:p>
          <a:p>
            <a:r>
              <a:rPr lang="en-US" sz="2200" dirty="0" smtClean="0"/>
              <a:t>Conclusion</a:t>
            </a:r>
          </a:p>
          <a:p>
            <a:r>
              <a:rPr lang="en-US" sz="2200" dirty="0" smtClean="0"/>
              <a:t>Q &amp; A</a:t>
            </a:r>
          </a:p>
        </p:txBody>
      </p:sp>
    </p:spTree>
    <p:extLst>
      <p:ext uri="{BB962C8B-B14F-4D97-AF65-F5344CB8AC3E}">
        <p14:creationId xmlns:p14="http://schemas.microsoft.com/office/powerpoint/2010/main" val="276611458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228</TotalTime>
  <Words>721</Words>
  <Application>Microsoft Office PowerPoint</Application>
  <PresentationFormat>Widescreen</PresentationFormat>
  <Paragraphs>121</Paragraphs>
  <Slides>18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3</vt:lpstr>
      <vt:lpstr>Wisp</vt:lpstr>
      <vt:lpstr>   CAKE Presents PIE</vt:lpstr>
      <vt:lpstr>Introduction</vt:lpstr>
      <vt:lpstr>Project Schedule </vt:lpstr>
      <vt:lpstr>Group Website</vt:lpstr>
      <vt:lpstr>Kanban/Scrum</vt:lpstr>
      <vt:lpstr>Project</vt:lpstr>
      <vt:lpstr>Challenge</vt:lpstr>
      <vt:lpstr>Solution</vt:lpstr>
      <vt:lpstr>Overview</vt:lpstr>
      <vt:lpstr>Hardware and Software</vt:lpstr>
      <vt:lpstr>Primary Requirements</vt:lpstr>
      <vt:lpstr>Secondary Requirements</vt:lpstr>
      <vt:lpstr>Nonfunctional</vt:lpstr>
      <vt:lpstr>Prototype</vt:lpstr>
      <vt:lpstr>QUALITY ASSURANCE</vt:lpstr>
      <vt:lpstr>Risk Analysis</vt:lpstr>
      <vt:lpstr>Conclusion</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cs361002_21</dc:creator>
  <cp:lastModifiedBy>Zachary Rivera</cp:lastModifiedBy>
  <cp:revision>29</cp:revision>
  <dcterms:created xsi:type="dcterms:W3CDTF">2014-09-12T02:13:59Z</dcterms:created>
  <dcterms:modified xsi:type="dcterms:W3CDTF">2015-12-04T22:40:03Z</dcterms:modified>
</cp:coreProperties>
</file>