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12"/>
  </p:notesMasterIdLst>
  <p:sldIdLst>
    <p:sldId id="256" r:id="rId3"/>
    <p:sldId id="258" r:id="rId4"/>
    <p:sldId id="257" r:id="rId5"/>
    <p:sldId id="259" r:id="rId6"/>
    <p:sldId id="260" r:id="rId7"/>
    <p:sldId id="261" r:id="rId8"/>
    <p:sldId id="262" r:id="rId9"/>
    <p:sldId id="264" r:id="rId10"/>
    <p:sldId id="263" r:id="rId11"/>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31" dt="2021-03-10T06:41:51.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598" autoAdjust="0"/>
  </p:normalViewPr>
  <p:slideViewPr>
    <p:cSldViewPr snapToGrid="0">
      <p:cViewPr varScale="1">
        <p:scale>
          <a:sx n="61" d="100"/>
          <a:sy n="61" d="100"/>
        </p:scale>
        <p:origin x="2510"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redo custSel addSld delSld modSld addMainMaster delMainMaster modMainMaster addSection delSection modSection modNotesMaster">
      <pc:chgData name="shannon_truong@outlook.com" userId="e664a37e67708cfa" providerId="LiveId" clId="{F21E3700-EA1F-4F12-BCBE-C96324EC2B40}" dt="2021-03-10T06:41:51.462" v="7552"/>
      <pc:docMkLst>
        <pc:docMk/>
      </pc:docMkLst>
      <pc:sldChg chg="addSp delSp modSp new mod modClrScheme chgLayout">
        <pc:chgData name="shannon_truong@outlook.com" userId="e664a37e67708cfa" providerId="LiveId" clId="{F21E3700-EA1F-4F12-BCBE-C96324EC2B40}" dt="2021-03-10T04:27:58.328" v="583" actId="700"/>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mod modClrScheme chgLayout">
        <pc:chgData name="shannon_truong@outlook.com" userId="e664a37e67708cfa" providerId="LiveId" clId="{F21E3700-EA1F-4F12-BCBE-C96324EC2B40}" dt="2021-03-10T06:06:51.020" v="5382" actId="20577"/>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6:06:51.020" v="5382"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0T04:24:42.521" v="489" actId="27636"/>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mod ord">
          <ac:chgData name="shannon_truong@outlook.com" userId="e664a37e67708cfa" providerId="LiveId" clId="{F21E3700-EA1F-4F12-BCBE-C96324EC2B40}" dt="2021-03-10T04:24:41.369" v="487"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mod ord">
          <ac:chgData name="shannon_truong@outlook.com" userId="e664a37e67708cfa" providerId="LiveId" clId="{F21E3700-EA1F-4F12-BCBE-C96324EC2B40}" dt="2021-03-10T04:24:42.521" v="489" actId="27636"/>
          <ac:spMkLst>
            <pc:docMk/>
            <pc:sldMk cId="2400890220" sldId="258"/>
            <ac:spMk id="7" creationId="{DF8975B4-C7BA-4DD9-85FE-1B58820CF9FE}"/>
          </ac:spMkLst>
        </pc:spChg>
        <pc:spChg chg="add mod ord">
          <ac:chgData name="shannon_truong@outlook.com" userId="e664a37e67708cfa" providerId="LiveId" clId="{F21E3700-EA1F-4F12-BCBE-C96324EC2B40}" dt="2021-03-10T04:24:36.055" v="486" actId="700"/>
          <ac:spMkLst>
            <pc:docMk/>
            <pc:sldMk cId="2400890220" sldId="258"/>
            <ac:spMk id="8" creationId="{26EA84B5-59B1-44E7-875A-79A289B98CAF}"/>
          </ac:spMkLst>
        </pc:sp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6:22:12.203" v="627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6:22:12.203" v="627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5:27:49.946" v="4448"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5:27:49.946" v="4448"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0T06:30:52.411" v="7125" actId="20577"/>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0T06:30:52.411" v="7125" actId="20577"/>
          <ac:spMkLst>
            <pc:docMk/>
            <pc:sldMk cId="2971581888" sldId="261"/>
            <ac:spMk id="7" creationId="{AD5B7011-0561-4736-A1CD-E8C55F8E0C72}"/>
          </ac:spMkLst>
        </pc:spChg>
      </pc:sldChg>
      <pc:sldChg chg="addSp delSp modSp new mod modClrScheme chgLayout">
        <pc:chgData name="shannon_truong@outlook.com" userId="e664a37e67708cfa" providerId="LiveId" clId="{F21E3700-EA1F-4F12-BCBE-C96324EC2B40}" dt="2021-03-10T06:39:13.900" v="7550" actId="14100"/>
        <pc:sldMkLst>
          <pc:docMk/>
          <pc:sldMk cId="3662930018" sldId="262"/>
        </pc:sldMkLst>
        <pc:spChg chg="del mod ord">
          <ac:chgData name="shannon_truong@outlook.com" userId="e664a37e67708cfa" providerId="LiveId" clId="{F21E3700-EA1F-4F12-BCBE-C96324EC2B40}" dt="2021-03-10T06:17:42.288" v="6049" actId="700"/>
          <ac:spMkLst>
            <pc:docMk/>
            <pc:sldMk cId="3662930018" sldId="262"/>
            <ac:spMk id="2" creationId="{34F92B24-CBDE-4350-AD6F-650269B3126C}"/>
          </ac:spMkLst>
        </pc:spChg>
        <pc:spChg chg="del mod ord">
          <ac:chgData name="shannon_truong@outlook.com" userId="e664a37e67708cfa" providerId="LiveId" clId="{F21E3700-EA1F-4F12-BCBE-C96324EC2B40}" dt="2021-03-10T06:17:42.288" v="6049" actId="700"/>
          <ac:spMkLst>
            <pc:docMk/>
            <pc:sldMk cId="3662930018" sldId="262"/>
            <ac:spMk id="3" creationId="{049B67F4-4EF7-40A9-9B8F-A01657A7028A}"/>
          </ac:spMkLst>
        </pc:spChg>
        <pc:spChg chg="mod ord">
          <ac:chgData name="shannon_truong@outlook.com" userId="e664a37e67708cfa" providerId="LiveId" clId="{F21E3700-EA1F-4F12-BCBE-C96324EC2B40}" dt="2021-03-10T06:17:42.288" v="6049" actId="700"/>
          <ac:spMkLst>
            <pc:docMk/>
            <pc:sldMk cId="3662930018" sldId="262"/>
            <ac:spMk id="4" creationId="{5F05E256-F586-4B5C-88A3-AE9580FCDAD1}"/>
          </ac:spMkLst>
        </pc:spChg>
        <pc:spChg chg="add del mod ord">
          <ac:chgData name="shannon_truong@outlook.com" userId="e664a37e67708cfa" providerId="LiveId" clId="{F21E3700-EA1F-4F12-BCBE-C96324EC2B40}" dt="2021-03-10T06:19:19.384" v="6056" actId="478"/>
          <ac:spMkLst>
            <pc:docMk/>
            <pc:sldMk cId="3662930018" sldId="262"/>
            <ac:spMk id="5" creationId="{B82F9422-4258-4A60-842C-89701BFB08BB}"/>
          </ac:spMkLst>
        </pc:spChg>
        <pc:spChg chg="add del mod ord">
          <ac:chgData name="shannon_truong@outlook.com" userId="e664a37e67708cfa" providerId="LiveId" clId="{F21E3700-EA1F-4F12-BCBE-C96324EC2B40}" dt="2021-03-10T06:18:23.345" v="6051" actId="478"/>
          <ac:spMkLst>
            <pc:docMk/>
            <pc:sldMk cId="3662930018" sldId="262"/>
            <ac:spMk id="6" creationId="{1184C513-D233-4672-913D-560028EB076C}"/>
          </ac:spMkLst>
        </pc:spChg>
        <pc:spChg chg="add del mod ord">
          <ac:chgData name="shannon_truong@outlook.com" userId="e664a37e67708cfa" providerId="LiveId" clId="{F21E3700-EA1F-4F12-BCBE-C96324EC2B40}" dt="2021-03-10T06:19:19.384" v="6056" actId="478"/>
          <ac:spMkLst>
            <pc:docMk/>
            <pc:sldMk cId="3662930018" sldId="262"/>
            <ac:spMk id="7" creationId="{17D224DB-14FA-4336-B48B-296208779F95}"/>
          </ac:spMkLst>
        </pc:spChg>
        <pc:spChg chg="add del mod">
          <ac:chgData name="shannon_truong@outlook.com" userId="e664a37e67708cfa" providerId="LiveId" clId="{F21E3700-EA1F-4F12-BCBE-C96324EC2B40}" dt="2021-03-10T06:28:59.523" v="6877" actId="478"/>
          <ac:spMkLst>
            <pc:docMk/>
            <pc:sldMk cId="3662930018" sldId="262"/>
            <ac:spMk id="10" creationId="{E0029BE7-1162-4C08-8BD1-E18E3B7B99AF}"/>
          </ac:spMkLst>
        </pc:spChg>
        <pc:spChg chg="add del mod">
          <ac:chgData name="shannon_truong@outlook.com" userId="e664a37e67708cfa" providerId="LiveId" clId="{F21E3700-EA1F-4F12-BCBE-C96324EC2B40}" dt="2021-03-10T06:28:59.523" v="6877" actId="478"/>
          <ac:spMkLst>
            <pc:docMk/>
            <pc:sldMk cId="3662930018" sldId="262"/>
            <ac:spMk id="11" creationId="{E003C816-5E0C-4067-85FB-0E66FA54D775}"/>
          </ac:spMkLst>
        </pc:spChg>
        <pc:spChg chg="add del mod">
          <ac:chgData name="shannon_truong@outlook.com" userId="e664a37e67708cfa" providerId="LiveId" clId="{F21E3700-EA1F-4F12-BCBE-C96324EC2B40}" dt="2021-03-10T06:29:03.961" v="6878" actId="478"/>
          <ac:spMkLst>
            <pc:docMk/>
            <pc:sldMk cId="3662930018" sldId="262"/>
            <ac:spMk id="13" creationId="{9554C216-33B1-44C2-B0C9-DDDFD5E5AEA0}"/>
          </ac:spMkLst>
        </pc:spChg>
        <pc:spChg chg="add del mod">
          <ac:chgData name="shannon_truong@outlook.com" userId="e664a37e67708cfa" providerId="LiveId" clId="{F21E3700-EA1F-4F12-BCBE-C96324EC2B40}" dt="2021-03-10T06:29:03.961" v="6878" actId="478"/>
          <ac:spMkLst>
            <pc:docMk/>
            <pc:sldMk cId="3662930018" sldId="262"/>
            <ac:spMk id="15" creationId="{38358DF0-1AB9-4594-B360-6F04D2680083}"/>
          </ac:spMkLst>
        </pc:spChg>
        <pc:spChg chg="add mod">
          <ac:chgData name="shannon_truong@outlook.com" userId="e664a37e67708cfa" providerId="LiveId" clId="{F21E3700-EA1F-4F12-BCBE-C96324EC2B40}" dt="2021-03-10T06:38:36.220" v="7547" actId="20577"/>
          <ac:spMkLst>
            <pc:docMk/>
            <pc:sldMk cId="3662930018" sldId="262"/>
            <ac:spMk id="16" creationId="{C7020F92-A797-42DE-8D13-4004E67CD044}"/>
          </ac:spMkLst>
        </pc:spChg>
        <pc:spChg chg="add mod">
          <ac:chgData name="shannon_truong@outlook.com" userId="e664a37e67708cfa" providerId="LiveId" clId="{F21E3700-EA1F-4F12-BCBE-C96324EC2B40}" dt="2021-03-10T06:39:13.900" v="7550" actId="14100"/>
          <ac:spMkLst>
            <pc:docMk/>
            <pc:sldMk cId="3662930018" sldId="262"/>
            <ac:spMk id="17" creationId="{A4879F98-628B-4CF8-A262-FCEDFCDB5CA8}"/>
          </ac:spMkLst>
        </pc:spChg>
        <pc:picChg chg="add del mod">
          <ac:chgData name="shannon_truong@outlook.com" userId="e664a37e67708cfa" providerId="LiveId" clId="{F21E3700-EA1F-4F12-BCBE-C96324EC2B40}" dt="2021-03-10T06:38:17.064" v="7540" actId="21"/>
          <ac:picMkLst>
            <pc:docMk/>
            <pc:sldMk cId="3662930018" sldId="262"/>
            <ac:picMk id="9" creationId="{CF747DAF-0054-49C0-86A3-6A7F8D46B110}"/>
          </ac:picMkLst>
        </pc:picChg>
        <pc:picChg chg="add mod">
          <ac:chgData name="shannon_truong@outlook.com" userId="e664a37e67708cfa" providerId="LiveId" clId="{F21E3700-EA1F-4F12-BCBE-C96324EC2B40}" dt="2021-03-10T06:38:53.668" v="7549" actId="1076"/>
          <ac:picMkLst>
            <pc:docMk/>
            <pc:sldMk cId="3662930018" sldId="262"/>
            <ac:picMk id="1026" creationId="{D0901410-98EF-45F1-BED5-2A8C09C661D8}"/>
          </ac:picMkLst>
        </pc:picChg>
      </pc:sldChg>
      <pc:sldChg chg="addSp modSp new mod">
        <pc:chgData name="shannon_truong@outlook.com" userId="e664a37e67708cfa" providerId="LiveId" clId="{F21E3700-EA1F-4F12-BCBE-C96324EC2B40}" dt="2021-03-10T06:38:20.471" v="7543" actId="1076"/>
        <pc:sldMkLst>
          <pc:docMk/>
          <pc:sldMk cId="3008530934" sldId="263"/>
        </pc:sldMkLst>
        <pc:picChg chg="add mod">
          <ac:chgData name="shannon_truong@outlook.com" userId="e664a37e67708cfa" providerId="LiveId" clId="{F21E3700-EA1F-4F12-BCBE-C96324EC2B40}" dt="2021-03-10T06:38:20.471" v="7543" actId="1076"/>
          <ac:picMkLst>
            <pc:docMk/>
            <pc:sldMk cId="3008530934" sldId="263"/>
            <ac:picMk id="6" creationId="{C23DC519-F367-4477-9B95-B56A8AF09E20}"/>
          </ac:picMkLst>
        </pc:picChg>
      </pc:sldChg>
      <pc:sldChg chg="addSp new">
        <pc:chgData name="shannon_truong@outlook.com" userId="e664a37e67708cfa" providerId="LiveId" clId="{F21E3700-EA1F-4F12-BCBE-C96324EC2B40}" dt="2021-03-10T06:41:51.462" v="7552"/>
        <pc:sldMkLst>
          <pc:docMk/>
          <pc:sldMk cId="309309253" sldId="264"/>
        </pc:sldMkLst>
        <pc:picChg chg="add">
          <ac:chgData name="shannon_truong@outlook.com" userId="e664a37e67708cfa" providerId="LiveId" clId="{F21E3700-EA1F-4F12-BCBE-C96324EC2B40}" dt="2021-03-10T06:41:51.462" v="7552"/>
          <ac:picMkLst>
            <pc:docMk/>
            <pc:sldMk cId="309309253" sldId="264"/>
            <ac:picMk id="2050" creationId="{78C91DC2-DB8C-424C-BA61-9236405FA8F3}"/>
          </ac:picMkLst>
        </pc:pic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3/10/2021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3/10/2021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3/10/2021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3/10/2021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3/10/2021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3/10/2021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3/10/2021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3/10/2021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3/10/2021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3/10/2021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3/10/2021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3/10/2021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3/10/2021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3/10/2021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3/10/2021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3/10/2021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975B4-C7BA-4DD9-85FE-1B58820CF9FE}"/>
              </a:ext>
            </a:extLst>
          </p:cNvPr>
          <p:cNvSpPr>
            <a:spLocks noGrp="1"/>
          </p:cNvSpPr>
          <p:nvPr>
            <p:ph type="title"/>
          </p:nvPr>
        </p:nvSpPr>
        <p:spPr/>
        <p:txBody>
          <a:bodyPr>
            <a:normAutofit fontScale="90000"/>
          </a:bodyPr>
          <a:lstStyle/>
          <a:p>
            <a:r>
              <a:rPr lang="en-US" b="1" i="1" dirty="0"/>
              <a:t>THIS SLIDE WILL DISPLAY THE FINAL PRODUCT ON OUR WEBSITE AND A DESCIPTION OF WHAT WE DID</a:t>
            </a:r>
            <a:br>
              <a:rPr lang="en-US" b="1" i="1" dirty="0"/>
            </a:br>
            <a:endParaRPr lang="en-US" dirty="0"/>
          </a:p>
        </p:txBody>
      </p:sp>
      <p:sp>
        <p:nvSpPr>
          <p:cNvPr id="8" name="Picture Placeholder 7">
            <a:extLst>
              <a:ext uri="{FF2B5EF4-FFF2-40B4-BE49-F238E27FC236}">
                <a16:creationId xmlns:a16="http://schemas.microsoft.com/office/drawing/2014/main" id="{26EA84B5-59B1-44E7-875A-79A289B98CAF}"/>
              </a:ext>
            </a:extLst>
          </p:cNvPr>
          <p:cNvSpPr>
            <a:spLocks noGrp="1"/>
          </p:cNvSpPr>
          <p:nvPr>
            <p:ph type="pic" idx="1"/>
          </p:nvPr>
        </p:nvSpPr>
        <p:spPr/>
      </p:sp>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p:txBody>
          <a:bodyPr/>
          <a:lstStyle/>
          <a:p>
            <a:endParaRPr lang="en-US" b="1" i="1" dirty="0"/>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EE5C7-06BD-41DB-BB94-35DE6BF38367}"/>
              </a:ext>
            </a:extLst>
          </p:cNvPr>
          <p:cNvSpPr>
            <a:spLocks noGrp="1"/>
          </p:cNvSpPr>
          <p:nvPr>
            <p:ph type="title"/>
          </p:nvPr>
        </p:nvSpPr>
        <p:spPr/>
        <p:txBody>
          <a:bodyPr/>
          <a:lstStyle/>
          <a:p>
            <a:r>
              <a:rPr lang="en-US" dirty="0"/>
              <a:t>Overview, Motivation, and objectives </a:t>
            </a:r>
          </a:p>
        </p:txBody>
      </p:sp>
      <p:sp>
        <p:nvSpPr>
          <p:cNvPr id="5" name="Content Placeholder 4">
            <a:extLst>
              <a:ext uri="{FF2B5EF4-FFF2-40B4-BE49-F238E27FC236}">
                <a16:creationId xmlns:a16="http://schemas.microsoft.com/office/drawing/2014/main" id="{9220D654-5090-48E7-945C-507BAFF24D81}"/>
              </a:ext>
            </a:extLst>
          </p:cNvPr>
          <p:cNvSpPr>
            <a:spLocks noGrp="1"/>
          </p:cNvSpPr>
          <p:nvPr>
            <p:ph idx="1"/>
          </p:nvPr>
        </p:nvSpPr>
        <p:spPr/>
        <p:txBody>
          <a:bodyPr numCol="2">
            <a:normAutofit/>
          </a:bodyPr>
          <a:lstStyle/>
          <a:p>
            <a:pPr algn="l"/>
            <a:r>
              <a:rPr lang="en-US" b="1" i="0" dirty="0">
                <a:solidFill>
                  <a:srgbClr val="24292E"/>
                </a:solidFill>
                <a:effectLst/>
                <a:latin typeface="-apple-system"/>
              </a:rPr>
              <a:t>Visualization Design</a:t>
            </a:r>
          </a:p>
          <a:p>
            <a:pPr algn="l"/>
            <a:r>
              <a:rPr lang="en-US" b="0" i="0" dirty="0">
                <a:solidFill>
                  <a:srgbClr val="24292E"/>
                </a:solidFill>
                <a:effectLst/>
                <a:latin typeface="-apple-system"/>
              </a:rPr>
              <a:t>How will you display your data? Provide some general ideas that you have for the visualization design. This we </a:t>
            </a:r>
            <a:r>
              <a:rPr lang="en-US" b="0" i="0" dirty="0" err="1">
                <a:solidFill>
                  <a:srgbClr val="24292E"/>
                </a:solidFill>
                <a:effectLst/>
                <a:latin typeface="-apple-system"/>
              </a:rPr>
              <a:t>dont</a:t>
            </a:r>
            <a:r>
              <a:rPr lang="en-US" b="0" i="0" dirty="0">
                <a:solidFill>
                  <a:srgbClr val="24292E"/>
                </a:solidFill>
                <a:effectLst/>
                <a:latin typeface="-apple-system"/>
              </a:rPr>
              <a:t> know yet, but probably some comparison charts to show year to year changes, as well as some tree maps to show what percent of the budget goes where.</a:t>
            </a:r>
          </a:p>
        </p:txBody>
      </p:sp>
      <p:sp>
        <p:nvSpPr>
          <p:cNvPr id="2" name="Slide Number Placeholder 1">
            <a:extLst>
              <a:ext uri="{FF2B5EF4-FFF2-40B4-BE49-F238E27FC236}">
                <a16:creationId xmlns:a16="http://schemas.microsoft.com/office/drawing/2014/main" id="{143B75BB-4DD7-4B28-B7CE-F528F0CD1B5D}"/>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207938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4</a:t>
            </a:fld>
            <a:endParaRPr lang="en-US"/>
          </a:p>
        </p:txBody>
      </p:sp>
    </p:spTree>
    <p:extLst>
      <p:ext uri="{BB962C8B-B14F-4D97-AF65-F5344CB8AC3E}">
        <p14:creationId xmlns:p14="http://schemas.microsoft.com/office/powerpoint/2010/main" val="126698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5</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p:txBody>
          <a:bodyPr numCol="2">
            <a:normAutofit/>
          </a:bodyPr>
          <a:lstStyle/>
          <a:p>
            <a:pPr marL="0" indent="0">
              <a:buNone/>
            </a:pPr>
            <a:r>
              <a:rPr lang="en-US" b="1" dirty="0"/>
              <a:t>Data Source</a:t>
            </a:r>
          </a:p>
          <a:p>
            <a:pPr marL="0" indent="0">
              <a:buNone/>
            </a:pPr>
            <a:r>
              <a:rPr lang="en-US" b="0" i="0" u="none" strike="noStrike" dirty="0">
                <a:solidFill>
                  <a:srgbClr val="24292E"/>
                </a:solidFill>
                <a:effectLst/>
                <a:hlinkClick r:id="rId2"/>
              </a:rPr>
              <a:t>https://www.wpi.edu/offices/controller</a:t>
            </a:r>
            <a:r>
              <a:rPr lang="en-US" b="0" i="0" dirty="0">
                <a:solidFill>
                  <a:srgbClr val="24292E"/>
                </a:solidFill>
                <a:effectLst/>
              </a:rPr>
              <a:t> </a:t>
            </a:r>
          </a:p>
          <a:p>
            <a:pPr marL="0" indent="0">
              <a:buNone/>
            </a:pPr>
            <a:r>
              <a:rPr lang="en-US" dirty="0">
                <a:solidFill>
                  <a:srgbClr val="24292E"/>
                </a:solidFill>
              </a:rPr>
              <a:t>For every fiscal year from 2009-2020,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endParaRPr lang="en-US" dirty="0">
              <a:solidFill>
                <a:srgbClr val="24292E"/>
              </a:solidFill>
            </a:endParaRPr>
          </a:p>
          <a:p>
            <a:pPr marL="0" indent="0">
              <a:buNone/>
            </a:pPr>
            <a:r>
              <a:rPr lang="en-US" b="1" dirty="0">
                <a:solidFill>
                  <a:srgbClr val="24292E"/>
                </a:solidFill>
              </a:rPr>
              <a:t>Data Collection</a:t>
            </a:r>
          </a:p>
          <a:p>
            <a:pPr marL="0" indent="0">
              <a:buNone/>
            </a:pPr>
            <a:r>
              <a:rPr lang="en-US" dirty="0">
                <a:solidFill>
                  <a:srgbClr val="24292E"/>
                </a:solidFill>
              </a:rPr>
              <a:t>For every report published, there is a uniform format. This made our data scraping much easier. We performed this data scraping manually as the datasets we were viewing were small enough. Using a spreadsheet, we were able to go in and select only the categories that seemed interesting to include in the visualization. We first all decided on gathering data regarding total liabilities and assets for every fiscal year. To add on, additional categories that we plan on analyzing include: Student Services, Sponsored Research (operating expenses), Tuition and Fees, Net Student Loans Receivable, and Real Estate (with assets). These figures were represented in thousands. The figures were recorded for every fiscal year FY09-FY20.</a:t>
            </a:r>
          </a:p>
          <a:p>
            <a:pPr marL="0" indent="0">
              <a:buNone/>
            </a:pPr>
            <a:endParaRPr lang="en-US" dirty="0">
              <a:solidFill>
                <a:srgbClr val="24292E"/>
              </a:solidFill>
            </a:endParaRPr>
          </a:p>
          <a:p>
            <a:pPr marL="0" indent="0">
              <a:buNone/>
            </a:pPr>
            <a:r>
              <a:rPr lang="en-US" b="1" dirty="0">
                <a:solidFill>
                  <a:srgbClr val="24292E"/>
                </a:solidFill>
              </a:rPr>
              <a:t>Unintended Problems and Notes</a:t>
            </a:r>
          </a:p>
          <a:p>
            <a:pPr marL="0" indent="0">
              <a:buNone/>
            </a:pPr>
            <a:r>
              <a:rPr lang="en-US" dirty="0">
                <a:solidFill>
                  <a:srgbClr val="24292E"/>
                </a:solidFill>
              </a:rPr>
              <a:t>During our data collection, in some cases we ran into some issues in which there were some discrepancies between the data. In the fiscal year reports, each year reports the current year as well as providing figures from the previous years. We encountered some discrepancies between the number for some categories as we were data scraping. </a:t>
            </a:r>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6</a:t>
            </a:fld>
            <a:endParaRPr lang="en-US"/>
          </a:p>
        </p:txBody>
      </p:sp>
    </p:spTree>
    <p:extLst>
      <p:ext uri="{BB962C8B-B14F-4D97-AF65-F5344CB8AC3E}">
        <p14:creationId xmlns:p14="http://schemas.microsoft.com/office/powerpoint/2010/main" val="297158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7</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Data Analysis</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b="1" dirty="0"/>
              <a:t>Initial Data Analysis</a:t>
            </a:r>
          </a:p>
          <a:p>
            <a:pPr marL="0" indent="0">
              <a:buNone/>
            </a:pPr>
            <a:r>
              <a:rPr lang="en-US" sz="1350" dirty="0"/>
              <a:t>Since the dataset that we have chosen for this visualization were simple and small, we were able to glance at the spreadsheets and quickly understand the overall trend of the data. At first glance, viewing the total liabilities and net assets data points, we can see that due to inflation and the university growth in the past decade, this number has increased over the span of the timeframe of our data. Similarly, we see a</a:t>
            </a:r>
          </a:p>
        </p:txBody>
      </p:sp>
      <p:pic>
        <p:nvPicPr>
          <p:cNvPr id="1026" name="Picture 2">
            <a:extLst>
              <a:ext uri="{FF2B5EF4-FFF2-40B4-BE49-F238E27FC236}">
                <a16:creationId xmlns:a16="http://schemas.microsoft.com/office/drawing/2014/main" id="{D0901410-98EF-45F1-BED5-2A8C09C66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6"/>
          <a:stretch/>
        </p:blipFill>
        <p:spPr bwMode="auto">
          <a:xfrm>
            <a:off x="346822" y="4722313"/>
            <a:ext cx="6081386" cy="313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3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9CA0-A9B3-45A3-8D5B-0273996EFB1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80DD31A1-944E-4189-91FE-CA2511D37422}"/>
              </a:ext>
            </a:extLst>
          </p:cNvPr>
          <p:cNvSpPr>
            <a:spLocks noGrp="1"/>
          </p:cNvSpPr>
          <p:nvPr>
            <p:ph type="pic" idx="1"/>
          </p:nvPr>
        </p:nvSpPr>
        <p:spPr/>
      </p:sp>
      <p:sp>
        <p:nvSpPr>
          <p:cNvPr id="4" name="Text Placeholder 3">
            <a:extLst>
              <a:ext uri="{FF2B5EF4-FFF2-40B4-BE49-F238E27FC236}">
                <a16:creationId xmlns:a16="http://schemas.microsoft.com/office/drawing/2014/main" id="{1C0455B9-F162-4BBB-9C1D-520725867365}"/>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4B6D3AA-4649-4406-BBDC-82F8BCE35954}"/>
              </a:ext>
            </a:extLst>
          </p:cNvPr>
          <p:cNvSpPr>
            <a:spLocks noGrp="1"/>
          </p:cNvSpPr>
          <p:nvPr>
            <p:ph type="sldNum" sz="quarter" idx="12"/>
          </p:nvPr>
        </p:nvSpPr>
        <p:spPr/>
        <p:txBody>
          <a:bodyPr/>
          <a:lstStyle/>
          <a:p>
            <a:fld id="{9B4869F8-44DC-46F8-BB31-7FFFE223292D}" type="slidenum">
              <a:rPr lang="en-US" smtClean="0"/>
              <a:t>8</a:t>
            </a:fld>
            <a:endParaRPr lang="en-US"/>
          </a:p>
        </p:txBody>
      </p:sp>
      <p:pic>
        <p:nvPicPr>
          <p:cNvPr id="2050" name="Picture 2">
            <a:extLst>
              <a:ext uri="{FF2B5EF4-FFF2-40B4-BE49-F238E27FC236}">
                <a16:creationId xmlns:a16="http://schemas.microsoft.com/office/drawing/2014/main" id="{78C91DC2-DB8C-424C-BA61-9236405FA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1100"/>
            <a:ext cx="6858000" cy="424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4D98-791A-4357-AE69-4787156EF42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2FEEAE6D-AC09-4631-86F8-40005DA8258D}"/>
              </a:ext>
            </a:extLst>
          </p:cNvPr>
          <p:cNvSpPr>
            <a:spLocks noGrp="1"/>
          </p:cNvSpPr>
          <p:nvPr>
            <p:ph type="pic" idx="1"/>
          </p:nvPr>
        </p:nvSpPr>
        <p:spPr/>
      </p:sp>
      <p:sp>
        <p:nvSpPr>
          <p:cNvPr id="4" name="Text Placeholder 3">
            <a:extLst>
              <a:ext uri="{FF2B5EF4-FFF2-40B4-BE49-F238E27FC236}">
                <a16:creationId xmlns:a16="http://schemas.microsoft.com/office/drawing/2014/main" id="{E8D289AB-B81A-420F-9FDD-B31195685248}"/>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607CDE4D-904D-43F1-8879-3BFFDED8C3E1}"/>
              </a:ext>
            </a:extLst>
          </p:cNvPr>
          <p:cNvSpPr>
            <a:spLocks noGrp="1"/>
          </p:cNvSpPr>
          <p:nvPr>
            <p:ph type="sldNum" sz="quarter" idx="12"/>
          </p:nvPr>
        </p:nvSpPr>
        <p:spPr/>
        <p:txBody>
          <a:bodyPr/>
          <a:lstStyle/>
          <a:p>
            <a:fld id="{9B4869F8-44DC-46F8-BB31-7FFFE223292D}" type="slidenum">
              <a:rPr lang="en-US" smtClean="0"/>
              <a:t>9</a:t>
            </a:fld>
            <a:endParaRPr lang="en-US"/>
          </a:p>
        </p:txBody>
      </p:sp>
      <p:pic>
        <p:nvPicPr>
          <p:cNvPr id="6" name="Picture 5">
            <a:extLst>
              <a:ext uri="{FF2B5EF4-FFF2-40B4-BE49-F238E27FC236}">
                <a16:creationId xmlns:a16="http://schemas.microsoft.com/office/drawing/2014/main" id="{C23DC519-F367-4477-9B95-B56A8AF09E20}"/>
              </a:ext>
            </a:extLst>
          </p:cNvPr>
          <p:cNvPicPr>
            <a:picLocks noChangeAspect="1"/>
          </p:cNvPicPr>
          <p:nvPr/>
        </p:nvPicPr>
        <p:blipFill>
          <a:blip r:embed="rId2"/>
          <a:stretch>
            <a:fillRect/>
          </a:stretch>
        </p:blipFill>
        <p:spPr>
          <a:xfrm>
            <a:off x="499993" y="2828320"/>
            <a:ext cx="5639289" cy="3299746"/>
          </a:xfrm>
          <a:prstGeom prst="rect">
            <a:avLst/>
          </a:prstGeom>
        </p:spPr>
      </p:pic>
    </p:spTree>
    <p:extLst>
      <p:ext uri="{BB962C8B-B14F-4D97-AF65-F5344CB8AC3E}">
        <p14:creationId xmlns:p14="http://schemas.microsoft.com/office/powerpoint/2010/main" val="30085309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148</TotalTime>
  <Words>754</Words>
  <Application>Microsoft Office PowerPoint</Application>
  <PresentationFormat>Letter Paper (8.5x11 in)</PresentationFormat>
  <Paragraphs>46</Paragraphs>
  <Slides>9</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vt:lpstr>
      <vt:lpstr>Arial</vt:lpstr>
      <vt:lpstr>Calibri</vt:lpstr>
      <vt:lpstr>Calibri Light</vt:lpstr>
      <vt:lpstr>Gill Sans MT</vt:lpstr>
      <vt:lpstr>Wingdings 2</vt:lpstr>
      <vt:lpstr>Custom Design</vt:lpstr>
      <vt:lpstr>Dividend</vt:lpstr>
      <vt:lpstr>CS480x: Final Project Process Book</vt:lpstr>
      <vt:lpstr>THIS SLIDE WILL DISPLAY THE FINAL PRODUCT ON OUR WEBSITE AND A DESCIPTION OF WHAT WE DID </vt:lpstr>
      <vt:lpstr>Overview, Motivation, and objectives </vt:lpstr>
      <vt:lpstr>Overview, Motivation, objectives </vt:lpstr>
      <vt:lpstr>Related Works and Inspirations</vt:lpstr>
      <vt:lpstr>Data</vt:lpstr>
      <vt:lpstr>Data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2021-03-10T06:42:15Z</dcterms:modified>
</cp:coreProperties>
</file>