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8" r:id="rId2"/>
    <p:sldId id="339" r:id="rId3"/>
    <p:sldId id="367" r:id="rId4"/>
    <p:sldId id="366" r:id="rId5"/>
    <p:sldId id="352" r:id="rId6"/>
    <p:sldId id="369" r:id="rId7"/>
    <p:sldId id="370" r:id="rId8"/>
    <p:sldId id="356" r:id="rId9"/>
    <p:sldId id="357" r:id="rId10"/>
    <p:sldId id="37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6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 pos="1440">
          <p15:clr>
            <a:srgbClr val="A4A3A4"/>
          </p15:clr>
        </p15:guide>
        <p15:guide id="7" orient="horz" pos="4128">
          <p15:clr>
            <a:srgbClr val="A4A3A4"/>
          </p15:clr>
        </p15:guide>
        <p15:guide id="8" orient="horz" pos="480">
          <p15:clr>
            <a:srgbClr val="A4A3A4"/>
          </p15:clr>
        </p15:guide>
        <p15:guide id="9" pos="2880">
          <p15:clr>
            <a:srgbClr val="A4A3A4"/>
          </p15:clr>
        </p15:guide>
        <p15:guide id="10" pos="1344">
          <p15:clr>
            <a:srgbClr val="A4A3A4"/>
          </p15:clr>
        </p15:guide>
        <p15:guide id="11" pos="480">
          <p15:clr>
            <a:srgbClr val="A4A3A4"/>
          </p15:clr>
        </p15:guide>
        <p15:guide id="12" pos="1920">
          <p15:clr>
            <a:srgbClr val="A4A3A4"/>
          </p15:clr>
        </p15:guide>
        <p15:guide id="13" pos="4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66CC"/>
    <a:srgbClr val="66CC00"/>
    <a:srgbClr val="000000"/>
    <a:srgbClr val="FFFF99"/>
    <a:srgbClr val="FFCC3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8" autoAdjust="0"/>
    <p:restoredTop sz="90929"/>
  </p:normalViewPr>
  <p:slideViewPr>
    <p:cSldViewPr>
      <p:cViewPr varScale="1">
        <p:scale>
          <a:sx n="66" d="100"/>
          <a:sy n="66" d="100"/>
        </p:scale>
        <p:origin x="1494" y="78"/>
      </p:cViewPr>
      <p:guideLst>
        <p:guide orient="horz" pos="2576"/>
        <p:guide orient="horz" pos="1008"/>
        <p:guide orient="horz"/>
        <p:guide orient="horz" pos="1152"/>
        <p:guide orient="horz" pos="3792"/>
        <p:guide orient="horz" pos="1440"/>
        <p:guide orient="horz" pos="4128"/>
        <p:guide orient="horz" pos="480"/>
        <p:guide pos="2880"/>
        <p:guide pos="1344"/>
        <p:guide pos="480"/>
        <p:guide pos="1920"/>
        <p:guide pos="4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9A40AF-9F94-45D3-92E3-04A432103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05754-64B2-492A-8B94-62FDB49EC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31307-A4F8-4480-B655-BFF3EECFA171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59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133600"/>
            <a:ext cx="6934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89400"/>
            <a:ext cx="6248400" cy="2463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38249" name="Picture 9" descr="UON_Squar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0"/>
            <a:ext cx="1439862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782AF-3036-471E-9456-3F2B5C007E97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51376-55D4-425E-97F0-9887ED6EB1F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677863"/>
            <a:ext cx="1906587" cy="534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677863"/>
            <a:ext cx="5568950" cy="534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B370C-F281-4628-A1A7-C8131B54CFBC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E910A-7743-4D82-8B72-4258C774695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CCB6B-6123-494A-BDE7-2B2B3A9485E6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86469-21ED-421D-83A0-B1934E8C0C7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E00C6-688D-4242-ACC5-F787ABEBA14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ADF31-FA71-45B4-9CA7-F7413FF0A28D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7338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18017B-0775-4197-9F26-1C3248066D8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816D-C12E-4D08-B9B3-4D68851B3EF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11923E-18A2-4D07-BB1C-0BD71F36D10B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32F51-CE98-4386-BBBD-783DD98C7E0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48DE-6E7A-495E-8E0D-6F1B20111B0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5663F-0EDC-4F19-802A-9D0D9A23124F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8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0DDA2-6B8F-47F4-AECB-54924121FE25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ADA07-A4DC-4A1E-A7FD-9D17CB0F052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CD38D-E88A-4165-9299-F1B0EDAC7838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2EFF4-A48B-415E-AF6E-652445FD765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CA5548-85E9-4B6C-9851-68D7EE1A9C39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15044-C7E8-4E8F-B923-002C9959573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677863"/>
            <a:ext cx="7627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UON_RESTRICTED_MON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41475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762000" y="1295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248400"/>
            <a:ext cx="1371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7EA9D35B-6F8B-45E3-9D9F-7576095C1B51}" type="datetime4">
              <a:rPr lang="en-US"/>
              <a:pPr/>
              <a:t>July 15, 2016</a:t>
            </a:fld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380163"/>
            <a:ext cx="594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50000"/>
              </a:lnSpc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A presentation to company name  |  www.newcastle.edu.au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762000"/>
            <a:ext cx="381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0D35E474-8E4A-4D1E-AED0-5730C8A6C11E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chdevelo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ino.pad2play.com/" TargetMode="External"/><Relationship Id="rId4" Type="http://schemas.openxmlformats.org/officeDocument/2006/relationships/hyperlink" Target="http://twolivesleft.com/Code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-first.com/materials" TargetMode="External"/><Relationship Id="rId3" Type="http://schemas.openxmlformats.org/officeDocument/2006/relationships/hyperlink" Target="https://en.wikipedia.org/wiki/Visual_programming_language" TargetMode="External"/><Relationship Id="rId7" Type="http://schemas.openxmlformats.org/officeDocument/2006/relationships/hyperlink" Target="https://codeclubau.org/resourc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owgorithm.org/" TargetMode="External"/><Relationship Id="rId5" Type="http://schemas.openxmlformats.org/officeDocument/2006/relationships/hyperlink" Target="https://blockly-games.appspot.com/" TargetMode="External"/><Relationship Id="rId10" Type="http://schemas.openxmlformats.org/officeDocument/2006/relationships/hyperlink" Target="http://bjc.berkeley.edu/website/curriculum.html" TargetMode="External"/><Relationship Id="rId4" Type="http://schemas.openxmlformats.org/officeDocument/2006/relationships/hyperlink" Target="https://scratch.mit.edu/" TargetMode="External"/><Relationship Id="rId9" Type="http://schemas.openxmlformats.org/officeDocument/2006/relationships/hyperlink" Target="http://snap.berkeley.ed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saorog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://makeymake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5191125" cy="1384176"/>
          </a:xfrm>
          <a:noFill/>
        </p:spPr>
        <p:txBody>
          <a:bodyPr/>
          <a:lstStyle/>
          <a:p>
            <a:r>
              <a:rPr lang="en-US" sz="2400" dirty="0" smtClean="0"/>
              <a:t>CS4S High School 2016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Visual Programming &amp; Physical Computing, with Scratch &amp; </a:t>
            </a:r>
            <a:r>
              <a:rPr lang="en-US" sz="1800" dirty="0" err="1" smtClean="0"/>
              <a:t>MaKeys</a:t>
            </a:r>
            <a:r>
              <a:rPr lang="en-US" sz="1800" dirty="0" smtClean="0"/>
              <a:t> </a:t>
            </a:r>
            <a:r>
              <a:rPr lang="en-US" sz="1800" dirty="0" err="1" smtClean="0"/>
              <a:t>MaKeys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4267200"/>
            <a:ext cx="6400800" cy="1854200"/>
          </a:xfrm>
          <a:noFill/>
          <a:ln/>
        </p:spPr>
        <p:txBody>
          <a:bodyPr wrap="none" lIns="144000" tIns="144000" rIns="144000" bIns="144000" anchor="b"/>
          <a:lstStyle/>
          <a:p>
            <a:r>
              <a:rPr lang="en-US" sz="1600" b="1" dirty="0" err="1" smtClean="0"/>
              <a:t>Mr</a:t>
            </a:r>
            <a:r>
              <a:rPr lang="en-US" sz="1600" b="1" dirty="0" smtClean="0"/>
              <a:t> Daniel Hickmott</a:t>
            </a:r>
            <a:endParaRPr lang="en-US" sz="1600" b="1" dirty="0"/>
          </a:p>
          <a:p>
            <a:r>
              <a:rPr lang="en-AU" sz="1400" dirty="0" smtClean="0"/>
              <a:t>Research Assistant</a:t>
            </a:r>
          </a:p>
          <a:p>
            <a:r>
              <a:rPr lang="en-AU" sz="1400" dirty="0" smtClean="0"/>
              <a:t>School of Education, Faculty of Education and Arts</a:t>
            </a:r>
            <a:endParaRPr lang="en-US" sz="1400" dirty="0"/>
          </a:p>
          <a:p>
            <a:r>
              <a:rPr lang="en-US" sz="1400" dirty="0" smtClean="0"/>
              <a:t>18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July 2016</a:t>
            </a:r>
            <a:endParaRPr lang="en-US" sz="1400" dirty="0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6758684" cy="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/>
              <a:t>Alternatives to </a:t>
            </a:r>
            <a:r>
              <a:rPr lang="en-US" sz="1800" b="1" dirty="0" err="1" smtClean="0"/>
              <a:t>AppInventor</a:t>
            </a:r>
            <a:endParaRPr lang="en-US" sz="1800" b="1" dirty="0" smtClean="0"/>
          </a:p>
          <a:p>
            <a:pPr marL="1199250" lvl="1" indent="-342000"/>
            <a:r>
              <a:rPr lang="en-US" sz="1600" i="1" dirty="0" smtClean="0"/>
              <a:t>9: </a:t>
            </a:r>
            <a:r>
              <a:rPr lang="en-US" sz="1600" i="1" dirty="0" err="1" smtClean="0"/>
              <a:t>TouchDevelop</a:t>
            </a:r>
            <a:r>
              <a:rPr lang="en-US" sz="1600" i="1" dirty="0" smtClean="0"/>
              <a:t>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://www.touchdevelop.com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marL="1199250" lvl="1" indent="-342000"/>
            <a:r>
              <a:rPr lang="en-US" sz="1600" i="1" dirty="0" smtClean="0"/>
              <a:t>10: </a:t>
            </a:r>
            <a:r>
              <a:rPr lang="en-US" sz="1600" i="1" dirty="0" err="1" smtClean="0"/>
              <a:t>Codea</a:t>
            </a:r>
            <a:r>
              <a:rPr lang="en-US" sz="1600" dirty="0" smtClean="0"/>
              <a:t>: </a:t>
            </a:r>
            <a:r>
              <a:rPr lang="en-US" sz="1600" dirty="0">
                <a:hlinkClick r:id="rId4"/>
              </a:rPr>
              <a:t>http://twolivesleft.com/Codea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11: Kino: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http://kino.pad2play.com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51" y="692696"/>
            <a:ext cx="7197725" cy="1216025"/>
          </a:xfrm>
          <a:noFill/>
        </p:spPr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is </a:t>
            </a:r>
            <a:r>
              <a:rPr lang="en-US" sz="2000" dirty="0" smtClean="0">
                <a:solidFill>
                  <a:srgbClr val="000000"/>
                </a:solidFill>
              </a:rPr>
              <a:t>Visual Programming?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Examples of Visual Programming Languages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What is Physical Computing?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Examples of Physical Computing Devices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Activities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00807"/>
            <a:ext cx="7554416" cy="1216025"/>
          </a:xfrm>
          <a:noFill/>
        </p:spPr>
        <p:txBody>
          <a:bodyPr/>
          <a:lstStyle/>
          <a:p>
            <a:pPr marL="342000" indent="-342000"/>
            <a:r>
              <a:rPr lang="en-US" dirty="0">
                <a:solidFill>
                  <a:srgbClr val="000000"/>
                </a:solidFill>
              </a:rPr>
              <a:t>What</a:t>
            </a:r>
            <a:r>
              <a:rPr lang="en-US" sz="3200" dirty="0">
                <a:solidFill>
                  <a:srgbClr val="000000"/>
                </a:solidFill>
              </a:rPr>
              <a:t> is </a:t>
            </a:r>
            <a:r>
              <a:rPr lang="en-US" sz="3200" dirty="0" smtClean="0">
                <a:solidFill>
                  <a:srgbClr val="000000"/>
                </a:solidFill>
              </a:rPr>
              <a:t>Visual Programming?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AU" sz="2000" dirty="0" smtClean="0"/>
              <a:t>   “</a:t>
            </a:r>
            <a:r>
              <a:rPr lang="en-AU" sz="2000" dirty="0"/>
              <a:t>any programming language that lets users create programs by </a:t>
            </a:r>
            <a:r>
              <a:rPr lang="en-AU" sz="2000" b="1" dirty="0"/>
              <a:t>manipulating program elements graphically </a:t>
            </a:r>
            <a:r>
              <a:rPr lang="en-AU" sz="2000" dirty="0"/>
              <a:t>rather than by specifying them </a:t>
            </a:r>
            <a:r>
              <a:rPr lang="en-AU" sz="2000" dirty="0" smtClean="0"/>
              <a:t>textually”</a:t>
            </a:r>
            <a:r>
              <a:rPr lang="en-AU" sz="2000" baseline="30000" dirty="0" smtClean="0"/>
              <a:t>1</a:t>
            </a:r>
            <a:endParaRPr lang="en-AU" sz="2000" baseline="30000" dirty="0"/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>
                <a:solidFill>
                  <a:srgbClr val="000000"/>
                </a:solidFill>
              </a:rPr>
              <a:t>They often use visual metaphors, such as:</a:t>
            </a:r>
          </a:p>
          <a:p>
            <a:pPr marL="1199250" lvl="1" indent="-342000"/>
            <a:r>
              <a:rPr lang="en-AU" sz="1800" dirty="0">
                <a:solidFill>
                  <a:srgbClr val="000000"/>
                </a:solidFill>
              </a:rPr>
              <a:t>Fitting puzzle pieces together (</a:t>
            </a:r>
            <a:r>
              <a:rPr lang="en-AU" sz="1800" dirty="0" smtClean="0">
                <a:solidFill>
                  <a:srgbClr val="000000"/>
                </a:solidFill>
              </a:rPr>
              <a:t>Scratch</a:t>
            </a:r>
            <a:r>
              <a:rPr lang="en-AU" sz="1800" baseline="30000" dirty="0" smtClean="0">
                <a:solidFill>
                  <a:srgbClr val="000000"/>
                </a:solidFill>
              </a:rPr>
              <a:t>2</a:t>
            </a:r>
            <a:r>
              <a:rPr lang="en-AU" sz="1800" dirty="0" smtClean="0">
                <a:solidFill>
                  <a:srgbClr val="000000"/>
                </a:solidFill>
              </a:rPr>
              <a:t>, </a:t>
            </a:r>
            <a:r>
              <a:rPr lang="en-AU" sz="1800" dirty="0" err="1">
                <a:solidFill>
                  <a:srgbClr val="000000"/>
                </a:solidFill>
              </a:rPr>
              <a:t>Blockly</a:t>
            </a:r>
            <a:r>
              <a:rPr lang="en-AU" sz="1800" dirty="0">
                <a:solidFill>
                  <a:srgbClr val="000000"/>
                </a:solidFill>
              </a:rPr>
              <a:t> </a:t>
            </a:r>
            <a:r>
              <a:rPr lang="en-AU" sz="1800" dirty="0" smtClean="0">
                <a:solidFill>
                  <a:srgbClr val="000000"/>
                </a:solidFill>
              </a:rPr>
              <a:t>Games</a:t>
            </a:r>
            <a:r>
              <a:rPr lang="en-AU" sz="1800" baseline="30000" dirty="0" smtClean="0">
                <a:solidFill>
                  <a:srgbClr val="000000"/>
                </a:solidFill>
              </a:rPr>
              <a:t>3</a:t>
            </a:r>
            <a:r>
              <a:rPr lang="en-AU" sz="1800" dirty="0" smtClean="0">
                <a:solidFill>
                  <a:srgbClr val="000000"/>
                </a:solidFill>
              </a:rPr>
              <a:t>)</a:t>
            </a:r>
            <a:endParaRPr lang="en-AU" sz="1800" dirty="0">
              <a:solidFill>
                <a:srgbClr val="000000"/>
              </a:solidFill>
            </a:endParaRPr>
          </a:p>
          <a:p>
            <a:pPr marL="1199250" lvl="1" indent="-342000"/>
            <a:r>
              <a:rPr lang="en-AU" sz="1800" dirty="0">
                <a:solidFill>
                  <a:srgbClr val="000000"/>
                </a:solidFill>
              </a:rPr>
              <a:t>Flowcharts (e.g. </a:t>
            </a:r>
            <a:r>
              <a:rPr lang="en-AU" sz="1800" dirty="0" smtClean="0"/>
              <a:t>Flowgorithm</a:t>
            </a:r>
            <a:r>
              <a:rPr lang="en-AU" sz="1800" baseline="30000" dirty="0" smtClean="0"/>
              <a:t>4</a:t>
            </a:r>
            <a:r>
              <a:rPr lang="en-AU" sz="1800" dirty="0" smtClean="0"/>
              <a:t>)</a:t>
            </a:r>
            <a:endParaRPr lang="en-AU" sz="1800" dirty="0"/>
          </a:p>
          <a:p>
            <a:pPr marL="1199250" lvl="1" indent="-342000"/>
            <a:endParaRPr lang="en-AU" sz="2000" dirty="0"/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No typing out code or syntax errors!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Some languages can be used online (e.g. Scratch) without installing anything</a:t>
            </a:r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914456" cy="1216025"/>
          </a:xfrm>
          <a:noFill/>
        </p:spPr>
        <p:txBody>
          <a:bodyPr/>
          <a:lstStyle/>
          <a:p>
            <a:r>
              <a:rPr lang="en-US" sz="2800" dirty="0" smtClean="0"/>
              <a:t>Examples of Visual Programming Languages</a:t>
            </a:r>
            <a:endParaRPr lang="en-US" sz="2800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1277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endParaRPr lang="en-AU" sz="18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Scratch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Code Club</a:t>
            </a:r>
            <a:r>
              <a:rPr lang="en-US" sz="1800" baseline="30000" dirty="0" smtClean="0">
                <a:solidFill>
                  <a:srgbClr val="000000"/>
                </a:solidFill>
              </a:rPr>
              <a:t>5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CS First</a:t>
            </a:r>
            <a:r>
              <a:rPr lang="en-US" sz="1800" baseline="30000" dirty="0" smtClean="0">
                <a:solidFill>
                  <a:srgbClr val="000000"/>
                </a:solidFill>
              </a:rPr>
              <a:t>6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Snap!</a:t>
            </a:r>
            <a:r>
              <a:rPr lang="en-US" sz="2000" baseline="30000" dirty="0" smtClean="0">
                <a:solidFill>
                  <a:srgbClr val="000000"/>
                </a:solidFill>
              </a:rPr>
              <a:t>7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Used in UC Berkeley’s Beauty &amp; Joy of Computing course</a:t>
            </a:r>
            <a:r>
              <a:rPr lang="en-US" sz="1800" baseline="30000" dirty="0" smtClean="0">
                <a:solidFill>
                  <a:srgbClr val="000000"/>
                </a:solidFill>
              </a:rPr>
              <a:t>8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More features than Scratch, but smaller community</a:t>
            </a:r>
          </a:p>
          <a:p>
            <a:pPr marL="1199250" lvl="1" indent="-342000"/>
            <a:endParaRPr lang="en-US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err="1" smtClean="0">
                <a:solidFill>
                  <a:srgbClr val="000000"/>
                </a:solidFill>
              </a:rPr>
              <a:t>AppInventor</a:t>
            </a:r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LEGO </a:t>
            </a:r>
            <a:r>
              <a:rPr lang="en-US" sz="2000" dirty="0" err="1" smtClean="0">
                <a:solidFill>
                  <a:srgbClr val="000000"/>
                </a:solidFill>
              </a:rPr>
              <a:t>Mindstorms</a:t>
            </a:r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US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8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53" y="764704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What is Physical Computing?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6264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/>
              <a:t>Usually refers to hardware or software that involves:</a:t>
            </a:r>
          </a:p>
          <a:p>
            <a:pPr marL="1199250" lvl="1" indent="-342000"/>
            <a:r>
              <a:rPr lang="en-US" sz="1800" dirty="0" smtClean="0"/>
              <a:t>P</a:t>
            </a:r>
            <a:r>
              <a:rPr lang="en-US" sz="1800" dirty="0" smtClean="0"/>
              <a:t>hysica</a:t>
            </a:r>
            <a:r>
              <a:rPr lang="en-US" sz="1800" dirty="0" smtClean="0"/>
              <a:t>l i</a:t>
            </a:r>
            <a:r>
              <a:rPr lang="en-US" sz="1800" dirty="0" smtClean="0"/>
              <a:t>nteraction</a:t>
            </a:r>
            <a:r>
              <a:rPr lang="en-US" sz="1800" dirty="0"/>
              <a:t> </a:t>
            </a:r>
            <a:r>
              <a:rPr lang="en-US" sz="1800" dirty="0" smtClean="0"/>
              <a:t>(not with a keyboard &amp; mouse)</a:t>
            </a:r>
            <a:endParaRPr lang="en-US" sz="1800" dirty="0"/>
          </a:p>
          <a:p>
            <a:pPr marL="1199250" lvl="1" indent="-342000"/>
            <a:r>
              <a:rPr lang="en-US" sz="1800" dirty="0" smtClean="0"/>
              <a:t>The use of sensors</a:t>
            </a:r>
          </a:p>
          <a:p>
            <a:pPr marL="1199250" lvl="1" indent="-342000"/>
            <a:endParaRPr lang="en-US" sz="1800" dirty="0"/>
          </a:p>
          <a:p>
            <a:pPr marL="342000" indent="-342000"/>
            <a:r>
              <a:rPr lang="en-US" sz="2000" dirty="0" smtClean="0"/>
              <a:t>Interacting with a motion sensor (e.g. the Microsoft Kinect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)</a:t>
            </a:r>
          </a:p>
          <a:p>
            <a:pPr marL="342000" indent="-342000"/>
            <a:endParaRPr lang="en-US" sz="1800" dirty="0"/>
          </a:p>
          <a:p>
            <a:pPr marL="342000" indent="-342000"/>
            <a:r>
              <a:rPr lang="en-US" sz="2000" dirty="0" smtClean="0"/>
              <a:t>Sensors can be used to record information from the “real world” like:</a:t>
            </a:r>
          </a:p>
          <a:p>
            <a:pPr marL="1199250" lvl="1" indent="-342000"/>
            <a:r>
              <a:rPr lang="en-US" sz="1800" dirty="0" smtClean="0"/>
              <a:t>Temperature</a:t>
            </a:r>
          </a:p>
          <a:p>
            <a:pPr marL="1199250" lvl="1" indent="-342000"/>
            <a:r>
              <a:rPr lang="en-US" sz="1800" dirty="0" smtClean="0"/>
              <a:t>Humidity</a:t>
            </a:r>
          </a:p>
          <a:p>
            <a:pPr marL="1199250" lvl="1" indent="-342000"/>
            <a:r>
              <a:rPr lang="en-US" sz="1800" dirty="0" smtClean="0"/>
              <a:t>Noise levels</a:t>
            </a:r>
            <a:endParaRPr lang="en-US" sz="1800" dirty="0" smtClean="0"/>
          </a:p>
          <a:p>
            <a:pPr marL="342000" indent="-342000"/>
            <a:endParaRPr lang="en-US" sz="2000" baseline="30000" dirty="0"/>
          </a:p>
          <a:p>
            <a:pPr marL="342000" indent="-342000"/>
            <a:endParaRPr lang="en-US" sz="2000" baseline="30000" dirty="0" smtClean="0"/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/>
          </a:p>
          <a:p>
            <a:pPr marL="342000" indent="-342000"/>
            <a:endParaRPr lang="en-US" sz="2000" dirty="0" smtClean="0"/>
          </a:p>
          <a:p>
            <a:pPr marL="342000" indent="-342000"/>
            <a:endParaRPr lang="en-AU" sz="2000" dirty="0"/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Examples of Physical Computing Devices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484784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err="1" smtClean="0">
                <a:solidFill>
                  <a:srgbClr val="000000"/>
                </a:solidFill>
              </a:rPr>
              <a:t>MaKey</a:t>
            </a:r>
            <a:r>
              <a:rPr lang="en-US" sz="2000" dirty="0" smtClean="0">
                <a:solidFill>
                  <a:srgbClr val="000000"/>
                </a:solidFill>
              </a:rPr>
              <a:t> MaKey</a:t>
            </a:r>
            <a:r>
              <a:rPr lang="en-US" sz="2000" baseline="30000" dirty="0" smtClean="0">
                <a:solidFill>
                  <a:srgbClr val="000000"/>
                </a:solidFill>
              </a:rPr>
              <a:t>10</a:t>
            </a:r>
            <a:endParaRPr lang="en-US" sz="2000" baseline="30000" dirty="0">
              <a:solidFill>
                <a:srgbClr val="000000"/>
              </a:solidFill>
            </a:endParaRPr>
          </a:p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Raspberry Pi</a:t>
            </a:r>
            <a:r>
              <a:rPr lang="en-US" sz="2000" baseline="30000" dirty="0" smtClean="0">
                <a:solidFill>
                  <a:srgbClr val="000000"/>
                </a:solidFill>
              </a:rPr>
              <a:t>11</a:t>
            </a:r>
            <a:endParaRPr lang="en-US" sz="2000" baseline="30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000" dirty="0" smtClean="0">
                <a:solidFill>
                  <a:srgbClr val="000000"/>
                </a:solidFill>
              </a:rPr>
              <a:t>Arduino</a:t>
            </a:r>
            <a:r>
              <a:rPr lang="en-AU" sz="2000" baseline="30000" dirty="0" smtClean="0">
                <a:solidFill>
                  <a:srgbClr val="000000"/>
                </a:solidFill>
              </a:rPr>
              <a:t>12</a:t>
            </a:r>
            <a:endParaRPr lang="en-AU" sz="2000" baseline="300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Pi_3_Model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38" y="2421229"/>
            <a:ext cx="5488062" cy="28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8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815"/>
            <a:ext cx="8382000" cy="1216025"/>
          </a:xfrm>
          <a:noFill/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48240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There are two main activities in this session, please complete them in the following order.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1. Introduction to Scratch</a:t>
            </a: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Can work on your own or in pairs</a:t>
            </a:r>
          </a:p>
          <a:p>
            <a:pPr marL="342000" indent="-342000"/>
            <a:endParaRPr lang="en-US" sz="20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2. Making an Interactive Quiz with Scratch &amp; a </a:t>
            </a:r>
            <a:r>
              <a:rPr lang="en-US" sz="2000" dirty="0" err="1" smtClean="0">
                <a:solidFill>
                  <a:srgbClr val="000000"/>
                </a:solidFill>
              </a:rPr>
              <a:t>MaKey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MaKey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800" dirty="0" smtClean="0">
                <a:solidFill>
                  <a:srgbClr val="000000"/>
                </a:solidFill>
              </a:rPr>
              <a:t>Working in pairs is recommended</a:t>
            </a: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US" sz="2000" dirty="0" smtClean="0">
                <a:solidFill>
                  <a:srgbClr val="000000"/>
                </a:solidFill>
              </a:rPr>
              <a:t>If you finish these before the session ends, please let us know. We have an extra activity you can complete.</a:t>
            </a:r>
            <a:endParaRPr lang="en-AU" sz="20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20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342000"/>
            <a:endParaRPr lang="en-AU" sz="2000" dirty="0">
              <a:solidFill>
                <a:srgbClr val="000000"/>
              </a:solidFill>
            </a:endParaRPr>
          </a:p>
          <a:p>
            <a:pPr marL="342000" indent="-457200"/>
            <a:endParaRPr lang="en-AU" sz="20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00808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/>
            <a:r>
              <a:rPr lang="en-AU" sz="1800" b="1" dirty="0" smtClean="0">
                <a:solidFill>
                  <a:srgbClr val="000000"/>
                </a:solidFill>
              </a:rPr>
              <a:t>What is Visual Programming?</a:t>
            </a:r>
            <a:r>
              <a:rPr lang="en-US" b="1" dirty="0" smtClean="0"/>
              <a:t>	</a:t>
            </a:r>
          </a:p>
          <a:p>
            <a:pPr marL="1143000" lvl="1"/>
            <a:r>
              <a:rPr lang="en-US" sz="1600" i="1" dirty="0" smtClean="0"/>
              <a:t>1. </a:t>
            </a:r>
            <a:r>
              <a:rPr lang="en-AU" sz="1600" i="1" dirty="0"/>
              <a:t>Visual programming </a:t>
            </a:r>
            <a:r>
              <a:rPr lang="en-AU" sz="1600" i="1" dirty="0" smtClean="0"/>
              <a:t>language - </a:t>
            </a:r>
            <a:r>
              <a:rPr lang="en-AU" sz="1600" i="1" dirty="0"/>
              <a:t>W</a:t>
            </a:r>
            <a:r>
              <a:rPr lang="en-AU" sz="1600" i="1" dirty="0" smtClean="0"/>
              <a:t>ikipedia </a:t>
            </a:r>
            <a:r>
              <a:rPr lang="en-AU" sz="1600" dirty="0" smtClean="0">
                <a:hlinkClick r:id="rId3"/>
              </a:rPr>
              <a:t>https</a:t>
            </a:r>
            <a:r>
              <a:rPr lang="en-AU" sz="1600" dirty="0">
                <a:hlinkClick r:id="rId3"/>
              </a:rPr>
              <a:t>://</a:t>
            </a:r>
            <a:r>
              <a:rPr lang="en-AU" sz="1600" dirty="0" smtClean="0">
                <a:hlinkClick r:id="rId3"/>
              </a:rPr>
              <a:t>en.wikipedia.org/wiki/Visual_programming_language</a:t>
            </a:r>
            <a:endParaRPr lang="en-AU" sz="1600" dirty="0" smtClean="0"/>
          </a:p>
          <a:p>
            <a:pPr marL="1143000" lvl="1"/>
            <a:r>
              <a:rPr lang="en-AU" sz="1600" i="1" dirty="0" smtClean="0"/>
              <a:t>2. </a:t>
            </a:r>
            <a:r>
              <a:rPr lang="en-AU" sz="1600" i="1" dirty="0"/>
              <a:t>Scratch </a:t>
            </a:r>
            <a:r>
              <a:rPr lang="en-AU" sz="1600" dirty="0" smtClean="0">
                <a:hlinkClick r:id="rId4"/>
              </a:rPr>
              <a:t>https</a:t>
            </a:r>
            <a:r>
              <a:rPr lang="en-AU" sz="1600" dirty="0">
                <a:hlinkClick r:id="rId4"/>
              </a:rPr>
              <a:t>://scratch.mit.edu/</a:t>
            </a:r>
            <a:r>
              <a:rPr lang="en-AU" sz="1600" dirty="0"/>
              <a:t> </a:t>
            </a:r>
            <a:endParaRPr lang="en-AU" sz="1600" dirty="0">
              <a:solidFill>
                <a:srgbClr val="000000"/>
              </a:solidFill>
            </a:endParaRPr>
          </a:p>
          <a:p>
            <a:pPr marL="1143000" lvl="1"/>
            <a:r>
              <a:rPr lang="en-US" sz="1600" i="1" dirty="0" smtClean="0"/>
              <a:t>3. </a:t>
            </a:r>
            <a:r>
              <a:rPr lang="en-US" sz="1600" i="1" dirty="0" err="1" smtClean="0"/>
              <a:t>Blockly</a:t>
            </a:r>
            <a:r>
              <a:rPr lang="en-US" sz="1600" i="1" dirty="0" smtClean="0"/>
              <a:t> </a:t>
            </a:r>
            <a:r>
              <a:rPr lang="en-US" sz="1600" i="1" dirty="0"/>
              <a:t>Games </a:t>
            </a:r>
            <a:r>
              <a:rPr lang="en-AU" sz="1600" dirty="0" smtClean="0">
                <a:hlinkClick r:id="rId5"/>
              </a:rPr>
              <a:t>https</a:t>
            </a:r>
            <a:r>
              <a:rPr lang="en-AU" sz="1600" dirty="0">
                <a:hlinkClick r:id="rId5"/>
              </a:rPr>
              <a:t>://blockly-games.appspot.com/</a:t>
            </a:r>
            <a:r>
              <a:rPr lang="en-AU" sz="1600" dirty="0"/>
              <a:t> </a:t>
            </a:r>
            <a:endParaRPr lang="en-AU" sz="1600" dirty="0" smtClean="0"/>
          </a:p>
          <a:p>
            <a:pPr marL="1143000" lvl="1"/>
            <a:r>
              <a:rPr lang="en-AU" sz="1600" i="1" dirty="0" smtClean="0"/>
              <a:t>4. </a:t>
            </a:r>
            <a:r>
              <a:rPr lang="en-AU" sz="1600" i="1" dirty="0" err="1"/>
              <a:t>Flowgorithm</a:t>
            </a:r>
            <a:r>
              <a:rPr lang="en-AU" sz="1600" i="1" dirty="0"/>
              <a:t> </a:t>
            </a:r>
            <a:r>
              <a:rPr lang="en-AU" sz="1600" dirty="0" smtClean="0">
                <a:hlinkClick r:id="rId6"/>
              </a:rPr>
              <a:t>http</a:t>
            </a:r>
            <a:r>
              <a:rPr lang="en-AU" sz="1600" dirty="0">
                <a:hlinkClick r:id="rId6"/>
              </a:rPr>
              <a:t>://</a:t>
            </a:r>
            <a:r>
              <a:rPr lang="en-AU" sz="1600" dirty="0" smtClean="0">
                <a:hlinkClick r:id="rId6"/>
              </a:rPr>
              <a:t>www.flowgorithm.org</a:t>
            </a:r>
            <a:r>
              <a:rPr lang="en-AU" sz="1600" dirty="0">
                <a:hlinkClick r:id="rId6"/>
              </a:rPr>
              <a:t>/</a:t>
            </a:r>
            <a:r>
              <a:rPr lang="en-AU" sz="1600" dirty="0"/>
              <a:t> </a:t>
            </a:r>
            <a:endParaRPr lang="en-AU" sz="1600" dirty="0" smtClean="0"/>
          </a:p>
          <a:p>
            <a:pPr lvl="1" indent="0">
              <a:buNone/>
            </a:pPr>
            <a:endParaRPr lang="en-AU" sz="18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 smtClean="0">
                <a:solidFill>
                  <a:srgbClr val="000000"/>
                </a:solidFill>
              </a:rPr>
              <a:t>Examples of Visual Programming Languages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5. Code </a:t>
            </a:r>
            <a:r>
              <a:rPr lang="en-US" sz="1600" i="1" dirty="0">
                <a:solidFill>
                  <a:srgbClr val="000000"/>
                </a:solidFill>
              </a:rPr>
              <a:t>Club </a:t>
            </a:r>
            <a:r>
              <a:rPr lang="en-US" sz="1600" dirty="0">
                <a:solidFill>
                  <a:srgbClr val="000000"/>
                </a:solidFill>
                <a:hlinkClick r:id="rId7"/>
              </a:rPr>
              <a:t>https://codeclubau.org/resources</a:t>
            </a:r>
            <a:r>
              <a:rPr lang="en-US" sz="1600" dirty="0" smtClean="0">
                <a:solidFill>
                  <a:srgbClr val="000000"/>
                </a:solidFill>
                <a:hlinkClick r:id="rId7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6. CS </a:t>
            </a:r>
            <a:r>
              <a:rPr lang="en-US" sz="1600" i="1" dirty="0">
                <a:solidFill>
                  <a:srgbClr val="000000"/>
                </a:solidFill>
              </a:rPr>
              <a:t>First </a:t>
            </a:r>
            <a:r>
              <a:rPr lang="en-US" sz="1600" dirty="0">
                <a:solidFill>
                  <a:srgbClr val="000000"/>
                </a:solidFill>
                <a:hlinkClick r:id="rId8"/>
              </a:rPr>
              <a:t>https://</a:t>
            </a:r>
            <a:r>
              <a:rPr lang="en-US" sz="1600" dirty="0" smtClean="0">
                <a:solidFill>
                  <a:srgbClr val="000000"/>
                </a:solidFill>
                <a:hlinkClick r:id="rId8"/>
              </a:rPr>
              <a:t>www.cs-first.com/materials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7. </a:t>
            </a:r>
            <a:r>
              <a:rPr lang="en-US" sz="1600" i="1" dirty="0">
                <a:solidFill>
                  <a:srgbClr val="000000"/>
                </a:solidFill>
              </a:rPr>
              <a:t>Snap! </a:t>
            </a:r>
            <a:r>
              <a:rPr lang="en-US" sz="1600" dirty="0">
                <a:solidFill>
                  <a:srgbClr val="000000"/>
                </a:solidFill>
                <a:hlinkClick r:id="rId9"/>
              </a:rPr>
              <a:t>http://snap.berkeley.edu</a:t>
            </a:r>
            <a:r>
              <a:rPr lang="en-US" sz="1600" dirty="0" smtClean="0">
                <a:solidFill>
                  <a:srgbClr val="000000"/>
                </a:solidFill>
                <a:hlinkClick r:id="rId9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8. University of California at Berkley - Beauty &amp; Joy of Computing </a:t>
            </a:r>
            <a:r>
              <a:rPr lang="en-US" sz="1600" i="1" dirty="0">
                <a:solidFill>
                  <a:srgbClr val="000000"/>
                </a:solidFill>
              </a:rPr>
              <a:t>Course </a:t>
            </a:r>
            <a:r>
              <a:rPr lang="en-US" sz="1600" i="1" dirty="0">
                <a:solidFill>
                  <a:srgbClr val="000000"/>
                </a:solidFill>
                <a:hlinkClick r:id="rId10"/>
              </a:rPr>
              <a:t>http://</a:t>
            </a:r>
            <a:r>
              <a:rPr lang="en-US" sz="1600" i="1" dirty="0" smtClean="0">
                <a:solidFill>
                  <a:srgbClr val="000000"/>
                </a:solidFill>
                <a:hlinkClick r:id="rId10"/>
              </a:rPr>
              <a:t>bjc.berkeley.edu/website/curriculum.html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endParaRPr lang="en-AU" sz="1600" i="1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32" y="1108898"/>
            <a:ext cx="7914456" cy="1216025"/>
          </a:xfrm>
          <a:noFill/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0"/>
            <a:ext cx="3317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761999" y="1772816"/>
            <a:ext cx="71977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7635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545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1455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r>
              <a:rPr lang="en-US" sz="1800" b="1" dirty="0" smtClean="0"/>
              <a:t>What </a:t>
            </a:r>
            <a:r>
              <a:rPr lang="en-US" sz="1800" b="1" dirty="0" smtClean="0"/>
              <a:t>is Physical Computing?</a:t>
            </a:r>
            <a:endParaRPr lang="en-US" sz="1800" b="1" dirty="0" smtClean="0"/>
          </a:p>
          <a:p>
            <a:pPr marL="1199250" lvl="1" indent="-342000"/>
            <a:r>
              <a:rPr lang="en-US" sz="1600" i="1" dirty="0" smtClean="0"/>
              <a:t>9. </a:t>
            </a:r>
            <a:r>
              <a:rPr lang="en-US" sz="1600" i="1" dirty="0"/>
              <a:t>Scratch2Kinect </a:t>
            </a:r>
            <a:r>
              <a:rPr lang="en-US" sz="1600" dirty="0">
                <a:hlinkClick r:id="rId3"/>
              </a:rPr>
              <a:t>http://scratch.saorog.com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1199250" lvl="1" indent="-342000"/>
            <a:endParaRPr lang="en-US" sz="1600" dirty="0"/>
          </a:p>
          <a:p>
            <a:pPr marL="342000" indent="-342000"/>
            <a:r>
              <a:rPr lang="en-US" sz="1600" dirty="0" smtClean="0"/>
              <a:t>Examples of Physical Computing Devices 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10. </a:t>
            </a:r>
            <a:r>
              <a:rPr lang="en-US" sz="1600" i="1" dirty="0" err="1" smtClean="0">
                <a:solidFill>
                  <a:srgbClr val="000000"/>
                </a:solidFill>
              </a:rPr>
              <a:t>MaKey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err="1" smtClean="0">
                <a:solidFill>
                  <a:srgbClr val="000000"/>
                </a:solidFill>
              </a:rPr>
              <a:t>MaKey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4"/>
              </a:rPr>
              <a:t>http://makeymakey.com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11. Raspberry Pi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https://www.raspberrypi.org</a:t>
            </a:r>
            <a:r>
              <a:rPr lang="en-US" sz="1600" dirty="0" smtClean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</a:p>
          <a:p>
            <a:pPr marL="1199250" lvl="1" indent="-342000"/>
            <a:r>
              <a:rPr lang="en-US" sz="1600" i="1" dirty="0" smtClean="0">
                <a:solidFill>
                  <a:srgbClr val="000000"/>
                </a:solidFill>
              </a:rPr>
              <a:t>12. </a:t>
            </a:r>
            <a:r>
              <a:rPr lang="en-US" sz="1600" i="1" dirty="0">
                <a:solidFill>
                  <a:srgbClr val="000000"/>
                </a:solidFill>
              </a:rPr>
              <a:t>Arduino </a:t>
            </a:r>
            <a:r>
              <a:rPr lang="en-US" sz="1600" dirty="0">
                <a:solidFill>
                  <a:srgbClr val="000000"/>
                </a:solidFill>
                <a:hlinkClick r:id="rId6"/>
              </a:rPr>
              <a:t>https://www.arduino.cc</a:t>
            </a:r>
            <a:r>
              <a:rPr lang="en-US" sz="1600" dirty="0" smtClean="0">
                <a:solidFill>
                  <a:srgbClr val="000000"/>
                </a:solidFill>
                <a:hlinkClick r:id="rId6"/>
              </a:rPr>
              <a:t>/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6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i="1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 smtClean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 smtClean="0">
              <a:solidFill>
                <a:srgbClr val="000000"/>
              </a:solidFill>
            </a:endParaRPr>
          </a:p>
          <a:p>
            <a:pPr marL="1199250" lvl="1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342000"/>
            <a:endParaRPr lang="en-AU" sz="1400" dirty="0">
              <a:solidFill>
                <a:srgbClr val="000000"/>
              </a:solidFill>
            </a:endParaRPr>
          </a:p>
          <a:p>
            <a:pPr marL="342000" indent="-457200"/>
            <a:endParaRPr lang="en-AU" sz="1400" dirty="0">
              <a:solidFill>
                <a:srgbClr val="000000"/>
              </a:solidFill>
            </a:endParaRPr>
          </a:p>
          <a:p>
            <a:pPr marL="342000" indent="-457200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8AB900"/>
      </a:accent6>
      <a:hlink>
        <a:srgbClr val="CC0000"/>
      </a:hlink>
      <a:folHlink>
        <a:srgbClr val="00339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EDDBAB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D7C69B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CC00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DBAB"/>
        </a:accent1>
        <a:accent2>
          <a:srgbClr val="93B1CC"/>
        </a:accent2>
        <a:accent3>
          <a:srgbClr val="FFFFFF"/>
        </a:accent3>
        <a:accent4>
          <a:srgbClr val="000000"/>
        </a:accent4>
        <a:accent5>
          <a:srgbClr val="F4EAD2"/>
        </a:accent5>
        <a:accent6>
          <a:srgbClr val="85A0B9"/>
        </a:accent6>
        <a:hlink>
          <a:srgbClr val="59705D"/>
        </a:hlink>
        <a:folHlink>
          <a:srgbClr val="D47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N-EBE-v5 (2) [Compatibility Mode]" id="{1AE17403-6513-40CB-B7FD-8175F134AFF1}" vid="{B0B8E1C3-7901-4128-84A4-4C1A5C3206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UoN-EBE-v5 (2)</Template>
  <TotalTime>1062</TotalTime>
  <Words>383</Words>
  <Application>Microsoft Office PowerPoint</Application>
  <PresentationFormat>On-screen Show (4:3)</PresentationFormat>
  <Paragraphs>289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Blank Presentation</vt:lpstr>
      <vt:lpstr>CS4S High School 2016  Visual Programming &amp; Physical Computing, with Scratch &amp; MaKeys MaKeys </vt:lpstr>
      <vt:lpstr>Presentation Contents</vt:lpstr>
      <vt:lpstr>What is Visual Programming?</vt:lpstr>
      <vt:lpstr>Examples of Visual Programming Languages</vt:lpstr>
      <vt:lpstr>What is Physical Computing?</vt:lpstr>
      <vt:lpstr>Examples of Physical Computing Devices</vt:lpstr>
      <vt:lpstr>Activities</vt:lpstr>
      <vt:lpstr>References </vt:lpstr>
      <vt:lpstr>References</vt:lpstr>
      <vt:lpstr>References</vt:lpstr>
    </vt:vector>
  </TitlesOfParts>
  <Manager/>
  <Company>University of Newcastle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Hickmott</dc:creator>
  <cp:keywords/>
  <dc:description/>
  <cp:lastModifiedBy>Daniel Hickmott</cp:lastModifiedBy>
  <cp:revision>178</cp:revision>
  <cp:lastPrinted>2009-09-15T04:07:01Z</cp:lastPrinted>
  <dcterms:created xsi:type="dcterms:W3CDTF">2013-08-27T07:58:16Z</dcterms:created>
  <dcterms:modified xsi:type="dcterms:W3CDTF">2016-07-15T12:09:06Z</dcterms:modified>
  <cp:category/>
</cp:coreProperties>
</file>