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
  </p:notesMasterIdLst>
  <p:handoutMasterIdLst>
    <p:handoutMasterId r:id="rId9"/>
  </p:handoutMasterIdLst>
  <p:sldIdLst>
    <p:sldId id="437" r:id="rId2"/>
    <p:sldId id="428" r:id="rId3"/>
    <p:sldId id="411" r:id="rId4"/>
    <p:sldId id="436" r:id="rId5"/>
    <p:sldId id="400" r:id="rId6"/>
    <p:sldId id="439" r:id="rId7"/>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576">
          <p15:clr>
            <a:srgbClr val="A4A3A4"/>
          </p15:clr>
        </p15:guide>
        <p15:guide id="2" orient="horz" pos="1008">
          <p15:clr>
            <a:srgbClr val="A4A3A4"/>
          </p15:clr>
        </p15:guide>
        <p15:guide id="3" orient="horz">
          <p15:clr>
            <a:srgbClr val="A4A3A4"/>
          </p15:clr>
        </p15:guide>
        <p15:guide id="4" orient="horz" pos="1152">
          <p15:clr>
            <a:srgbClr val="A4A3A4"/>
          </p15:clr>
        </p15:guide>
        <p15:guide id="5" orient="horz" pos="3792">
          <p15:clr>
            <a:srgbClr val="A4A3A4"/>
          </p15:clr>
        </p15:guide>
        <p15:guide id="6" orient="horz" pos="1440">
          <p15:clr>
            <a:srgbClr val="A4A3A4"/>
          </p15:clr>
        </p15:guide>
        <p15:guide id="7" orient="horz" pos="4128">
          <p15:clr>
            <a:srgbClr val="A4A3A4"/>
          </p15:clr>
        </p15:guide>
        <p15:guide id="8" orient="horz" pos="480">
          <p15:clr>
            <a:srgbClr val="A4A3A4"/>
          </p15:clr>
        </p15:guide>
        <p15:guide id="9" pos="2880">
          <p15:clr>
            <a:srgbClr val="A4A3A4"/>
          </p15:clr>
        </p15:guide>
        <p15:guide id="10" pos="1344">
          <p15:clr>
            <a:srgbClr val="A4A3A4"/>
          </p15:clr>
        </p15:guide>
        <p15:guide id="11" pos="480">
          <p15:clr>
            <a:srgbClr val="A4A3A4"/>
          </p15:clr>
        </p15:guide>
        <p15:guide id="12" pos="1920">
          <p15:clr>
            <a:srgbClr val="A4A3A4"/>
          </p15:clr>
        </p15:guide>
        <p15:guide id="13" pos="49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na Prieto-Rodriguez" initials="EP" lastIdx="1" clrIdx="0">
    <p:extLst>
      <p:ext uri="{19B8F6BF-5375-455C-9EA6-DF929625EA0E}">
        <p15:presenceInfo xmlns:p15="http://schemas.microsoft.com/office/powerpoint/2012/main" userId="S-1-5-21-1451058757-1749049392-1947940980-436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a:srgbClr val="CC0000"/>
    <a:srgbClr val="003399"/>
    <a:srgbClr val="0066CC"/>
    <a:srgbClr val="66CC00"/>
    <a:srgbClr val="000000"/>
    <a:srgbClr val="FFFF99"/>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1005" autoAdjust="0"/>
  </p:normalViewPr>
  <p:slideViewPr>
    <p:cSldViewPr>
      <p:cViewPr varScale="1">
        <p:scale>
          <a:sx n="107" d="100"/>
          <a:sy n="107" d="100"/>
        </p:scale>
        <p:origin x="1098" y="102"/>
      </p:cViewPr>
      <p:guideLst>
        <p:guide orient="horz" pos="2576"/>
        <p:guide orient="horz" pos="1008"/>
        <p:guide orient="horz"/>
        <p:guide orient="horz" pos="1152"/>
        <p:guide orient="horz" pos="3792"/>
        <p:guide orient="horz" pos="1440"/>
        <p:guide orient="horz" pos="4128"/>
        <p:guide orient="horz" pos="480"/>
        <p:guide pos="2880"/>
        <p:guide pos="1344"/>
        <p:guide pos="480"/>
        <p:guide pos="1920"/>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6371" name="Rectangle 3"/>
          <p:cNvSpPr>
            <a:spLocks noGrp="1" noChangeArrowheads="1"/>
          </p:cNvSpPr>
          <p:nvPr>
            <p:ph type="dt" sz="quarter" idx="1"/>
          </p:nvPr>
        </p:nvSpPr>
        <p:spPr bwMode="auto">
          <a:xfrm>
            <a:off x="3852016" y="0"/>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6372" name="Rectangle 4"/>
          <p:cNvSpPr>
            <a:spLocks noGrp="1" noChangeArrowheads="1"/>
          </p:cNvSpPr>
          <p:nvPr>
            <p:ph type="ftr" sz="quarter" idx="2"/>
          </p:nvPr>
        </p:nvSpPr>
        <p:spPr bwMode="auto">
          <a:xfrm>
            <a:off x="0" y="9430306"/>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6373" name="Rectangle 5"/>
          <p:cNvSpPr>
            <a:spLocks noGrp="1" noChangeArrowheads="1"/>
          </p:cNvSpPr>
          <p:nvPr>
            <p:ph type="sldNum" sz="quarter" idx="3"/>
          </p:nvPr>
        </p:nvSpPr>
        <p:spPr bwMode="auto">
          <a:xfrm>
            <a:off x="3852016" y="9430306"/>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7C9A40AF-9F94-45D3-92E3-04A432103A18}" type="slidenum">
              <a:rPr lang="en-US"/>
              <a:pPr/>
              <a:t>‹#›</a:t>
            </a:fld>
            <a:endParaRPr lang="en-US"/>
          </a:p>
        </p:txBody>
      </p:sp>
    </p:spTree>
    <p:extLst>
      <p:ext uri="{BB962C8B-B14F-4D97-AF65-F5344CB8AC3E}">
        <p14:creationId xmlns:p14="http://schemas.microsoft.com/office/powerpoint/2010/main" val="367645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52016" y="0"/>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06357" y="4715153"/>
            <a:ext cx="4984962" cy="4466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430306"/>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52016" y="9430306"/>
            <a:ext cx="2945659" cy="496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F305754-64B2-492A-8B94-62FDB49EC80A}" type="slidenum">
              <a:rPr lang="en-US"/>
              <a:pPr/>
              <a:t>‹#›</a:t>
            </a:fld>
            <a:endParaRPr lang="en-US"/>
          </a:p>
        </p:txBody>
      </p:sp>
    </p:spTree>
    <p:extLst>
      <p:ext uri="{BB962C8B-B14F-4D97-AF65-F5344CB8AC3E}">
        <p14:creationId xmlns:p14="http://schemas.microsoft.com/office/powerpoint/2010/main" val="1460177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46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AU" sz="800" b="1" kern="1200" dirty="0" smtClean="0">
                <a:solidFill>
                  <a:schemeClr val="tx1"/>
                </a:solidFill>
                <a:latin typeface="Arial" panose="020B0604020202020204" pitchFamily="34" charset="0"/>
                <a:ea typeface="ＭＳ Ｐゴシック" panose="020B0600070205080204" pitchFamily="34" charset="-128"/>
                <a:cs typeface="+mn-cs"/>
              </a:rPr>
              <a:t>Step 1:  </a:t>
            </a:r>
            <a:r>
              <a:rPr lang="en-AU" sz="800" kern="1200" dirty="0" smtClean="0">
                <a:solidFill>
                  <a:schemeClr val="tx1"/>
                </a:solidFill>
                <a:latin typeface="Arial" panose="020B0604020202020204" pitchFamily="34" charset="0"/>
                <a:ea typeface="ＭＳ Ｐゴシック" panose="020B0600070205080204" pitchFamily="34" charset="-128"/>
                <a:cs typeface="+mn-cs"/>
              </a:rPr>
              <a:t>Select any vertex to be the first vertex of T.</a:t>
            </a:r>
          </a:p>
          <a:p>
            <a:endParaRPr lang="en-AU" sz="800" kern="1200" dirty="0" smtClean="0">
              <a:solidFill>
                <a:schemeClr val="tx1"/>
              </a:solidFill>
              <a:latin typeface="Arial" panose="020B0604020202020204" pitchFamily="34" charset="0"/>
              <a:ea typeface="ＭＳ Ｐゴシック" panose="020B0600070205080204" pitchFamily="34" charset="-128"/>
              <a:cs typeface="+mn-cs"/>
            </a:endParaRPr>
          </a:p>
          <a:p>
            <a:r>
              <a:rPr lang="en-AU" sz="800" b="1" kern="1200" dirty="0" smtClean="0">
                <a:solidFill>
                  <a:schemeClr val="tx1"/>
                </a:solidFill>
                <a:latin typeface="Arial" panose="020B0604020202020204" pitchFamily="34" charset="0"/>
                <a:ea typeface="ＭＳ Ｐゴシック" panose="020B0600070205080204" pitchFamily="34" charset="-128"/>
                <a:cs typeface="+mn-cs"/>
              </a:rPr>
              <a:t>Step 2:  </a:t>
            </a:r>
            <a:r>
              <a:rPr lang="en-AU" sz="800" kern="1200" dirty="0" smtClean="0">
                <a:solidFill>
                  <a:schemeClr val="tx1"/>
                </a:solidFill>
                <a:latin typeface="Arial" panose="020B0604020202020204" pitchFamily="34" charset="0"/>
                <a:ea typeface="ＭＳ Ｐゴシック" panose="020B0600070205080204" pitchFamily="34" charset="-128"/>
                <a:cs typeface="+mn-cs"/>
              </a:rPr>
              <a:t>Consider the edges which connect vertices in T to vertices outside T. Pick the one with minimum weight. Add this edge and the extra vertex to T. (If there are two or more edges of minimum weight, choose any one of them.)</a:t>
            </a:r>
          </a:p>
          <a:p>
            <a:endParaRPr lang="en-AU" sz="800" kern="1200" dirty="0" smtClean="0">
              <a:solidFill>
                <a:schemeClr val="tx1"/>
              </a:solidFill>
              <a:latin typeface="Arial" panose="020B0604020202020204" pitchFamily="34" charset="0"/>
              <a:ea typeface="ＭＳ Ｐゴシック" panose="020B0600070205080204" pitchFamily="34" charset="-128"/>
              <a:cs typeface="+mn-cs"/>
            </a:endParaRPr>
          </a:p>
          <a:p>
            <a:r>
              <a:rPr lang="en-AU" sz="800" b="1" kern="1200" dirty="0" smtClean="0">
                <a:solidFill>
                  <a:schemeClr val="tx1"/>
                </a:solidFill>
                <a:latin typeface="Arial" panose="020B0604020202020204" pitchFamily="34" charset="0"/>
                <a:ea typeface="ＭＳ Ｐゴシック" panose="020B0600070205080204" pitchFamily="34" charset="-128"/>
                <a:cs typeface="+mn-cs"/>
              </a:rPr>
              <a:t>Step 3:  </a:t>
            </a:r>
            <a:r>
              <a:rPr lang="en-AU" sz="800" kern="1200" dirty="0" smtClean="0">
                <a:solidFill>
                  <a:schemeClr val="tx1"/>
                </a:solidFill>
                <a:latin typeface="Arial" panose="020B0604020202020204" pitchFamily="34" charset="0"/>
                <a:ea typeface="ＭＳ Ｐゴシック" panose="020B0600070205080204" pitchFamily="34" charset="-128"/>
                <a:cs typeface="+mn-cs"/>
              </a:rPr>
              <a:t>Repeat Step 2 until T contains every vertex of the graph.</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268197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F305754-64B2-492A-8B94-62FDB49EC80A}" type="slidenum">
              <a:rPr lang="en-US" smtClean="0"/>
              <a:pPr/>
              <a:t>3</a:t>
            </a:fld>
            <a:endParaRPr lang="en-US"/>
          </a:p>
        </p:txBody>
      </p:sp>
    </p:spTree>
    <p:extLst>
      <p:ext uri="{BB962C8B-B14F-4D97-AF65-F5344CB8AC3E}">
        <p14:creationId xmlns:p14="http://schemas.microsoft.com/office/powerpoint/2010/main" val="377642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4</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AU" sz="800" b="1" kern="1200" dirty="0" smtClean="0">
                <a:solidFill>
                  <a:schemeClr val="tx1"/>
                </a:solidFill>
                <a:latin typeface="Arial" panose="020B0604020202020204" pitchFamily="34" charset="0"/>
                <a:ea typeface="ＭＳ Ｐゴシック" panose="020B0600070205080204" pitchFamily="34" charset="-128"/>
                <a:cs typeface="+mn-cs"/>
              </a:rPr>
              <a:t>Rule 1:  </a:t>
            </a:r>
            <a:r>
              <a:rPr lang="en-AU" sz="800" kern="1200" dirty="0" smtClean="0">
                <a:solidFill>
                  <a:schemeClr val="tx1"/>
                </a:solidFill>
                <a:latin typeface="Arial" panose="020B0604020202020204" pitchFamily="34" charset="0"/>
                <a:ea typeface="ＭＳ Ｐゴシック" panose="020B0600070205080204" pitchFamily="34" charset="-128"/>
                <a:cs typeface="+mn-cs"/>
              </a:rPr>
              <a:t>Any pendant vertices will not be in the VC and thus the vertex they are attached to will have to be.</a:t>
            </a:r>
          </a:p>
          <a:p>
            <a:endParaRPr lang="en-AU" sz="800" kern="1200" dirty="0" smtClean="0">
              <a:solidFill>
                <a:schemeClr val="tx1"/>
              </a:solidFill>
              <a:latin typeface="Arial" panose="020B0604020202020204" pitchFamily="34" charset="0"/>
              <a:ea typeface="ＭＳ Ｐゴシック" panose="020B0600070205080204" pitchFamily="34" charset="-128"/>
              <a:cs typeface="+mn-cs"/>
            </a:endParaRPr>
          </a:p>
          <a:p>
            <a:r>
              <a:rPr lang="en-AU" sz="800" b="1" kern="1200" dirty="0" smtClean="0">
                <a:solidFill>
                  <a:schemeClr val="tx1"/>
                </a:solidFill>
                <a:latin typeface="Arial" panose="020B0604020202020204" pitchFamily="34" charset="0"/>
                <a:ea typeface="ＭＳ Ｐゴシック" panose="020B0600070205080204" pitchFamily="34" charset="-128"/>
                <a:cs typeface="+mn-cs"/>
              </a:rPr>
              <a:t>Rule 2:  </a:t>
            </a:r>
            <a:r>
              <a:rPr lang="en-AU" sz="800" kern="1200" dirty="0" smtClean="0">
                <a:solidFill>
                  <a:schemeClr val="tx1"/>
                </a:solidFill>
                <a:latin typeface="Arial" panose="020B0604020202020204" pitchFamily="34" charset="0"/>
                <a:ea typeface="ＭＳ Ｐゴシック" panose="020B0600070205080204" pitchFamily="34" charset="-128"/>
                <a:cs typeface="+mn-cs"/>
              </a:rPr>
              <a:t>If there is a degree-two vertex with adjacent</a:t>
            </a:r>
          </a:p>
          <a:p>
            <a:r>
              <a:rPr lang="en-AU" sz="800" kern="1200" dirty="0" smtClean="0">
                <a:solidFill>
                  <a:schemeClr val="tx1"/>
                </a:solidFill>
                <a:latin typeface="Arial" panose="020B0604020202020204" pitchFamily="34" charset="0"/>
                <a:ea typeface="ＭＳ Ｐゴシック" panose="020B0600070205080204" pitchFamily="34" charset="-128"/>
                <a:cs typeface="+mn-cs"/>
              </a:rPr>
              <a:t>neighbours, then there is a vertex cover of optimal size</a:t>
            </a:r>
          </a:p>
          <a:p>
            <a:r>
              <a:rPr lang="en-AU" sz="800" kern="1200" dirty="0" smtClean="0">
                <a:solidFill>
                  <a:schemeClr val="tx1"/>
                </a:solidFill>
                <a:latin typeface="Arial" panose="020B0604020202020204" pitchFamily="34" charset="0"/>
                <a:ea typeface="ＭＳ Ｐゴシック" panose="020B0600070205080204" pitchFamily="34" charset="-128"/>
                <a:cs typeface="+mn-cs"/>
              </a:rPr>
              <a:t>that includes both of these neighbours.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425768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F305754-64B2-492A-8B94-62FDB49EC80A}" type="slidenum">
              <a:rPr lang="en-US" smtClean="0"/>
              <a:pPr/>
              <a:t>5</a:t>
            </a:fld>
            <a:endParaRPr lang="en-US"/>
          </a:p>
        </p:txBody>
      </p:sp>
    </p:spTree>
    <p:extLst>
      <p:ext uri="{BB962C8B-B14F-4D97-AF65-F5344CB8AC3E}">
        <p14:creationId xmlns:p14="http://schemas.microsoft.com/office/powerpoint/2010/main" val="663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6</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3202233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1524000" y="2133600"/>
            <a:ext cx="6934200" cy="1295400"/>
          </a:xfrm>
        </p:spPr>
        <p:txBody>
          <a:bodyPr/>
          <a:lstStyle>
            <a:lvl1pPr>
              <a:defRPr sz="4000"/>
            </a:lvl1pPr>
          </a:lstStyle>
          <a:p>
            <a:pPr lvl="0"/>
            <a:r>
              <a:rPr lang="en-US" noProof="0" dirty="0" smtClean="0"/>
              <a:t>Click to edit Master title style</a:t>
            </a:r>
          </a:p>
        </p:txBody>
      </p:sp>
      <p:sp>
        <p:nvSpPr>
          <p:cNvPr id="138243" name="Rectangle 3"/>
          <p:cNvSpPr>
            <a:spLocks noGrp="1" noChangeArrowheads="1"/>
          </p:cNvSpPr>
          <p:nvPr>
            <p:ph type="subTitle" idx="1"/>
          </p:nvPr>
        </p:nvSpPr>
        <p:spPr>
          <a:xfrm>
            <a:off x="1524000" y="4089400"/>
            <a:ext cx="6248400" cy="2463800"/>
          </a:xfrm>
        </p:spPr>
        <p:txBody>
          <a:bodyPr/>
          <a:lstStyle>
            <a:lvl1pPr marL="0" indent="0">
              <a:buFontTx/>
              <a:buNone/>
              <a:defRPr/>
            </a:lvl1pPr>
          </a:lstStyle>
          <a:p>
            <a:pPr lvl="0"/>
            <a:r>
              <a:rPr lang="en-US" noProof="0" dirty="0" smtClean="0"/>
              <a:t>Click to edit Master subtitle style</a:t>
            </a:r>
          </a:p>
        </p:txBody>
      </p:sp>
      <p:sp>
        <p:nvSpPr>
          <p:cNvPr id="138245" name="Text Box 5"/>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endParaRPr lang="en-US"/>
          </a:p>
        </p:txBody>
      </p:sp>
      <p:pic>
        <p:nvPicPr>
          <p:cNvPr id="138249" name="Picture 9" descr="UON_Squar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04138" y="0"/>
            <a:ext cx="1439862" cy="14398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2CA5548-85E9-4B6C-9851-68D7EE1A9C39}" type="datetime4">
              <a:rPr lang="en-US"/>
              <a:pPr/>
              <a:t>July 13, 2016</a:t>
            </a:fld>
            <a:endParaRPr lang="en-US"/>
          </a:p>
        </p:txBody>
      </p:sp>
      <p:sp>
        <p:nvSpPr>
          <p:cNvPr id="6" name="Footer Placeholder 5"/>
          <p:cNvSpPr>
            <a:spLocks noGrp="1"/>
          </p:cNvSpPr>
          <p:nvPr>
            <p:ph type="ftr" sz="quarter" idx="11"/>
          </p:nvPr>
        </p:nvSpPr>
        <p:spPr/>
        <p:txBody>
          <a:bodyPr/>
          <a:lstStyle>
            <a:lvl1pPr>
              <a:defRPr/>
            </a:lvl1pPr>
          </a:lstStyle>
          <a:p>
            <a:r>
              <a:rPr lang="en-US"/>
              <a:t>A presentation to company name  |  www.newcastle.edu.au</a:t>
            </a:r>
          </a:p>
        </p:txBody>
      </p:sp>
      <p:sp>
        <p:nvSpPr>
          <p:cNvPr id="7" name="Slide Number Placeholder 6"/>
          <p:cNvSpPr>
            <a:spLocks noGrp="1"/>
          </p:cNvSpPr>
          <p:nvPr>
            <p:ph type="sldNum" sz="quarter" idx="12"/>
          </p:nvPr>
        </p:nvSpPr>
        <p:spPr/>
        <p:txBody>
          <a:bodyPr/>
          <a:lstStyle>
            <a:lvl1pPr>
              <a:defRPr/>
            </a:lvl1pPr>
          </a:lstStyle>
          <a:p>
            <a:fld id="{84215044-C7E8-4E8F-B923-002C99595733}" type="slidenum">
              <a:rPr lang="en-US"/>
              <a:pPr/>
              <a:t>‹#›</a:t>
            </a:fld>
            <a:endParaRPr lang="en-US">
              <a:solidFill>
                <a:schemeClr val="tx1"/>
              </a:solidFill>
            </a:endParaRPr>
          </a:p>
        </p:txBody>
      </p:sp>
    </p:spTree>
    <p:extLst>
      <p:ext uri="{BB962C8B-B14F-4D97-AF65-F5344CB8AC3E}">
        <p14:creationId xmlns:p14="http://schemas.microsoft.com/office/powerpoint/2010/main" val="182775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fld id="{A4E782AF-3036-471E-9456-3F2B5C007E97}" type="datetime4">
              <a:rPr lang="en-US"/>
              <a:pPr/>
              <a:t>July 13, 2016</a:t>
            </a:fld>
            <a:endParaRPr lang="en-US"/>
          </a:p>
        </p:txBody>
      </p:sp>
      <p:sp>
        <p:nvSpPr>
          <p:cNvPr id="5" name="Footer Placeholder 4"/>
          <p:cNvSpPr>
            <a:spLocks noGrp="1"/>
          </p:cNvSpPr>
          <p:nvPr>
            <p:ph type="ftr" sz="quarter" idx="11"/>
          </p:nvPr>
        </p:nvSpPr>
        <p:spPr/>
        <p:txBody>
          <a:bodyPr/>
          <a:lstStyle>
            <a:lvl1pPr>
              <a:defRPr/>
            </a:lvl1pPr>
          </a:lstStyle>
          <a:p>
            <a:r>
              <a:rPr lang="en-US"/>
              <a:t>A presentation to company name  |  www.newcastle.edu.au</a:t>
            </a:r>
          </a:p>
        </p:txBody>
      </p:sp>
      <p:sp>
        <p:nvSpPr>
          <p:cNvPr id="6" name="Slide Number Placeholder 5"/>
          <p:cNvSpPr>
            <a:spLocks noGrp="1"/>
          </p:cNvSpPr>
          <p:nvPr>
            <p:ph type="sldNum" sz="quarter" idx="12"/>
          </p:nvPr>
        </p:nvSpPr>
        <p:spPr/>
        <p:txBody>
          <a:bodyPr/>
          <a:lstStyle>
            <a:lvl1pPr>
              <a:defRPr/>
            </a:lvl1pPr>
          </a:lstStyle>
          <a:p>
            <a:fld id="{45551376-55D4-425E-97F0-9887ED6EB1F8}" type="slidenum">
              <a:rPr lang="en-US"/>
              <a:pPr/>
              <a:t>‹#›</a:t>
            </a:fld>
            <a:endParaRPr lang="en-US">
              <a:solidFill>
                <a:schemeClr val="tx1"/>
              </a:solidFill>
            </a:endParaRPr>
          </a:p>
        </p:txBody>
      </p:sp>
    </p:spTree>
    <p:extLst>
      <p:ext uri="{BB962C8B-B14F-4D97-AF65-F5344CB8AC3E}">
        <p14:creationId xmlns:p14="http://schemas.microsoft.com/office/powerpoint/2010/main" val="141646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13" y="677863"/>
            <a:ext cx="1906587" cy="534193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754063" y="677863"/>
            <a:ext cx="5568950" cy="5341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fld id="{FB2B370C-F281-4628-A1A7-C8131B54CFBC}" type="datetime4">
              <a:rPr lang="en-US"/>
              <a:pPr/>
              <a:t>July 13, 2016</a:t>
            </a:fld>
            <a:endParaRPr lang="en-US"/>
          </a:p>
        </p:txBody>
      </p:sp>
      <p:sp>
        <p:nvSpPr>
          <p:cNvPr id="5" name="Footer Placeholder 4"/>
          <p:cNvSpPr>
            <a:spLocks noGrp="1"/>
          </p:cNvSpPr>
          <p:nvPr>
            <p:ph type="ftr" sz="quarter" idx="11"/>
          </p:nvPr>
        </p:nvSpPr>
        <p:spPr/>
        <p:txBody>
          <a:bodyPr/>
          <a:lstStyle>
            <a:lvl1pPr>
              <a:defRPr/>
            </a:lvl1pPr>
          </a:lstStyle>
          <a:p>
            <a:r>
              <a:rPr lang="en-US"/>
              <a:t>A presentation to company name  |  www.newcastle.edu.au</a:t>
            </a:r>
          </a:p>
        </p:txBody>
      </p:sp>
      <p:sp>
        <p:nvSpPr>
          <p:cNvPr id="6" name="Slide Number Placeholder 5"/>
          <p:cNvSpPr>
            <a:spLocks noGrp="1"/>
          </p:cNvSpPr>
          <p:nvPr>
            <p:ph type="sldNum" sz="quarter" idx="12"/>
          </p:nvPr>
        </p:nvSpPr>
        <p:spPr/>
        <p:txBody>
          <a:bodyPr/>
          <a:lstStyle>
            <a:lvl1pPr>
              <a:defRPr/>
            </a:lvl1pPr>
          </a:lstStyle>
          <a:p>
            <a:fld id="{BA8E910A-7743-4D82-8B72-4258C7746953}" type="slidenum">
              <a:rPr lang="en-US"/>
              <a:pPr/>
              <a:t>‹#›</a:t>
            </a:fld>
            <a:endParaRPr lang="en-US">
              <a:solidFill>
                <a:schemeClr val="tx1"/>
              </a:solidFill>
            </a:endParaRPr>
          </a:p>
        </p:txBody>
      </p:sp>
    </p:spTree>
    <p:extLst>
      <p:ext uri="{BB962C8B-B14F-4D97-AF65-F5344CB8AC3E}">
        <p14:creationId xmlns:p14="http://schemas.microsoft.com/office/powerpoint/2010/main" val="311754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2"/>
          </p:nvPr>
        </p:nvSpPr>
        <p:spPr/>
        <p:txBody>
          <a:bodyPr/>
          <a:lstStyle>
            <a:lvl1pPr>
              <a:defRPr/>
            </a:lvl1pPr>
          </a:lstStyle>
          <a:p>
            <a:fld id="{64A86469-21ED-421D-83A0-B1934E8C0C71}" type="slidenum">
              <a:rPr lang="en-US"/>
              <a:pPr/>
              <a:t>‹#›</a:t>
            </a:fld>
            <a:endParaRPr lang="en-US">
              <a:solidFill>
                <a:schemeClr val="tx1"/>
              </a:solidFill>
            </a:endParaRPr>
          </a:p>
        </p:txBody>
      </p:sp>
      <p:pic>
        <p:nvPicPr>
          <p:cNvPr id="7" name="Picture 6" descr="http://www.newcastle.edu.au/__data/assets/image/0004/184306/Updated-web-banner-02.pn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42121439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AU" dirty="0"/>
          </a:p>
        </p:txBody>
      </p:sp>
      <p:sp>
        <p:nvSpPr>
          <p:cNvPr id="5" name="Slide Number Placeholder 4"/>
          <p:cNvSpPr>
            <a:spLocks noGrp="1"/>
          </p:cNvSpPr>
          <p:nvPr>
            <p:ph type="sldNum" sz="quarter" idx="12"/>
          </p:nvPr>
        </p:nvSpPr>
        <p:spPr/>
        <p:txBody>
          <a:bodyPr/>
          <a:lstStyle/>
          <a:p>
            <a:fld id="{0D35E474-8E4A-4D1E-AED0-5730C8A6C11E}" type="slidenum">
              <a:rPr lang="en-US" smtClean="0"/>
              <a:pPr/>
              <a:t>‹#›</a:t>
            </a:fld>
            <a:endParaRPr lang="en-US">
              <a:solidFill>
                <a:schemeClr val="tx1"/>
              </a:solidFill>
            </a:endParaRPr>
          </a:p>
        </p:txBody>
      </p:sp>
      <p:pic>
        <p:nvPicPr>
          <p:cNvPr id="6" name="Picture 5" descr="http://www.newcastle.edu.au/__data/assets/image/0004/184306/Updated-web-banner-02.pn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791310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0BE00C6-688D-4242-ACC5-F787ABEBA148}" type="datetime4">
              <a:rPr lang="en-US"/>
              <a:pPr/>
              <a:t>July 13, 2016</a:t>
            </a:fld>
            <a:endParaRPr lang="en-US"/>
          </a:p>
        </p:txBody>
      </p:sp>
      <p:sp>
        <p:nvSpPr>
          <p:cNvPr id="5" name="Footer Placeholder 4"/>
          <p:cNvSpPr>
            <a:spLocks noGrp="1"/>
          </p:cNvSpPr>
          <p:nvPr>
            <p:ph type="ftr" sz="quarter" idx="11"/>
          </p:nvPr>
        </p:nvSpPr>
        <p:spPr/>
        <p:txBody>
          <a:bodyPr/>
          <a:lstStyle>
            <a:lvl1pPr>
              <a:defRPr/>
            </a:lvl1pPr>
          </a:lstStyle>
          <a:p>
            <a:r>
              <a:rPr lang="en-US"/>
              <a:t>A presentation to company name  |  www.newcastle.edu.au</a:t>
            </a:r>
          </a:p>
        </p:txBody>
      </p:sp>
      <p:sp>
        <p:nvSpPr>
          <p:cNvPr id="6" name="Slide Number Placeholder 5"/>
          <p:cNvSpPr>
            <a:spLocks noGrp="1"/>
          </p:cNvSpPr>
          <p:nvPr>
            <p:ph type="sldNum" sz="quarter" idx="12"/>
          </p:nvPr>
        </p:nvSpPr>
        <p:spPr/>
        <p:txBody>
          <a:bodyPr/>
          <a:lstStyle>
            <a:lvl1pPr>
              <a:defRPr/>
            </a:lvl1pPr>
          </a:lstStyle>
          <a:p>
            <a:fld id="{E47ADF31-FA71-45B4-9CA7-F7413FF0A28D}" type="slidenum">
              <a:rPr lang="en-US"/>
              <a:pPr/>
              <a:t>‹#›</a:t>
            </a:fld>
            <a:endParaRPr lang="en-US">
              <a:solidFill>
                <a:schemeClr val="tx1"/>
              </a:solidFill>
            </a:endParaRPr>
          </a:p>
        </p:txBody>
      </p:sp>
    </p:spTree>
    <p:extLst>
      <p:ext uri="{BB962C8B-B14F-4D97-AF65-F5344CB8AC3E}">
        <p14:creationId xmlns:p14="http://schemas.microsoft.com/office/powerpoint/2010/main" val="4342896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762000" y="1828800"/>
            <a:ext cx="37338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828800"/>
            <a:ext cx="37338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fld id="{7E18017B-0775-4197-9F26-1C3248066D89}" type="datetime4">
              <a:rPr lang="en-US"/>
              <a:pPr/>
              <a:t>July 13, 2016</a:t>
            </a:fld>
            <a:endParaRPr lang="en-US"/>
          </a:p>
        </p:txBody>
      </p:sp>
      <p:sp>
        <p:nvSpPr>
          <p:cNvPr id="6" name="Footer Placeholder 5"/>
          <p:cNvSpPr>
            <a:spLocks noGrp="1"/>
          </p:cNvSpPr>
          <p:nvPr>
            <p:ph type="ftr" sz="quarter" idx="11"/>
          </p:nvPr>
        </p:nvSpPr>
        <p:spPr/>
        <p:txBody>
          <a:bodyPr/>
          <a:lstStyle>
            <a:lvl1pPr>
              <a:defRPr/>
            </a:lvl1pPr>
          </a:lstStyle>
          <a:p>
            <a:r>
              <a:rPr lang="en-US"/>
              <a:t>A presentation to company name  |  www.newcastle.edu.au</a:t>
            </a:r>
          </a:p>
        </p:txBody>
      </p:sp>
      <p:sp>
        <p:nvSpPr>
          <p:cNvPr id="7" name="Slide Number Placeholder 6"/>
          <p:cNvSpPr>
            <a:spLocks noGrp="1"/>
          </p:cNvSpPr>
          <p:nvPr>
            <p:ph type="sldNum" sz="quarter" idx="12"/>
          </p:nvPr>
        </p:nvSpPr>
        <p:spPr/>
        <p:txBody>
          <a:bodyPr/>
          <a:lstStyle>
            <a:lvl1pPr>
              <a:defRPr/>
            </a:lvl1pPr>
          </a:lstStyle>
          <a:p>
            <a:fld id="{8C5D816D-C12E-4D08-B9B3-4D68851B3EF2}" type="slidenum">
              <a:rPr lang="en-US"/>
              <a:pPr/>
              <a:t>‹#›</a:t>
            </a:fld>
            <a:endParaRPr lang="en-US">
              <a:solidFill>
                <a:schemeClr val="tx1"/>
              </a:solidFill>
            </a:endParaRPr>
          </a:p>
        </p:txBody>
      </p:sp>
    </p:spTree>
    <p:extLst>
      <p:ext uri="{BB962C8B-B14F-4D97-AF65-F5344CB8AC3E}">
        <p14:creationId xmlns:p14="http://schemas.microsoft.com/office/powerpoint/2010/main" val="237591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fld id="{0F11923E-18A2-4D07-BB1C-0BD71F36D10B}" type="datetime4">
              <a:rPr lang="en-US"/>
              <a:pPr/>
              <a:t>July 13, 2016</a:t>
            </a:fld>
            <a:endParaRPr lang="en-US"/>
          </a:p>
        </p:txBody>
      </p:sp>
      <p:sp>
        <p:nvSpPr>
          <p:cNvPr id="8" name="Footer Placeholder 7"/>
          <p:cNvSpPr>
            <a:spLocks noGrp="1"/>
          </p:cNvSpPr>
          <p:nvPr>
            <p:ph type="ftr" sz="quarter" idx="11"/>
          </p:nvPr>
        </p:nvSpPr>
        <p:spPr/>
        <p:txBody>
          <a:bodyPr/>
          <a:lstStyle>
            <a:lvl1pPr>
              <a:defRPr/>
            </a:lvl1pPr>
          </a:lstStyle>
          <a:p>
            <a:r>
              <a:rPr lang="en-US"/>
              <a:t>A presentation to company name  |  www.newcastle.edu.au</a:t>
            </a:r>
          </a:p>
        </p:txBody>
      </p:sp>
      <p:sp>
        <p:nvSpPr>
          <p:cNvPr id="9" name="Slide Number Placeholder 8"/>
          <p:cNvSpPr>
            <a:spLocks noGrp="1"/>
          </p:cNvSpPr>
          <p:nvPr>
            <p:ph type="sldNum" sz="quarter" idx="12"/>
          </p:nvPr>
        </p:nvSpPr>
        <p:spPr/>
        <p:txBody>
          <a:bodyPr/>
          <a:lstStyle>
            <a:lvl1pPr>
              <a:defRPr/>
            </a:lvl1pPr>
          </a:lstStyle>
          <a:p>
            <a:fld id="{9AC32F51-CE98-4386-BBBD-783DD98C7E0F}" type="slidenum">
              <a:rPr lang="en-US"/>
              <a:pPr/>
              <a:t>‹#›</a:t>
            </a:fld>
            <a:endParaRPr lang="en-US">
              <a:solidFill>
                <a:schemeClr val="tx1"/>
              </a:solidFill>
            </a:endParaRPr>
          </a:p>
        </p:txBody>
      </p:sp>
    </p:spTree>
    <p:extLst>
      <p:ext uri="{BB962C8B-B14F-4D97-AF65-F5344CB8AC3E}">
        <p14:creationId xmlns:p14="http://schemas.microsoft.com/office/powerpoint/2010/main" val="167840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fld id="{99C048DE-6E7A-495E-8E0D-6F1B20111B05}" type="datetime4">
              <a:rPr lang="en-US"/>
              <a:pPr/>
              <a:t>July 13, 2016</a:t>
            </a:fld>
            <a:endParaRPr lang="en-US"/>
          </a:p>
        </p:txBody>
      </p:sp>
      <p:sp>
        <p:nvSpPr>
          <p:cNvPr id="4" name="Footer Placeholder 3"/>
          <p:cNvSpPr>
            <a:spLocks noGrp="1"/>
          </p:cNvSpPr>
          <p:nvPr>
            <p:ph type="ftr" sz="quarter" idx="11"/>
          </p:nvPr>
        </p:nvSpPr>
        <p:spPr/>
        <p:txBody>
          <a:bodyPr/>
          <a:lstStyle>
            <a:lvl1pPr>
              <a:defRPr/>
            </a:lvl1pPr>
          </a:lstStyle>
          <a:p>
            <a:r>
              <a:rPr lang="en-US"/>
              <a:t>A presentation to company name  |  www.newcastle.edu.au</a:t>
            </a:r>
          </a:p>
        </p:txBody>
      </p:sp>
      <p:sp>
        <p:nvSpPr>
          <p:cNvPr id="5" name="Slide Number Placeholder 4"/>
          <p:cNvSpPr>
            <a:spLocks noGrp="1"/>
          </p:cNvSpPr>
          <p:nvPr>
            <p:ph type="sldNum" sz="quarter" idx="12"/>
          </p:nvPr>
        </p:nvSpPr>
        <p:spPr/>
        <p:txBody>
          <a:bodyPr/>
          <a:lstStyle>
            <a:lvl1pPr>
              <a:defRPr/>
            </a:lvl1pPr>
          </a:lstStyle>
          <a:p>
            <a:fld id="{39C5663F-0EDC-4F19-802A-9D0D9A23124F}" type="slidenum">
              <a:rPr lang="en-US"/>
              <a:pPr/>
              <a:t>‹#›</a:t>
            </a:fld>
            <a:endParaRPr lang="en-US">
              <a:solidFill>
                <a:schemeClr val="tx1"/>
              </a:solidFill>
            </a:endParaRPr>
          </a:p>
        </p:txBody>
      </p:sp>
    </p:spTree>
    <p:extLst>
      <p:ext uri="{BB962C8B-B14F-4D97-AF65-F5344CB8AC3E}">
        <p14:creationId xmlns:p14="http://schemas.microsoft.com/office/powerpoint/2010/main" val="408718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590DDA2-6B8F-47F4-AECB-54924121FE25}" type="datetime4">
              <a:rPr lang="en-US"/>
              <a:pPr/>
              <a:t>July 13, 2016</a:t>
            </a:fld>
            <a:endParaRPr lang="en-US"/>
          </a:p>
        </p:txBody>
      </p:sp>
      <p:sp>
        <p:nvSpPr>
          <p:cNvPr id="3" name="Footer Placeholder 2"/>
          <p:cNvSpPr>
            <a:spLocks noGrp="1"/>
          </p:cNvSpPr>
          <p:nvPr>
            <p:ph type="ftr" sz="quarter" idx="11"/>
          </p:nvPr>
        </p:nvSpPr>
        <p:spPr/>
        <p:txBody>
          <a:bodyPr/>
          <a:lstStyle>
            <a:lvl1pPr>
              <a:defRPr/>
            </a:lvl1pPr>
          </a:lstStyle>
          <a:p>
            <a:r>
              <a:rPr lang="en-US"/>
              <a:t>A presentation to company name  |  www.newcastle.edu.au</a:t>
            </a:r>
          </a:p>
        </p:txBody>
      </p:sp>
      <p:sp>
        <p:nvSpPr>
          <p:cNvPr id="4" name="Slide Number Placeholder 3"/>
          <p:cNvSpPr>
            <a:spLocks noGrp="1"/>
          </p:cNvSpPr>
          <p:nvPr>
            <p:ph type="sldNum" sz="quarter" idx="12"/>
          </p:nvPr>
        </p:nvSpPr>
        <p:spPr/>
        <p:txBody>
          <a:bodyPr/>
          <a:lstStyle>
            <a:lvl1pPr>
              <a:defRPr/>
            </a:lvl1pPr>
          </a:lstStyle>
          <a:p>
            <a:fld id="{8AFADA07-A4DC-4A1E-A7FD-9D17CB0F0524}" type="slidenum">
              <a:rPr lang="en-US"/>
              <a:pPr/>
              <a:t>‹#›</a:t>
            </a:fld>
            <a:endParaRPr lang="en-US">
              <a:solidFill>
                <a:schemeClr val="tx1"/>
              </a:solidFill>
            </a:endParaRPr>
          </a:p>
        </p:txBody>
      </p:sp>
    </p:spTree>
    <p:extLst>
      <p:ext uri="{BB962C8B-B14F-4D97-AF65-F5344CB8AC3E}">
        <p14:creationId xmlns:p14="http://schemas.microsoft.com/office/powerpoint/2010/main" val="3502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37CD38D-E88A-4165-9299-F1B0EDAC7838}" type="datetime4">
              <a:rPr lang="en-US"/>
              <a:pPr/>
              <a:t>July 13, 2016</a:t>
            </a:fld>
            <a:endParaRPr lang="en-US"/>
          </a:p>
        </p:txBody>
      </p:sp>
      <p:sp>
        <p:nvSpPr>
          <p:cNvPr id="6" name="Footer Placeholder 5"/>
          <p:cNvSpPr>
            <a:spLocks noGrp="1"/>
          </p:cNvSpPr>
          <p:nvPr>
            <p:ph type="ftr" sz="quarter" idx="11"/>
          </p:nvPr>
        </p:nvSpPr>
        <p:spPr/>
        <p:txBody>
          <a:bodyPr/>
          <a:lstStyle>
            <a:lvl1pPr>
              <a:defRPr/>
            </a:lvl1pPr>
          </a:lstStyle>
          <a:p>
            <a:r>
              <a:rPr lang="en-US"/>
              <a:t>A presentation to company name  |  www.newcastle.edu.au</a:t>
            </a:r>
          </a:p>
        </p:txBody>
      </p:sp>
      <p:sp>
        <p:nvSpPr>
          <p:cNvPr id="7" name="Slide Number Placeholder 6"/>
          <p:cNvSpPr>
            <a:spLocks noGrp="1"/>
          </p:cNvSpPr>
          <p:nvPr>
            <p:ph type="sldNum" sz="quarter" idx="12"/>
          </p:nvPr>
        </p:nvSpPr>
        <p:spPr/>
        <p:txBody>
          <a:bodyPr/>
          <a:lstStyle>
            <a:lvl1pPr>
              <a:defRPr/>
            </a:lvl1pPr>
          </a:lstStyle>
          <a:p>
            <a:fld id="{2AA2EFF4-A48B-415E-AF6E-652445FD7658}" type="slidenum">
              <a:rPr lang="en-US"/>
              <a:pPr/>
              <a:t>‹#›</a:t>
            </a:fld>
            <a:endParaRPr lang="en-US">
              <a:solidFill>
                <a:schemeClr val="tx1"/>
              </a:solidFill>
            </a:endParaRPr>
          </a:p>
        </p:txBody>
      </p:sp>
    </p:spTree>
    <p:extLst>
      <p:ext uri="{BB962C8B-B14F-4D97-AF65-F5344CB8AC3E}">
        <p14:creationId xmlns:p14="http://schemas.microsoft.com/office/powerpoint/2010/main" val="399686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4063" y="677863"/>
            <a:ext cx="7627937" cy="9223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828800"/>
            <a:ext cx="7620000" cy="4191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7" descr="UON_RESTRICTED_MON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239000" y="6172200"/>
            <a:ext cx="1641475" cy="577850"/>
          </a:xfrm>
          <a:prstGeom prst="rect">
            <a:avLst/>
          </a:prstGeom>
          <a:noFill/>
          <a:extLst>
            <a:ext uri="{909E8E84-426E-40dd-AFC4-6F175D3DCCD1}">
              <a14:hiddenFill xmlns:a14="http://schemas.microsoft.com/office/drawing/2010/main" xmlns="">
                <a:solidFill>
                  <a:srgbClr val="FFFFFF"/>
                </a:solidFill>
              </a14:hiddenFill>
            </a:ext>
          </a:extLst>
        </p:spPr>
      </p:pic>
      <p:sp>
        <p:nvSpPr>
          <p:cNvPr id="1040" name="Text Box 16"/>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endParaRPr lang="en-US"/>
          </a:p>
        </p:txBody>
      </p:sp>
      <p:sp>
        <p:nvSpPr>
          <p:cNvPr id="1053" name="Rectangle 29"/>
          <p:cNvSpPr>
            <a:spLocks noGrp="1" noChangeArrowheads="1"/>
          </p:cNvSpPr>
          <p:nvPr>
            <p:ph type="dt" sz="half" idx="2"/>
          </p:nvPr>
        </p:nvSpPr>
        <p:spPr bwMode="auto">
          <a:xfrm>
            <a:off x="719138" y="6248400"/>
            <a:ext cx="1371600" cy="152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defRPr sz="800"/>
            </a:lvl1pPr>
          </a:lstStyle>
          <a:p>
            <a:fld id="{7EA9D35B-6F8B-45E3-9D9F-7576095C1B51}" type="datetime4">
              <a:rPr lang="en-US"/>
              <a:pPr/>
              <a:t>July 13, 2016</a:t>
            </a:fld>
            <a:endParaRPr lang="en-US"/>
          </a:p>
        </p:txBody>
      </p:sp>
      <p:sp>
        <p:nvSpPr>
          <p:cNvPr id="1054" name="Rectangle 30"/>
          <p:cNvSpPr>
            <a:spLocks noGrp="1" noChangeArrowheads="1"/>
          </p:cNvSpPr>
          <p:nvPr>
            <p:ph type="ftr" sz="quarter" idx="3"/>
          </p:nvPr>
        </p:nvSpPr>
        <p:spPr bwMode="auto">
          <a:xfrm>
            <a:off x="719138" y="6380163"/>
            <a:ext cx="59436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eaLnBrk="1" hangingPunct="1">
              <a:lnSpc>
                <a:spcPct val="150000"/>
              </a:lnSpc>
              <a:defRPr sz="1000" b="1">
                <a:solidFill>
                  <a:srgbClr val="000000"/>
                </a:solidFill>
              </a:defRPr>
            </a:lvl1pPr>
          </a:lstStyle>
          <a:p>
            <a:r>
              <a:rPr lang="en-US"/>
              <a:t>A presentation to company name  |  www.newcastle.edu.au</a:t>
            </a:r>
          </a:p>
        </p:txBody>
      </p:sp>
      <p:sp>
        <p:nvSpPr>
          <p:cNvPr id="1055" name="Rectangle 31"/>
          <p:cNvSpPr>
            <a:spLocks noGrp="1" noChangeArrowheads="1"/>
          </p:cNvSpPr>
          <p:nvPr>
            <p:ph type="sldNum" sz="quarter" idx="4"/>
          </p:nvPr>
        </p:nvSpPr>
        <p:spPr bwMode="auto">
          <a:xfrm>
            <a:off x="8763000" y="762000"/>
            <a:ext cx="381000" cy="381000"/>
          </a:xfrm>
          <a:prstGeom prst="rect">
            <a:avLst/>
          </a:prstGeom>
          <a:solidFill>
            <a:srgbClr val="0000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lvl1pPr algn="ctr">
              <a:defRPr sz="1200" b="1">
                <a:solidFill>
                  <a:schemeClr val="bg1"/>
                </a:solidFill>
              </a:defRPr>
            </a:lvl1pPr>
          </a:lstStyle>
          <a:p>
            <a:fld id="{0D35E474-8E4A-4D1E-AED0-5730C8A6C11E}" type="slidenum">
              <a:rPr lang="en-US"/>
              <a:pPr/>
              <a:t>‹#›</a:t>
            </a:fld>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rtl="0" eaLnBrk="1" fontAlgn="base" hangingPunct="1">
        <a:spcBef>
          <a:spcPct val="0"/>
        </a:spcBef>
        <a:spcAft>
          <a:spcPct val="0"/>
        </a:spcAft>
        <a:defRPr sz="3000" b="1" kern="1200">
          <a:solidFill>
            <a:schemeClr val="tx2"/>
          </a:solidFill>
          <a:latin typeface="+mj-lt"/>
          <a:ea typeface="+mj-ea"/>
          <a:cs typeface="+mj-cs"/>
        </a:defRPr>
      </a:lvl1pPr>
      <a:lvl2pPr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2pPr>
      <a:lvl3pPr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3pPr>
      <a:lvl4pPr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4pPr>
      <a:lvl5pPr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5pPr>
      <a:lvl6pPr marL="457200"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6pPr>
      <a:lvl7pPr marL="914400"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7pPr>
      <a:lvl8pPr marL="1371600"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8pPr>
      <a:lvl9pPr marL="1828800" algn="l" rtl="0" eaLnBrk="1" fontAlgn="base" hangingPunct="1">
        <a:spcBef>
          <a:spcPct val="0"/>
        </a:spcBef>
        <a:spcAft>
          <a:spcPct val="0"/>
        </a:spcAft>
        <a:defRPr sz="3000" b="1">
          <a:solidFill>
            <a:schemeClr val="tx2"/>
          </a:solidFill>
          <a:latin typeface="Arial" panose="020B0604020202020204" pitchFamily="34" charset="0"/>
          <a:ea typeface="ＭＳ Ｐゴシック" panose="020B0600070205080204" pitchFamily="34" charset="-128"/>
        </a:defRPr>
      </a:lvl9pPr>
    </p:titleStyle>
    <p:bodyStyle>
      <a:lvl1pPr marL="342900" indent="-342900" algn="l" rtl="0" eaLnBrk="1" fontAlgn="base" hangingPunct="1">
        <a:spcBef>
          <a:spcPct val="20000"/>
        </a:spcBef>
        <a:spcAft>
          <a:spcPct val="0"/>
        </a:spcAft>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754063" y="677863"/>
            <a:ext cx="7922393" cy="922337"/>
          </a:xfrm>
        </p:spPr>
        <p:txBody>
          <a:bodyPr/>
          <a:lstStyle/>
          <a:p>
            <a:r>
              <a:rPr lang="en-US" dirty="0" smtClean="0"/>
              <a:t>Minimum </a:t>
            </a:r>
            <a:r>
              <a:rPr lang="en-US" dirty="0"/>
              <a:t>Spanning Tree</a:t>
            </a:r>
            <a:br>
              <a:rPr lang="en-US" dirty="0"/>
            </a:br>
            <a:r>
              <a:rPr lang="en-US" sz="2000" b="0" dirty="0" smtClean="0"/>
              <a:t>(Find </a:t>
            </a:r>
            <a:r>
              <a:rPr lang="en-US" sz="2000" b="0" dirty="0"/>
              <a:t>the cheapest set of roads in this map that ensures all parks are </a:t>
            </a:r>
            <a:r>
              <a:rPr lang="en-US" sz="2000" b="0" dirty="0" smtClean="0"/>
              <a:t>connected)</a:t>
            </a:r>
            <a:endParaRPr lang="en-AU" b="0" dirty="0"/>
          </a:p>
        </p:txBody>
      </p:sp>
      <p:grpSp>
        <p:nvGrpSpPr>
          <p:cNvPr id="6" name="Group 5"/>
          <p:cNvGrpSpPr/>
          <p:nvPr/>
        </p:nvGrpSpPr>
        <p:grpSpPr>
          <a:xfrm>
            <a:off x="1691680" y="2735433"/>
            <a:ext cx="3727655" cy="3069831"/>
            <a:chOff x="1691680" y="2735433"/>
            <a:chExt cx="3727655" cy="3069831"/>
          </a:xfrm>
        </p:grpSpPr>
        <p:grpSp>
          <p:nvGrpSpPr>
            <p:cNvPr id="202772" name="Group 202771"/>
            <p:cNvGrpSpPr/>
            <p:nvPr/>
          </p:nvGrpSpPr>
          <p:grpSpPr>
            <a:xfrm>
              <a:off x="1691680" y="2735433"/>
              <a:ext cx="3672408" cy="2880319"/>
              <a:chOff x="2825750" y="3610099"/>
              <a:chExt cx="1878013" cy="1211263"/>
            </a:xfrm>
          </p:grpSpPr>
          <p:sp>
            <p:nvSpPr>
              <p:cNvPr id="52" name="Line 32"/>
              <p:cNvSpPr>
                <a:spLocks noChangeShapeType="1"/>
              </p:cNvSpPr>
              <p:nvPr/>
            </p:nvSpPr>
            <p:spPr bwMode="auto">
              <a:xfrm>
                <a:off x="3481388" y="4633946"/>
                <a:ext cx="1156494" cy="1509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53" name="Line 32"/>
              <p:cNvSpPr>
                <a:spLocks noChangeShapeType="1"/>
              </p:cNvSpPr>
              <p:nvPr/>
            </p:nvSpPr>
            <p:spPr bwMode="auto">
              <a:xfrm flipV="1">
                <a:off x="3613151" y="3663280"/>
                <a:ext cx="850899" cy="47823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51" name="Line 32"/>
              <p:cNvSpPr>
                <a:spLocks noChangeShapeType="1"/>
              </p:cNvSpPr>
              <p:nvPr/>
            </p:nvSpPr>
            <p:spPr bwMode="auto">
              <a:xfrm flipV="1">
                <a:off x="4179888" y="3663278"/>
                <a:ext cx="306387" cy="7088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67" name="Line 40"/>
              <p:cNvSpPr>
                <a:spLocks noChangeShapeType="1"/>
              </p:cNvSpPr>
              <p:nvPr/>
            </p:nvSpPr>
            <p:spPr bwMode="auto">
              <a:xfrm>
                <a:off x="2901950" y="4295899"/>
                <a:ext cx="609600" cy="3048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68" name="Line 41"/>
              <p:cNvSpPr>
                <a:spLocks noChangeShapeType="1"/>
              </p:cNvSpPr>
              <p:nvPr/>
            </p:nvSpPr>
            <p:spPr bwMode="auto">
              <a:xfrm>
                <a:off x="3175000" y="3822824"/>
                <a:ext cx="481013" cy="3206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30" name="Line 26"/>
              <p:cNvSpPr>
                <a:spLocks noChangeShapeType="1"/>
              </p:cNvSpPr>
              <p:nvPr/>
            </p:nvSpPr>
            <p:spPr bwMode="auto">
              <a:xfrm flipH="1">
                <a:off x="3435350" y="4143499"/>
                <a:ext cx="228600" cy="4572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31" name="Line 27"/>
              <p:cNvSpPr>
                <a:spLocks noChangeShapeType="1"/>
              </p:cNvSpPr>
              <p:nvPr/>
            </p:nvSpPr>
            <p:spPr bwMode="auto">
              <a:xfrm>
                <a:off x="4486275" y="3645024"/>
                <a:ext cx="130175" cy="11398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2" name="Line 28"/>
              <p:cNvSpPr>
                <a:spLocks noChangeShapeType="1"/>
              </p:cNvSpPr>
              <p:nvPr/>
            </p:nvSpPr>
            <p:spPr bwMode="auto">
              <a:xfrm flipV="1">
                <a:off x="3438525" y="4394324"/>
                <a:ext cx="698500" cy="2127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3" name="Line 29"/>
              <p:cNvSpPr>
                <a:spLocks noChangeShapeType="1"/>
              </p:cNvSpPr>
              <p:nvPr/>
            </p:nvSpPr>
            <p:spPr bwMode="auto">
              <a:xfrm>
                <a:off x="3613150" y="4143499"/>
                <a:ext cx="479425" cy="2508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5" name="Line 30"/>
              <p:cNvSpPr>
                <a:spLocks noChangeShapeType="1"/>
              </p:cNvSpPr>
              <p:nvPr/>
            </p:nvSpPr>
            <p:spPr bwMode="auto">
              <a:xfrm flipV="1">
                <a:off x="2913063" y="4108574"/>
                <a:ext cx="742950" cy="1778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6" name="Line 31"/>
              <p:cNvSpPr>
                <a:spLocks noChangeShapeType="1"/>
              </p:cNvSpPr>
              <p:nvPr/>
            </p:nvSpPr>
            <p:spPr bwMode="auto">
              <a:xfrm flipH="1">
                <a:off x="2913063" y="3822824"/>
                <a:ext cx="261937"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7" name="Line 32"/>
              <p:cNvSpPr>
                <a:spLocks noChangeShapeType="1"/>
              </p:cNvSpPr>
              <p:nvPr/>
            </p:nvSpPr>
            <p:spPr bwMode="auto">
              <a:xfrm flipV="1">
                <a:off x="3175000" y="3645024"/>
                <a:ext cx="1311275" cy="2143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8" name="Oval 33"/>
              <p:cNvSpPr>
                <a:spLocks noChangeArrowheads="1"/>
              </p:cNvSpPr>
              <p:nvPr/>
            </p:nvSpPr>
            <p:spPr bwMode="auto">
              <a:xfrm>
                <a:off x="2825750" y="425144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1" name="Oval 34"/>
              <p:cNvSpPr>
                <a:spLocks noChangeArrowheads="1"/>
              </p:cNvSpPr>
              <p:nvPr/>
            </p:nvSpPr>
            <p:spPr bwMode="auto">
              <a:xfrm>
                <a:off x="4572000" y="471499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2" name="Oval 35"/>
              <p:cNvSpPr>
                <a:spLocks noChangeArrowheads="1"/>
              </p:cNvSpPr>
              <p:nvPr/>
            </p:nvSpPr>
            <p:spPr bwMode="auto">
              <a:xfrm>
                <a:off x="3394075" y="4572124"/>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3" name="Oval 36"/>
              <p:cNvSpPr>
                <a:spLocks noChangeArrowheads="1"/>
              </p:cNvSpPr>
              <p:nvPr/>
            </p:nvSpPr>
            <p:spPr bwMode="auto">
              <a:xfrm>
                <a:off x="4048125" y="4357812"/>
                <a:ext cx="131763" cy="106362"/>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4" name="Oval 37"/>
              <p:cNvSpPr>
                <a:spLocks noChangeArrowheads="1"/>
              </p:cNvSpPr>
              <p:nvPr/>
            </p:nvSpPr>
            <p:spPr bwMode="auto">
              <a:xfrm>
                <a:off x="3568700" y="407364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5" name="Oval 38"/>
              <p:cNvSpPr>
                <a:spLocks noChangeArrowheads="1"/>
              </p:cNvSpPr>
              <p:nvPr/>
            </p:nvSpPr>
            <p:spPr bwMode="auto">
              <a:xfrm>
                <a:off x="3089275" y="37878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6" name="Oval 39"/>
              <p:cNvSpPr>
                <a:spLocks noChangeArrowheads="1"/>
              </p:cNvSpPr>
              <p:nvPr/>
            </p:nvSpPr>
            <p:spPr bwMode="auto">
              <a:xfrm>
                <a:off x="4398963" y="36100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grpSp>
        <p:sp>
          <p:nvSpPr>
            <p:cNvPr id="2" name="TextBox 1"/>
            <p:cNvSpPr txBox="1"/>
            <p:nvPr/>
          </p:nvSpPr>
          <p:spPr>
            <a:xfrm>
              <a:off x="3271777" y="2788604"/>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26" name="TextBox 25"/>
            <p:cNvSpPr txBox="1"/>
            <p:nvPr/>
          </p:nvSpPr>
          <p:spPr>
            <a:xfrm>
              <a:off x="5106429" y="3805368"/>
              <a:ext cx="312906" cy="369332"/>
            </a:xfrm>
            <a:prstGeom prst="rect">
              <a:avLst/>
            </a:prstGeom>
            <a:noFill/>
          </p:spPr>
          <p:txBody>
            <a:bodyPr wrap="none" rtlCol="0">
              <a:spAutoFit/>
            </a:bodyPr>
            <a:lstStyle/>
            <a:p>
              <a:r>
                <a:rPr lang="en-AU" sz="1800" dirty="0" smtClean="0">
                  <a:latin typeface="+mn-lt"/>
                </a:rPr>
                <a:t>5</a:t>
              </a:r>
              <a:endParaRPr lang="en-AU" sz="1800" dirty="0">
                <a:latin typeface="+mn-lt"/>
              </a:endParaRPr>
            </a:p>
          </p:txBody>
        </p:sp>
        <p:sp>
          <p:nvSpPr>
            <p:cNvPr id="28" name="TextBox 27"/>
            <p:cNvSpPr txBox="1"/>
            <p:nvPr/>
          </p:nvSpPr>
          <p:spPr>
            <a:xfrm>
              <a:off x="3812737" y="3574536"/>
              <a:ext cx="312906" cy="369332"/>
            </a:xfrm>
            <a:prstGeom prst="rect">
              <a:avLst/>
            </a:prstGeom>
            <a:noFill/>
          </p:spPr>
          <p:txBody>
            <a:bodyPr wrap="none" rtlCol="0">
              <a:spAutoFit/>
            </a:bodyPr>
            <a:lstStyle/>
            <a:p>
              <a:r>
                <a:rPr lang="en-AU" sz="1800" dirty="0" smtClean="0">
                  <a:latin typeface="+mn-lt"/>
                </a:rPr>
                <a:t>3</a:t>
              </a:r>
              <a:endParaRPr lang="en-AU" sz="1800" dirty="0">
                <a:latin typeface="+mn-lt"/>
              </a:endParaRPr>
            </a:p>
          </p:txBody>
        </p:sp>
        <p:sp>
          <p:nvSpPr>
            <p:cNvPr id="29" name="TextBox 28"/>
            <p:cNvSpPr txBox="1"/>
            <p:nvPr/>
          </p:nvSpPr>
          <p:spPr>
            <a:xfrm>
              <a:off x="4104511" y="5435932"/>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32" name="TextBox 31"/>
            <p:cNvSpPr txBox="1"/>
            <p:nvPr/>
          </p:nvSpPr>
          <p:spPr>
            <a:xfrm>
              <a:off x="3572895" y="4800636"/>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3" name="TextBox 32"/>
            <p:cNvSpPr txBox="1"/>
            <p:nvPr/>
          </p:nvSpPr>
          <p:spPr>
            <a:xfrm>
              <a:off x="1783078" y="3545833"/>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4" name="TextBox 33"/>
            <p:cNvSpPr txBox="1"/>
            <p:nvPr/>
          </p:nvSpPr>
          <p:spPr>
            <a:xfrm>
              <a:off x="2024816" y="4726670"/>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5" name="TextBox 34"/>
            <p:cNvSpPr txBox="1"/>
            <p:nvPr/>
          </p:nvSpPr>
          <p:spPr>
            <a:xfrm>
              <a:off x="2566497" y="3550488"/>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6" name="TextBox 35"/>
            <p:cNvSpPr txBox="1"/>
            <p:nvPr/>
          </p:nvSpPr>
          <p:spPr>
            <a:xfrm>
              <a:off x="4482776" y="3943868"/>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37" name="TextBox 36"/>
            <p:cNvSpPr txBox="1"/>
            <p:nvPr/>
          </p:nvSpPr>
          <p:spPr>
            <a:xfrm>
              <a:off x="2771800" y="4293096"/>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8" name="TextBox 37"/>
            <p:cNvSpPr txBox="1"/>
            <p:nvPr/>
          </p:nvSpPr>
          <p:spPr>
            <a:xfrm>
              <a:off x="3428230" y="4226613"/>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grpSp>
      <p:sp>
        <p:nvSpPr>
          <p:cNvPr id="39" name="TextBox 38"/>
          <p:cNvSpPr txBox="1"/>
          <p:nvPr/>
        </p:nvSpPr>
        <p:spPr>
          <a:xfrm>
            <a:off x="2195736" y="3861048"/>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Tree>
    <p:extLst>
      <p:ext uri="{BB962C8B-B14F-4D97-AF65-F5344CB8AC3E}">
        <p14:creationId xmlns:p14="http://schemas.microsoft.com/office/powerpoint/2010/main" val="3443741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60" name="Rectangle 8"/>
          <p:cNvSpPr>
            <a:spLocks noChangeArrowheads="1"/>
          </p:cNvSpPr>
          <p:nvPr/>
        </p:nvSpPr>
        <p:spPr bwMode="auto">
          <a:xfrm>
            <a:off x="743811" y="1412776"/>
            <a:ext cx="7197725" cy="4248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lvl1pPr>
              <a:spcBef>
                <a:spcPct val="20000"/>
              </a:spcBef>
              <a:buChar char="•"/>
              <a:defRPr>
                <a:solidFill>
                  <a:schemeClr val="tx1"/>
                </a:solidFill>
                <a:latin typeface="Arial" panose="020B0604020202020204" pitchFamily="34" charset="0"/>
                <a:ea typeface="ＭＳ Ｐゴシック" panose="020B0600070205080204" pitchFamily="34" charset="-128"/>
              </a:defRPr>
            </a:lvl1pPr>
            <a:lvl2pPr marL="8572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2763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954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1145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717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30289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861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9433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buNone/>
            </a:pPr>
            <a:endParaRPr lang="en-AU" sz="1400" dirty="0">
              <a:solidFill>
                <a:srgbClr val="000000"/>
              </a:solidFill>
            </a:endParaRPr>
          </a:p>
          <a:p>
            <a:pPr marL="342000" indent="-342000"/>
            <a:endParaRPr lang="en-AU" sz="1400" dirty="0">
              <a:solidFill>
                <a:srgbClr val="000000"/>
              </a:solidFill>
            </a:endParaRPr>
          </a:p>
          <a:p>
            <a:pPr marL="342000" indent="-342000"/>
            <a:endParaRPr lang="en-AU" sz="1400" dirty="0">
              <a:solidFill>
                <a:srgbClr val="000000"/>
              </a:solidFill>
            </a:endParaRPr>
          </a:p>
          <a:p>
            <a:pPr marL="342000" indent="-342000"/>
            <a:endParaRPr lang="en-AU" sz="1400" dirty="0"/>
          </a:p>
          <a:p>
            <a:pPr marL="342000" indent="-342000"/>
            <a:endParaRPr lang="en-AU" sz="1400" dirty="0">
              <a:solidFill>
                <a:srgbClr val="000000"/>
              </a:solidFill>
            </a:endParaRPr>
          </a:p>
          <a:p>
            <a:pPr marL="342000" indent="-342000"/>
            <a:endParaRPr lang="en-AU" sz="1400" dirty="0">
              <a:solidFill>
                <a:srgbClr val="000000"/>
              </a:solidFill>
            </a:endParaRPr>
          </a:p>
          <a:p>
            <a:pPr marL="342000" indent="-457200"/>
            <a:endParaRPr lang="en-AU" sz="1400" dirty="0">
              <a:solidFill>
                <a:srgbClr val="000000"/>
              </a:solidFill>
            </a:endParaRPr>
          </a:p>
          <a:p>
            <a:pPr marL="342000" indent="-457200" eaLnBrk="1" hangingPunct="1"/>
            <a:endParaRPr lang="en-US" sz="1800" dirty="0">
              <a:solidFill>
                <a:srgbClr val="000000"/>
              </a:solidFill>
            </a:endParaRPr>
          </a:p>
        </p:txBody>
      </p:sp>
      <p:sp>
        <p:nvSpPr>
          <p:cNvPr id="2" name="Title 1"/>
          <p:cNvSpPr>
            <a:spLocks noGrp="1"/>
          </p:cNvSpPr>
          <p:nvPr>
            <p:ph type="title"/>
          </p:nvPr>
        </p:nvSpPr>
        <p:spPr/>
        <p:txBody>
          <a:bodyPr/>
          <a:lstStyle/>
          <a:p>
            <a:r>
              <a:rPr lang="en-US" dirty="0" smtClean="0"/>
              <a:t>Run by hand…</a:t>
            </a:r>
            <a:endParaRPr lang="en-AU" dirty="0"/>
          </a:p>
        </p:txBody>
      </p:sp>
      <p:sp>
        <p:nvSpPr>
          <p:cNvPr id="6" name="Oval 5"/>
          <p:cNvSpPr/>
          <p:nvPr/>
        </p:nvSpPr>
        <p:spPr bwMode="auto">
          <a:xfrm>
            <a:off x="8100392" y="2060848"/>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0" name="Oval 9"/>
          <p:cNvSpPr/>
          <p:nvPr/>
        </p:nvSpPr>
        <p:spPr bwMode="auto">
          <a:xfrm>
            <a:off x="5220072" y="4437112"/>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2" name="Oval 11"/>
          <p:cNvSpPr/>
          <p:nvPr/>
        </p:nvSpPr>
        <p:spPr bwMode="auto">
          <a:xfrm>
            <a:off x="7492946" y="2812381"/>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4" name="Oval 13"/>
          <p:cNvSpPr/>
          <p:nvPr/>
        </p:nvSpPr>
        <p:spPr bwMode="auto">
          <a:xfrm>
            <a:off x="3779912" y="562472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5" name="Oval 14"/>
          <p:cNvSpPr/>
          <p:nvPr/>
        </p:nvSpPr>
        <p:spPr bwMode="auto">
          <a:xfrm>
            <a:off x="1187624" y="3155722"/>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7" name="Oval 16"/>
          <p:cNvSpPr/>
          <p:nvPr/>
        </p:nvSpPr>
        <p:spPr bwMode="auto">
          <a:xfrm>
            <a:off x="3203848" y="178658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8" name="Oval 17"/>
          <p:cNvSpPr/>
          <p:nvPr/>
        </p:nvSpPr>
        <p:spPr bwMode="auto">
          <a:xfrm>
            <a:off x="6900466" y="3119901"/>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9" name="Oval 18"/>
          <p:cNvSpPr/>
          <p:nvPr/>
        </p:nvSpPr>
        <p:spPr bwMode="auto">
          <a:xfrm>
            <a:off x="6021578" y="247076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cxnSp>
        <p:nvCxnSpPr>
          <p:cNvPr id="4" name="Straight Connector 3"/>
          <p:cNvCxnSpPr>
            <a:stCxn id="15" idx="7"/>
            <a:endCxn id="17" idx="3"/>
          </p:cNvCxnSpPr>
          <p:nvPr/>
        </p:nvCxnSpPr>
        <p:spPr bwMode="auto">
          <a:xfrm flipV="1">
            <a:off x="1427991" y="2020683"/>
            <a:ext cx="1817098" cy="117520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Connector 8"/>
          <p:cNvCxnSpPr>
            <a:stCxn id="17" idx="5"/>
            <a:endCxn id="16" idx="1"/>
          </p:cNvCxnSpPr>
          <p:nvPr/>
        </p:nvCxnSpPr>
        <p:spPr bwMode="auto">
          <a:xfrm>
            <a:off x="3444215" y="2020683"/>
            <a:ext cx="617986" cy="87856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Connector 20"/>
          <p:cNvCxnSpPr>
            <a:stCxn id="16" idx="1"/>
            <a:endCxn id="19" idx="2"/>
          </p:cNvCxnSpPr>
          <p:nvPr/>
        </p:nvCxnSpPr>
        <p:spPr bwMode="auto">
          <a:xfrm flipV="1">
            <a:off x="4062201" y="2607896"/>
            <a:ext cx="1959377" cy="291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Connector 22"/>
          <p:cNvCxnSpPr>
            <a:stCxn id="19" idx="6"/>
            <a:endCxn id="13" idx="7"/>
          </p:cNvCxnSpPr>
          <p:nvPr/>
        </p:nvCxnSpPr>
        <p:spPr bwMode="auto">
          <a:xfrm>
            <a:off x="6303186" y="2607896"/>
            <a:ext cx="777934" cy="17729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Straight Connector 24"/>
          <p:cNvCxnSpPr>
            <a:stCxn id="6" idx="2"/>
          </p:cNvCxnSpPr>
          <p:nvPr/>
        </p:nvCxnSpPr>
        <p:spPr bwMode="auto">
          <a:xfrm flipH="1">
            <a:off x="7020272" y="2197981"/>
            <a:ext cx="1080120" cy="5470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Straight Connector 26"/>
          <p:cNvCxnSpPr>
            <a:stCxn id="13" idx="7"/>
            <a:endCxn id="12" idx="1"/>
          </p:cNvCxnSpPr>
          <p:nvPr/>
        </p:nvCxnSpPr>
        <p:spPr bwMode="auto">
          <a:xfrm>
            <a:off x="7081120" y="2785193"/>
            <a:ext cx="453067" cy="67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Connector 28"/>
          <p:cNvCxnSpPr>
            <a:stCxn id="12" idx="3"/>
            <a:endCxn id="18" idx="6"/>
          </p:cNvCxnSpPr>
          <p:nvPr/>
        </p:nvCxnSpPr>
        <p:spPr bwMode="auto">
          <a:xfrm flipH="1">
            <a:off x="7182074" y="3046481"/>
            <a:ext cx="352113" cy="2105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Connector 30"/>
          <p:cNvCxnSpPr/>
          <p:nvPr/>
        </p:nvCxnSpPr>
        <p:spPr bwMode="auto">
          <a:xfrm>
            <a:off x="7020272" y="2979128"/>
            <a:ext cx="0" cy="14077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53" name="Straight Connector 202752"/>
          <p:cNvCxnSpPr>
            <a:stCxn id="18" idx="4"/>
            <a:endCxn id="11" idx="7"/>
          </p:cNvCxnSpPr>
          <p:nvPr/>
        </p:nvCxnSpPr>
        <p:spPr bwMode="auto">
          <a:xfrm flipH="1">
            <a:off x="6900599" y="3394166"/>
            <a:ext cx="140671" cy="11643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55" name="Straight Connector 202754"/>
          <p:cNvCxnSpPr>
            <a:stCxn id="11" idx="3"/>
            <a:endCxn id="10" idx="7"/>
          </p:cNvCxnSpPr>
          <p:nvPr/>
        </p:nvCxnSpPr>
        <p:spPr bwMode="auto">
          <a:xfrm flipH="1">
            <a:off x="5460439" y="3704537"/>
            <a:ext cx="1241034" cy="77274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57" name="Straight Connector 202756"/>
          <p:cNvCxnSpPr>
            <a:stCxn id="10" idx="1"/>
            <a:endCxn id="38" idx="6"/>
          </p:cNvCxnSpPr>
          <p:nvPr/>
        </p:nvCxnSpPr>
        <p:spPr bwMode="auto">
          <a:xfrm flipH="1">
            <a:off x="3344652" y="4477277"/>
            <a:ext cx="1916661" cy="7389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61" name="Straight Connector 202760"/>
          <p:cNvCxnSpPr>
            <a:stCxn id="38" idx="5"/>
            <a:endCxn id="14" idx="0"/>
          </p:cNvCxnSpPr>
          <p:nvPr/>
        </p:nvCxnSpPr>
        <p:spPr bwMode="auto">
          <a:xfrm>
            <a:off x="3303411" y="4648136"/>
            <a:ext cx="617305" cy="97658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63" name="Straight Connector 202762"/>
          <p:cNvCxnSpPr>
            <a:stCxn id="16" idx="3"/>
            <a:endCxn id="38" idx="7"/>
          </p:cNvCxnSpPr>
          <p:nvPr/>
        </p:nvCxnSpPr>
        <p:spPr bwMode="auto">
          <a:xfrm flipH="1">
            <a:off x="3303411" y="3093184"/>
            <a:ext cx="758790" cy="136101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67" name="Straight Connector 202766"/>
          <p:cNvCxnSpPr>
            <a:stCxn id="19" idx="5"/>
            <a:endCxn id="11" idx="1"/>
          </p:cNvCxnSpPr>
          <p:nvPr/>
        </p:nvCxnSpPr>
        <p:spPr bwMode="auto">
          <a:xfrm>
            <a:off x="6261945" y="2704863"/>
            <a:ext cx="439528" cy="80573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69" name="Straight Connector 202768"/>
          <p:cNvCxnSpPr>
            <a:stCxn id="16" idx="6"/>
            <a:endCxn id="11" idx="2"/>
          </p:cNvCxnSpPr>
          <p:nvPr/>
        </p:nvCxnSpPr>
        <p:spPr bwMode="auto">
          <a:xfrm>
            <a:off x="4302568" y="2996217"/>
            <a:ext cx="2357664" cy="611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Oval 15"/>
          <p:cNvSpPr/>
          <p:nvPr/>
        </p:nvSpPr>
        <p:spPr bwMode="auto">
          <a:xfrm>
            <a:off x="4020960" y="2859084"/>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3" name="Oval 12"/>
          <p:cNvSpPr/>
          <p:nvPr/>
        </p:nvSpPr>
        <p:spPr bwMode="auto">
          <a:xfrm>
            <a:off x="6840753" y="2745028"/>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cxnSp>
        <p:nvCxnSpPr>
          <p:cNvPr id="47" name="Straight Connector 46"/>
          <p:cNvCxnSpPr>
            <a:stCxn id="38" idx="3"/>
            <a:endCxn id="46" idx="5"/>
          </p:cNvCxnSpPr>
          <p:nvPr/>
        </p:nvCxnSpPr>
        <p:spPr bwMode="auto">
          <a:xfrm flipH="1">
            <a:off x="2671407" y="4648136"/>
            <a:ext cx="432878" cy="16020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765" name="Straight Connector 202764"/>
          <p:cNvCxnSpPr>
            <a:stCxn id="38" idx="2"/>
            <a:endCxn id="11" idx="6"/>
          </p:cNvCxnSpPr>
          <p:nvPr/>
        </p:nvCxnSpPr>
        <p:spPr bwMode="auto">
          <a:xfrm flipV="1">
            <a:off x="3063044" y="3607570"/>
            <a:ext cx="3878796" cy="94359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Oval 37"/>
          <p:cNvSpPr/>
          <p:nvPr/>
        </p:nvSpPr>
        <p:spPr bwMode="auto">
          <a:xfrm>
            <a:off x="3063044" y="4414036"/>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1" name="Oval 10"/>
          <p:cNvSpPr/>
          <p:nvPr/>
        </p:nvSpPr>
        <p:spPr bwMode="auto">
          <a:xfrm>
            <a:off x="6660232" y="3470437"/>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39" name="Freeform 38"/>
          <p:cNvSpPr/>
          <p:nvPr/>
        </p:nvSpPr>
        <p:spPr bwMode="auto">
          <a:xfrm>
            <a:off x="1427992" y="3394166"/>
            <a:ext cx="1054778" cy="1464102"/>
          </a:xfrm>
          <a:custGeom>
            <a:avLst/>
            <a:gdLst>
              <a:gd name="connsiteX0" fmla="*/ 0 w 1012557"/>
              <a:gd name="connsiteY0" fmla="*/ 0 h 1460644"/>
              <a:gd name="connsiteX1" fmla="*/ 322729 w 1012557"/>
              <a:gd name="connsiteY1" fmla="*/ 251011 h 1460644"/>
              <a:gd name="connsiteX2" fmla="*/ 1004047 w 1012557"/>
              <a:gd name="connsiteY2" fmla="*/ 89647 h 1460644"/>
              <a:gd name="connsiteX3" fmla="*/ 717176 w 1012557"/>
              <a:gd name="connsiteY3" fmla="*/ 681317 h 1460644"/>
              <a:gd name="connsiteX4" fmla="*/ 905435 w 1012557"/>
              <a:gd name="connsiteY4" fmla="*/ 1093694 h 1460644"/>
              <a:gd name="connsiteX5" fmla="*/ 833717 w 1012557"/>
              <a:gd name="connsiteY5" fmla="*/ 1443317 h 1460644"/>
              <a:gd name="connsiteX6" fmla="*/ 986117 w 1012557"/>
              <a:gd name="connsiteY6" fmla="*/ 1407458 h 1460644"/>
              <a:gd name="connsiteX7" fmla="*/ 995082 w 1012557"/>
              <a:gd name="connsiteY7" fmla="*/ 1407458 h 146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57" h="1460644">
                <a:moveTo>
                  <a:pt x="0" y="0"/>
                </a:moveTo>
                <a:cubicBezTo>
                  <a:pt x="77694" y="118035"/>
                  <a:pt x="155388" y="236070"/>
                  <a:pt x="322729" y="251011"/>
                </a:cubicBezTo>
                <a:cubicBezTo>
                  <a:pt x="490070" y="265952"/>
                  <a:pt x="938306" y="17929"/>
                  <a:pt x="1004047" y="89647"/>
                </a:cubicBezTo>
                <a:cubicBezTo>
                  <a:pt x="1069788" y="161365"/>
                  <a:pt x="733611" y="513976"/>
                  <a:pt x="717176" y="681317"/>
                </a:cubicBezTo>
                <a:cubicBezTo>
                  <a:pt x="700741" y="848658"/>
                  <a:pt x="886012" y="966694"/>
                  <a:pt x="905435" y="1093694"/>
                </a:cubicBezTo>
                <a:cubicBezTo>
                  <a:pt x="924858" y="1220694"/>
                  <a:pt x="820270" y="1391023"/>
                  <a:pt x="833717" y="1443317"/>
                </a:cubicBezTo>
                <a:cubicBezTo>
                  <a:pt x="847164" y="1495611"/>
                  <a:pt x="959223" y="1413435"/>
                  <a:pt x="986117" y="1407458"/>
                </a:cubicBezTo>
                <a:cubicBezTo>
                  <a:pt x="1013011" y="1401482"/>
                  <a:pt x="1004046" y="1404470"/>
                  <a:pt x="995082" y="1407458"/>
                </a:cubicBezTo>
              </a:path>
            </a:pathLst>
          </a:cu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3" name="TextBox 2"/>
          <p:cNvSpPr txBox="1"/>
          <p:nvPr/>
        </p:nvSpPr>
        <p:spPr>
          <a:xfrm>
            <a:off x="2169864" y="2230343"/>
            <a:ext cx="312906" cy="369332"/>
          </a:xfrm>
          <a:prstGeom prst="rect">
            <a:avLst/>
          </a:prstGeom>
          <a:noFill/>
        </p:spPr>
        <p:txBody>
          <a:bodyPr wrap="none" rtlCol="0">
            <a:spAutoFit/>
          </a:bodyPr>
          <a:lstStyle/>
          <a:p>
            <a:r>
              <a:rPr lang="en-AU" sz="1800" b="1" dirty="0" smtClean="0"/>
              <a:t>5</a:t>
            </a:r>
            <a:endParaRPr lang="en-AU" sz="1800" b="1" dirty="0"/>
          </a:p>
        </p:txBody>
      </p:sp>
      <p:sp>
        <p:nvSpPr>
          <p:cNvPr id="40" name="TextBox 39"/>
          <p:cNvSpPr txBox="1"/>
          <p:nvPr/>
        </p:nvSpPr>
        <p:spPr>
          <a:xfrm>
            <a:off x="1890530" y="3640378"/>
            <a:ext cx="312906" cy="369332"/>
          </a:xfrm>
          <a:prstGeom prst="rect">
            <a:avLst/>
          </a:prstGeom>
          <a:noFill/>
        </p:spPr>
        <p:txBody>
          <a:bodyPr wrap="none" rtlCol="0">
            <a:spAutoFit/>
          </a:bodyPr>
          <a:lstStyle/>
          <a:p>
            <a:r>
              <a:rPr lang="en-AU" sz="1800" b="1" dirty="0" smtClean="0"/>
              <a:t>7</a:t>
            </a:r>
            <a:endParaRPr lang="en-AU" sz="1800" b="1" dirty="0"/>
          </a:p>
        </p:txBody>
      </p:sp>
      <p:sp>
        <p:nvSpPr>
          <p:cNvPr id="41" name="TextBox 40"/>
          <p:cNvSpPr txBox="1"/>
          <p:nvPr/>
        </p:nvSpPr>
        <p:spPr>
          <a:xfrm>
            <a:off x="3757382" y="2158198"/>
            <a:ext cx="312906" cy="369332"/>
          </a:xfrm>
          <a:prstGeom prst="rect">
            <a:avLst/>
          </a:prstGeom>
          <a:noFill/>
        </p:spPr>
        <p:txBody>
          <a:bodyPr wrap="none" rtlCol="0">
            <a:spAutoFit/>
          </a:bodyPr>
          <a:lstStyle/>
          <a:p>
            <a:r>
              <a:rPr lang="en-AU" sz="1800" b="1" dirty="0" smtClean="0"/>
              <a:t>4</a:t>
            </a:r>
            <a:endParaRPr lang="en-AU" sz="1800" b="1" dirty="0"/>
          </a:p>
        </p:txBody>
      </p:sp>
      <p:sp>
        <p:nvSpPr>
          <p:cNvPr id="42" name="TextBox 41"/>
          <p:cNvSpPr txBox="1"/>
          <p:nvPr/>
        </p:nvSpPr>
        <p:spPr>
          <a:xfrm>
            <a:off x="4978889" y="2411692"/>
            <a:ext cx="312906" cy="369332"/>
          </a:xfrm>
          <a:prstGeom prst="rect">
            <a:avLst/>
          </a:prstGeom>
          <a:noFill/>
        </p:spPr>
        <p:txBody>
          <a:bodyPr wrap="none" rtlCol="0">
            <a:spAutoFit/>
          </a:bodyPr>
          <a:lstStyle/>
          <a:p>
            <a:r>
              <a:rPr lang="en-AU" sz="1800" b="1" dirty="0" smtClean="0"/>
              <a:t>5</a:t>
            </a:r>
            <a:endParaRPr lang="en-AU" sz="1800" b="1" dirty="0"/>
          </a:p>
        </p:txBody>
      </p:sp>
      <p:sp>
        <p:nvSpPr>
          <p:cNvPr id="43" name="TextBox 42"/>
          <p:cNvSpPr txBox="1"/>
          <p:nvPr/>
        </p:nvSpPr>
        <p:spPr>
          <a:xfrm>
            <a:off x="4928417" y="3180246"/>
            <a:ext cx="312906" cy="369332"/>
          </a:xfrm>
          <a:prstGeom prst="rect">
            <a:avLst/>
          </a:prstGeom>
          <a:noFill/>
        </p:spPr>
        <p:txBody>
          <a:bodyPr wrap="none" rtlCol="0">
            <a:spAutoFit/>
          </a:bodyPr>
          <a:lstStyle/>
          <a:p>
            <a:r>
              <a:rPr lang="en-AU" sz="1800" b="1" dirty="0" smtClean="0"/>
              <a:t>6</a:t>
            </a:r>
            <a:endParaRPr lang="en-AU" sz="1800" b="1" dirty="0"/>
          </a:p>
        </p:txBody>
      </p:sp>
      <p:sp>
        <p:nvSpPr>
          <p:cNvPr id="44" name="TextBox 43"/>
          <p:cNvSpPr txBox="1"/>
          <p:nvPr/>
        </p:nvSpPr>
        <p:spPr>
          <a:xfrm>
            <a:off x="3455610" y="3449496"/>
            <a:ext cx="312906" cy="369332"/>
          </a:xfrm>
          <a:prstGeom prst="rect">
            <a:avLst/>
          </a:prstGeom>
          <a:noFill/>
        </p:spPr>
        <p:txBody>
          <a:bodyPr wrap="none" rtlCol="0">
            <a:spAutoFit/>
          </a:bodyPr>
          <a:lstStyle/>
          <a:p>
            <a:r>
              <a:rPr lang="en-AU" sz="1800" b="1" dirty="0" smtClean="0"/>
              <a:t>5</a:t>
            </a:r>
            <a:endParaRPr lang="en-AU" sz="1800" b="1" dirty="0"/>
          </a:p>
        </p:txBody>
      </p:sp>
      <p:sp>
        <p:nvSpPr>
          <p:cNvPr id="45" name="TextBox 44"/>
          <p:cNvSpPr txBox="1"/>
          <p:nvPr/>
        </p:nvSpPr>
        <p:spPr>
          <a:xfrm>
            <a:off x="4700943" y="3779263"/>
            <a:ext cx="312906" cy="369332"/>
          </a:xfrm>
          <a:prstGeom prst="rect">
            <a:avLst/>
          </a:prstGeom>
          <a:noFill/>
        </p:spPr>
        <p:txBody>
          <a:bodyPr wrap="none" rtlCol="0">
            <a:spAutoFit/>
          </a:bodyPr>
          <a:lstStyle/>
          <a:p>
            <a:r>
              <a:rPr lang="en-AU" sz="1800" b="1" dirty="0" smtClean="0"/>
              <a:t>7</a:t>
            </a:r>
            <a:endParaRPr lang="en-AU" sz="1800" b="1" dirty="0"/>
          </a:p>
        </p:txBody>
      </p:sp>
      <p:sp>
        <p:nvSpPr>
          <p:cNvPr id="48" name="TextBox 47"/>
          <p:cNvSpPr txBox="1"/>
          <p:nvPr/>
        </p:nvSpPr>
        <p:spPr>
          <a:xfrm>
            <a:off x="2791379" y="4696223"/>
            <a:ext cx="312906" cy="369332"/>
          </a:xfrm>
          <a:prstGeom prst="rect">
            <a:avLst/>
          </a:prstGeom>
          <a:noFill/>
        </p:spPr>
        <p:txBody>
          <a:bodyPr wrap="none" rtlCol="0">
            <a:spAutoFit/>
          </a:bodyPr>
          <a:lstStyle/>
          <a:p>
            <a:r>
              <a:rPr lang="en-AU" sz="1800" b="1" dirty="0" smtClean="0"/>
              <a:t>2</a:t>
            </a:r>
            <a:endParaRPr lang="en-AU" sz="1800" b="1" dirty="0"/>
          </a:p>
        </p:txBody>
      </p:sp>
      <p:sp>
        <p:nvSpPr>
          <p:cNvPr id="49" name="TextBox 48"/>
          <p:cNvSpPr txBox="1"/>
          <p:nvPr/>
        </p:nvSpPr>
        <p:spPr>
          <a:xfrm>
            <a:off x="3623459" y="4962852"/>
            <a:ext cx="312906" cy="369332"/>
          </a:xfrm>
          <a:prstGeom prst="rect">
            <a:avLst/>
          </a:prstGeom>
          <a:noFill/>
        </p:spPr>
        <p:txBody>
          <a:bodyPr wrap="none" rtlCol="0">
            <a:spAutoFit/>
          </a:bodyPr>
          <a:lstStyle/>
          <a:p>
            <a:r>
              <a:rPr lang="en-AU" sz="1800" b="1" dirty="0" smtClean="0"/>
              <a:t>4</a:t>
            </a:r>
            <a:endParaRPr lang="en-AU" sz="1800" b="1" dirty="0"/>
          </a:p>
        </p:txBody>
      </p:sp>
      <p:sp>
        <p:nvSpPr>
          <p:cNvPr id="50" name="TextBox 49"/>
          <p:cNvSpPr txBox="1"/>
          <p:nvPr/>
        </p:nvSpPr>
        <p:spPr>
          <a:xfrm>
            <a:off x="4186220" y="4519670"/>
            <a:ext cx="312906" cy="369332"/>
          </a:xfrm>
          <a:prstGeom prst="rect">
            <a:avLst/>
          </a:prstGeom>
          <a:noFill/>
        </p:spPr>
        <p:txBody>
          <a:bodyPr wrap="none" rtlCol="0">
            <a:spAutoFit/>
          </a:bodyPr>
          <a:lstStyle/>
          <a:p>
            <a:r>
              <a:rPr lang="en-AU" sz="1800" b="1" dirty="0" smtClean="0"/>
              <a:t>5</a:t>
            </a:r>
            <a:endParaRPr lang="en-AU" sz="1800" b="1" dirty="0"/>
          </a:p>
        </p:txBody>
      </p:sp>
      <p:sp>
        <p:nvSpPr>
          <p:cNvPr id="51" name="TextBox 50"/>
          <p:cNvSpPr txBox="1"/>
          <p:nvPr/>
        </p:nvSpPr>
        <p:spPr>
          <a:xfrm>
            <a:off x="6175997" y="2898715"/>
            <a:ext cx="312906" cy="369332"/>
          </a:xfrm>
          <a:prstGeom prst="rect">
            <a:avLst/>
          </a:prstGeom>
          <a:noFill/>
        </p:spPr>
        <p:txBody>
          <a:bodyPr wrap="none" rtlCol="0">
            <a:spAutoFit/>
          </a:bodyPr>
          <a:lstStyle/>
          <a:p>
            <a:r>
              <a:rPr lang="en-AU" sz="1800" b="1" dirty="0" smtClean="0"/>
              <a:t>4</a:t>
            </a:r>
            <a:endParaRPr lang="en-AU" sz="1800" b="1" dirty="0"/>
          </a:p>
        </p:txBody>
      </p:sp>
      <p:sp>
        <p:nvSpPr>
          <p:cNvPr id="52" name="TextBox 51"/>
          <p:cNvSpPr txBox="1"/>
          <p:nvPr/>
        </p:nvSpPr>
        <p:spPr>
          <a:xfrm>
            <a:off x="6560676" y="2383065"/>
            <a:ext cx="312906" cy="369332"/>
          </a:xfrm>
          <a:prstGeom prst="rect">
            <a:avLst/>
          </a:prstGeom>
          <a:noFill/>
        </p:spPr>
        <p:txBody>
          <a:bodyPr wrap="none" rtlCol="0">
            <a:spAutoFit/>
          </a:bodyPr>
          <a:lstStyle/>
          <a:p>
            <a:r>
              <a:rPr lang="en-AU" sz="1800" b="1" dirty="0" smtClean="0"/>
              <a:t>3</a:t>
            </a:r>
            <a:endParaRPr lang="en-AU" sz="1800" b="1" dirty="0"/>
          </a:p>
        </p:txBody>
      </p:sp>
      <p:sp>
        <p:nvSpPr>
          <p:cNvPr id="53" name="TextBox 52"/>
          <p:cNvSpPr txBox="1"/>
          <p:nvPr/>
        </p:nvSpPr>
        <p:spPr>
          <a:xfrm>
            <a:off x="7352401" y="2132856"/>
            <a:ext cx="312906" cy="369332"/>
          </a:xfrm>
          <a:prstGeom prst="rect">
            <a:avLst/>
          </a:prstGeom>
          <a:noFill/>
        </p:spPr>
        <p:txBody>
          <a:bodyPr wrap="none" rtlCol="0">
            <a:spAutoFit/>
          </a:bodyPr>
          <a:lstStyle/>
          <a:p>
            <a:r>
              <a:rPr lang="en-AU" sz="1800" b="1" dirty="0" smtClean="0"/>
              <a:t>4</a:t>
            </a:r>
            <a:endParaRPr lang="en-AU" sz="1800" b="1" dirty="0"/>
          </a:p>
        </p:txBody>
      </p:sp>
      <p:sp>
        <p:nvSpPr>
          <p:cNvPr id="54" name="TextBox 53"/>
          <p:cNvSpPr txBox="1"/>
          <p:nvPr/>
        </p:nvSpPr>
        <p:spPr>
          <a:xfrm>
            <a:off x="7281191" y="3108188"/>
            <a:ext cx="312906" cy="369332"/>
          </a:xfrm>
          <a:prstGeom prst="rect">
            <a:avLst/>
          </a:prstGeom>
          <a:noFill/>
        </p:spPr>
        <p:txBody>
          <a:bodyPr wrap="none" rtlCol="0">
            <a:spAutoFit/>
          </a:bodyPr>
          <a:lstStyle/>
          <a:p>
            <a:r>
              <a:rPr lang="en-AU" sz="1800" b="1" dirty="0" smtClean="0"/>
              <a:t>2</a:t>
            </a:r>
            <a:endParaRPr lang="en-AU" sz="1800" b="1" dirty="0"/>
          </a:p>
        </p:txBody>
      </p:sp>
      <p:sp>
        <p:nvSpPr>
          <p:cNvPr id="55" name="TextBox 54"/>
          <p:cNvSpPr txBox="1"/>
          <p:nvPr/>
        </p:nvSpPr>
        <p:spPr>
          <a:xfrm>
            <a:off x="7252552" y="2533133"/>
            <a:ext cx="312906" cy="369332"/>
          </a:xfrm>
          <a:prstGeom prst="rect">
            <a:avLst/>
          </a:prstGeom>
          <a:noFill/>
        </p:spPr>
        <p:txBody>
          <a:bodyPr wrap="none" rtlCol="0">
            <a:spAutoFit/>
          </a:bodyPr>
          <a:lstStyle/>
          <a:p>
            <a:r>
              <a:rPr lang="en-AU" sz="1800" b="1" dirty="0" smtClean="0"/>
              <a:t>2</a:t>
            </a:r>
            <a:endParaRPr lang="en-AU" sz="1800" b="1" dirty="0"/>
          </a:p>
        </p:txBody>
      </p:sp>
      <p:sp>
        <p:nvSpPr>
          <p:cNvPr id="56" name="TextBox 55"/>
          <p:cNvSpPr txBox="1"/>
          <p:nvPr/>
        </p:nvSpPr>
        <p:spPr>
          <a:xfrm>
            <a:off x="6689071" y="2938104"/>
            <a:ext cx="312906" cy="369332"/>
          </a:xfrm>
          <a:prstGeom prst="rect">
            <a:avLst/>
          </a:prstGeom>
          <a:noFill/>
        </p:spPr>
        <p:txBody>
          <a:bodyPr wrap="none" rtlCol="0">
            <a:spAutoFit/>
          </a:bodyPr>
          <a:lstStyle/>
          <a:p>
            <a:r>
              <a:rPr lang="en-AU" sz="1800" b="1" dirty="0" smtClean="0"/>
              <a:t>1</a:t>
            </a:r>
            <a:endParaRPr lang="en-AU" sz="1800" b="1" dirty="0"/>
          </a:p>
        </p:txBody>
      </p:sp>
      <p:sp>
        <p:nvSpPr>
          <p:cNvPr id="57" name="TextBox 56"/>
          <p:cNvSpPr txBox="1"/>
          <p:nvPr/>
        </p:nvSpPr>
        <p:spPr>
          <a:xfrm>
            <a:off x="6868855" y="3393908"/>
            <a:ext cx="312906" cy="369332"/>
          </a:xfrm>
          <a:prstGeom prst="rect">
            <a:avLst/>
          </a:prstGeom>
          <a:noFill/>
        </p:spPr>
        <p:txBody>
          <a:bodyPr wrap="none" rtlCol="0">
            <a:spAutoFit/>
          </a:bodyPr>
          <a:lstStyle/>
          <a:p>
            <a:r>
              <a:rPr lang="en-AU" sz="1800" b="1" dirty="0" smtClean="0"/>
              <a:t>1</a:t>
            </a:r>
            <a:endParaRPr lang="en-AU" sz="1800" b="1" dirty="0"/>
          </a:p>
        </p:txBody>
      </p:sp>
      <p:sp>
        <p:nvSpPr>
          <p:cNvPr id="58" name="TextBox 57"/>
          <p:cNvSpPr txBox="1"/>
          <p:nvPr/>
        </p:nvSpPr>
        <p:spPr>
          <a:xfrm>
            <a:off x="5949039" y="4068410"/>
            <a:ext cx="312906" cy="369332"/>
          </a:xfrm>
          <a:prstGeom prst="rect">
            <a:avLst/>
          </a:prstGeom>
          <a:noFill/>
        </p:spPr>
        <p:txBody>
          <a:bodyPr wrap="none" rtlCol="0">
            <a:spAutoFit/>
          </a:bodyPr>
          <a:lstStyle/>
          <a:p>
            <a:r>
              <a:rPr lang="en-AU" sz="1800" b="1" dirty="0" smtClean="0"/>
              <a:t>5</a:t>
            </a:r>
            <a:endParaRPr lang="en-AU" sz="1800" b="1" dirty="0"/>
          </a:p>
        </p:txBody>
      </p:sp>
      <p:sp>
        <p:nvSpPr>
          <p:cNvPr id="46" name="Oval 45"/>
          <p:cNvSpPr/>
          <p:nvPr/>
        </p:nvSpPr>
        <p:spPr bwMode="auto">
          <a:xfrm>
            <a:off x="2431040" y="4574244"/>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5" name="TextBox 4"/>
          <p:cNvSpPr txBox="1"/>
          <p:nvPr/>
        </p:nvSpPr>
        <p:spPr>
          <a:xfrm>
            <a:off x="649557" y="1178700"/>
            <a:ext cx="2956771" cy="461665"/>
          </a:xfrm>
          <a:prstGeom prst="rect">
            <a:avLst/>
          </a:prstGeom>
          <a:noFill/>
        </p:spPr>
        <p:txBody>
          <a:bodyPr wrap="none" rtlCol="0">
            <a:spAutoFit/>
          </a:bodyPr>
          <a:lstStyle/>
          <a:p>
            <a:r>
              <a:rPr lang="en-AU" dirty="0" smtClean="0">
                <a:latin typeface="+mn-lt"/>
              </a:rPr>
              <a:t>(Start at Nobbys Head)</a:t>
            </a:r>
            <a:endParaRPr lang="en-AU" dirty="0">
              <a:latin typeface="+mn-lt"/>
            </a:endParaRPr>
          </a:p>
        </p:txBody>
      </p:sp>
      <p:sp>
        <p:nvSpPr>
          <p:cNvPr id="7" name="Rectangle 6"/>
          <p:cNvSpPr/>
          <p:nvPr/>
        </p:nvSpPr>
        <p:spPr>
          <a:xfrm>
            <a:off x="5084765" y="38234"/>
            <a:ext cx="4023739" cy="1446550"/>
          </a:xfrm>
          <a:prstGeom prst="rect">
            <a:avLst/>
          </a:prstGeom>
        </p:spPr>
        <p:txBody>
          <a:bodyPr wrap="square">
            <a:spAutoFit/>
          </a:bodyPr>
          <a:lstStyle/>
          <a:p>
            <a:r>
              <a:rPr lang="en-AU" sz="1100" b="1" dirty="0">
                <a:latin typeface="+mn-lt"/>
              </a:rPr>
              <a:t>Step 1:  </a:t>
            </a:r>
            <a:r>
              <a:rPr lang="en-AU" sz="1100" dirty="0">
                <a:latin typeface="+mn-lt"/>
              </a:rPr>
              <a:t>Select any vertex to be the first vertex of T.</a:t>
            </a:r>
          </a:p>
          <a:p>
            <a:endParaRPr lang="en-AU" sz="1100" dirty="0">
              <a:latin typeface="+mn-lt"/>
            </a:endParaRPr>
          </a:p>
          <a:p>
            <a:r>
              <a:rPr lang="en-AU" sz="1100" b="1" dirty="0">
                <a:latin typeface="+mn-lt"/>
              </a:rPr>
              <a:t>Step 2:  </a:t>
            </a:r>
            <a:r>
              <a:rPr lang="en-AU" sz="1100" dirty="0">
                <a:latin typeface="+mn-lt"/>
              </a:rPr>
              <a:t>Consider the edges which connect vertices in T to vertices outside T. Pick the one with minimum weight. Add this edge and the extra vertex to T. (If there are two or more edges of minimum weight, choose any one of them.)</a:t>
            </a:r>
          </a:p>
          <a:p>
            <a:endParaRPr lang="en-AU" sz="1100" dirty="0">
              <a:latin typeface="+mn-lt"/>
            </a:endParaRPr>
          </a:p>
          <a:p>
            <a:r>
              <a:rPr lang="en-AU" sz="1100" b="1" dirty="0">
                <a:latin typeface="+mn-lt"/>
              </a:rPr>
              <a:t>Step 3:  </a:t>
            </a:r>
            <a:r>
              <a:rPr lang="en-AU" sz="1100" dirty="0">
                <a:latin typeface="+mn-lt"/>
              </a:rPr>
              <a:t>Repeat Step 2 until T contains every vertex of the graph.</a:t>
            </a:r>
          </a:p>
        </p:txBody>
      </p:sp>
    </p:spTree>
    <p:extLst>
      <p:ext uri="{BB962C8B-B14F-4D97-AF65-F5344CB8AC3E}">
        <p14:creationId xmlns:p14="http://schemas.microsoft.com/office/powerpoint/2010/main" val="2619035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Vertex Cover</a:t>
            </a:r>
            <a:br>
              <a:rPr lang="en-AU" dirty="0" smtClean="0"/>
            </a:br>
            <a:r>
              <a:rPr lang="en-AU" sz="2000" b="0" dirty="0"/>
              <a:t>Find the minimum number of cameras to place in the parks so that all roads are “covered”</a:t>
            </a:r>
            <a:endParaRPr lang="en-AU" sz="2000" b="0" dirty="0"/>
          </a:p>
        </p:txBody>
      </p:sp>
      <p:pic>
        <p:nvPicPr>
          <p:cNvPr id="6" name="Picture 6" descr="6n-gr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15816" y="2564904"/>
            <a:ext cx="4272136" cy="284438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55062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60" name="Rectangle 8"/>
          <p:cNvSpPr>
            <a:spLocks noChangeArrowheads="1"/>
          </p:cNvSpPr>
          <p:nvPr/>
        </p:nvSpPr>
        <p:spPr bwMode="auto">
          <a:xfrm>
            <a:off x="743811" y="1412776"/>
            <a:ext cx="7197725" cy="4248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lvl1pPr>
              <a:spcBef>
                <a:spcPct val="20000"/>
              </a:spcBef>
              <a:buChar char="•"/>
              <a:defRPr>
                <a:solidFill>
                  <a:schemeClr val="tx1"/>
                </a:solidFill>
                <a:latin typeface="Arial" panose="020B0604020202020204" pitchFamily="34" charset="0"/>
                <a:ea typeface="ＭＳ Ｐゴシック" panose="020B0600070205080204" pitchFamily="34" charset="-128"/>
              </a:defRPr>
            </a:lvl1pPr>
            <a:lvl2pPr marL="8572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2763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954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1145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717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30289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861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9433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buNone/>
            </a:pPr>
            <a:endParaRPr lang="en-AU" sz="1400" dirty="0">
              <a:solidFill>
                <a:srgbClr val="000000"/>
              </a:solidFill>
            </a:endParaRPr>
          </a:p>
          <a:p>
            <a:pPr marL="342000" indent="-342000"/>
            <a:endParaRPr lang="en-AU" sz="1400" dirty="0">
              <a:solidFill>
                <a:srgbClr val="000000"/>
              </a:solidFill>
            </a:endParaRPr>
          </a:p>
          <a:p>
            <a:pPr marL="342000" indent="-342000"/>
            <a:endParaRPr lang="en-AU" sz="1400" dirty="0">
              <a:solidFill>
                <a:srgbClr val="000000"/>
              </a:solidFill>
            </a:endParaRPr>
          </a:p>
          <a:p>
            <a:pPr marL="342000" indent="-342000"/>
            <a:endParaRPr lang="en-AU" sz="1400" dirty="0"/>
          </a:p>
          <a:p>
            <a:pPr marL="342000" indent="-342000"/>
            <a:endParaRPr lang="en-AU" sz="1400" dirty="0">
              <a:solidFill>
                <a:srgbClr val="000000"/>
              </a:solidFill>
            </a:endParaRPr>
          </a:p>
          <a:p>
            <a:pPr marL="342000" indent="-342000"/>
            <a:endParaRPr lang="en-AU" sz="1400" dirty="0">
              <a:solidFill>
                <a:srgbClr val="000000"/>
              </a:solidFill>
            </a:endParaRPr>
          </a:p>
          <a:p>
            <a:pPr marL="342000" indent="-457200"/>
            <a:endParaRPr lang="en-AU" sz="1400" dirty="0">
              <a:solidFill>
                <a:srgbClr val="000000"/>
              </a:solidFill>
            </a:endParaRPr>
          </a:p>
          <a:p>
            <a:pPr marL="342000" indent="-457200" eaLnBrk="1" hangingPunct="1"/>
            <a:endParaRPr lang="en-US" sz="1800" dirty="0">
              <a:solidFill>
                <a:srgbClr val="000000"/>
              </a:solidFill>
            </a:endParaRPr>
          </a:p>
        </p:txBody>
      </p:sp>
      <p:sp>
        <p:nvSpPr>
          <p:cNvPr id="2" name="Title 1"/>
          <p:cNvSpPr>
            <a:spLocks noGrp="1"/>
          </p:cNvSpPr>
          <p:nvPr>
            <p:ph type="title"/>
          </p:nvPr>
        </p:nvSpPr>
        <p:spPr/>
        <p:txBody>
          <a:bodyPr/>
          <a:lstStyle/>
          <a:p>
            <a:r>
              <a:rPr lang="en-US" dirty="0" smtClean="0"/>
              <a:t>Run by hand…</a:t>
            </a:r>
            <a:endParaRPr lang="en-AU" dirty="0"/>
          </a:p>
        </p:txBody>
      </p:sp>
      <p:sp>
        <p:nvSpPr>
          <p:cNvPr id="41" name="Oval 40"/>
          <p:cNvSpPr/>
          <p:nvPr/>
        </p:nvSpPr>
        <p:spPr bwMode="auto">
          <a:xfrm>
            <a:off x="8100392" y="2060848"/>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2" name="Oval 41"/>
          <p:cNvSpPr/>
          <p:nvPr/>
        </p:nvSpPr>
        <p:spPr bwMode="auto">
          <a:xfrm>
            <a:off x="5220072" y="4437112"/>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3" name="Oval 42"/>
          <p:cNvSpPr/>
          <p:nvPr/>
        </p:nvSpPr>
        <p:spPr bwMode="auto">
          <a:xfrm>
            <a:off x="7492946" y="2812381"/>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4" name="Oval 43"/>
          <p:cNvSpPr/>
          <p:nvPr/>
        </p:nvSpPr>
        <p:spPr bwMode="auto">
          <a:xfrm>
            <a:off x="3779912" y="562472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5" name="Oval 44"/>
          <p:cNvSpPr/>
          <p:nvPr/>
        </p:nvSpPr>
        <p:spPr bwMode="auto">
          <a:xfrm>
            <a:off x="1187624" y="3155722"/>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8" name="Oval 47"/>
          <p:cNvSpPr/>
          <p:nvPr/>
        </p:nvSpPr>
        <p:spPr bwMode="auto">
          <a:xfrm>
            <a:off x="3203848" y="178658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9" name="Oval 48"/>
          <p:cNvSpPr/>
          <p:nvPr/>
        </p:nvSpPr>
        <p:spPr bwMode="auto">
          <a:xfrm>
            <a:off x="6900466" y="3119901"/>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50" name="Oval 49"/>
          <p:cNvSpPr/>
          <p:nvPr/>
        </p:nvSpPr>
        <p:spPr bwMode="auto">
          <a:xfrm>
            <a:off x="6021578" y="247076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cxnSp>
        <p:nvCxnSpPr>
          <p:cNvPr id="51" name="Straight Connector 50"/>
          <p:cNvCxnSpPr>
            <a:stCxn id="45" idx="7"/>
            <a:endCxn id="48" idx="3"/>
          </p:cNvCxnSpPr>
          <p:nvPr/>
        </p:nvCxnSpPr>
        <p:spPr bwMode="auto">
          <a:xfrm flipV="1">
            <a:off x="1427991" y="2020683"/>
            <a:ext cx="1817098" cy="117520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Connector 51"/>
          <p:cNvCxnSpPr>
            <a:stCxn id="48" idx="5"/>
            <a:endCxn id="66" idx="1"/>
          </p:cNvCxnSpPr>
          <p:nvPr/>
        </p:nvCxnSpPr>
        <p:spPr bwMode="auto">
          <a:xfrm>
            <a:off x="3444215" y="2020683"/>
            <a:ext cx="617986" cy="87856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Connector 52"/>
          <p:cNvCxnSpPr>
            <a:stCxn id="66" idx="1"/>
            <a:endCxn id="50" idx="2"/>
          </p:cNvCxnSpPr>
          <p:nvPr/>
        </p:nvCxnSpPr>
        <p:spPr bwMode="auto">
          <a:xfrm flipV="1">
            <a:off x="4062201" y="2607896"/>
            <a:ext cx="1959377" cy="291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Connector 53"/>
          <p:cNvCxnSpPr>
            <a:stCxn id="50" idx="6"/>
            <a:endCxn id="67" idx="7"/>
          </p:cNvCxnSpPr>
          <p:nvPr/>
        </p:nvCxnSpPr>
        <p:spPr bwMode="auto">
          <a:xfrm>
            <a:off x="6303186" y="2607896"/>
            <a:ext cx="777934" cy="17729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Connector 54"/>
          <p:cNvCxnSpPr>
            <a:stCxn id="41" idx="2"/>
          </p:cNvCxnSpPr>
          <p:nvPr/>
        </p:nvCxnSpPr>
        <p:spPr bwMode="auto">
          <a:xfrm flipH="1">
            <a:off x="7020272" y="2197981"/>
            <a:ext cx="1080120" cy="5470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Connector 55"/>
          <p:cNvCxnSpPr>
            <a:stCxn id="67" idx="7"/>
            <a:endCxn id="43" idx="1"/>
          </p:cNvCxnSpPr>
          <p:nvPr/>
        </p:nvCxnSpPr>
        <p:spPr bwMode="auto">
          <a:xfrm>
            <a:off x="7081120" y="2785193"/>
            <a:ext cx="453067" cy="67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Connector 56"/>
          <p:cNvCxnSpPr>
            <a:stCxn id="43" idx="3"/>
            <a:endCxn id="49" idx="6"/>
          </p:cNvCxnSpPr>
          <p:nvPr/>
        </p:nvCxnSpPr>
        <p:spPr bwMode="auto">
          <a:xfrm flipH="1">
            <a:off x="7182074" y="3046481"/>
            <a:ext cx="352113" cy="2105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Connector 57"/>
          <p:cNvCxnSpPr/>
          <p:nvPr/>
        </p:nvCxnSpPr>
        <p:spPr bwMode="auto">
          <a:xfrm>
            <a:off x="7020272" y="2979128"/>
            <a:ext cx="0" cy="14077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Connector 58"/>
          <p:cNvCxnSpPr>
            <a:stCxn id="49" idx="4"/>
            <a:endCxn id="72" idx="7"/>
          </p:cNvCxnSpPr>
          <p:nvPr/>
        </p:nvCxnSpPr>
        <p:spPr bwMode="auto">
          <a:xfrm flipH="1">
            <a:off x="6900599" y="3394166"/>
            <a:ext cx="140671" cy="11643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Connector 59"/>
          <p:cNvCxnSpPr>
            <a:stCxn id="72" idx="3"/>
            <a:endCxn id="42" idx="7"/>
          </p:cNvCxnSpPr>
          <p:nvPr/>
        </p:nvCxnSpPr>
        <p:spPr bwMode="auto">
          <a:xfrm flipH="1">
            <a:off x="5460439" y="3704537"/>
            <a:ext cx="1241034" cy="77274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Connector 60"/>
          <p:cNvCxnSpPr>
            <a:stCxn id="42" idx="1"/>
            <a:endCxn id="71" idx="6"/>
          </p:cNvCxnSpPr>
          <p:nvPr/>
        </p:nvCxnSpPr>
        <p:spPr bwMode="auto">
          <a:xfrm flipH="1">
            <a:off x="3344652" y="4477277"/>
            <a:ext cx="1916661" cy="7389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Straight Connector 61"/>
          <p:cNvCxnSpPr>
            <a:stCxn id="71" idx="5"/>
            <a:endCxn id="44" idx="0"/>
          </p:cNvCxnSpPr>
          <p:nvPr/>
        </p:nvCxnSpPr>
        <p:spPr bwMode="auto">
          <a:xfrm>
            <a:off x="3303411" y="4648136"/>
            <a:ext cx="617305" cy="97658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Straight Connector 62"/>
          <p:cNvCxnSpPr>
            <a:stCxn id="66" idx="3"/>
            <a:endCxn id="71" idx="7"/>
          </p:cNvCxnSpPr>
          <p:nvPr/>
        </p:nvCxnSpPr>
        <p:spPr bwMode="auto">
          <a:xfrm flipH="1">
            <a:off x="3303411" y="3093184"/>
            <a:ext cx="758790" cy="136101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Straight Connector 63"/>
          <p:cNvCxnSpPr>
            <a:stCxn id="50" idx="5"/>
            <a:endCxn id="72" idx="1"/>
          </p:cNvCxnSpPr>
          <p:nvPr/>
        </p:nvCxnSpPr>
        <p:spPr bwMode="auto">
          <a:xfrm>
            <a:off x="6261945" y="2704863"/>
            <a:ext cx="439528" cy="80573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5" name="Straight Connector 64"/>
          <p:cNvCxnSpPr>
            <a:stCxn id="66" idx="6"/>
            <a:endCxn id="72" idx="2"/>
          </p:cNvCxnSpPr>
          <p:nvPr/>
        </p:nvCxnSpPr>
        <p:spPr bwMode="auto">
          <a:xfrm>
            <a:off x="4302568" y="2996217"/>
            <a:ext cx="2357664" cy="611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 name="Oval 65"/>
          <p:cNvSpPr/>
          <p:nvPr/>
        </p:nvSpPr>
        <p:spPr bwMode="auto">
          <a:xfrm>
            <a:off x="4020960" y="2859084"/>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67" name="Oval 66"/>
          <p:cNvSpPr/>
          <p:nvPr/>
        </p:nvSpPr>
        <p:spPr bwMode="auto">
          <a:xfrm>
            <a:off x="6840753" y="2745028"/>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cxnSp>
        <p:nvCxnSpPr>
          <p:cNvPr id="69" name="Straight Connector 68"/>
          <p:cNvCxnSpPr>
            <a:stCxn id="71" idx="3"/>
            <a:endCxn id="68" idx="5"/>
          </p:cNvCxnSpPr>
          <p:nvPr/>
        </p:nvCxnSpPr>
        <p:spPr bwMode="auto">
          <a:xfrm flipH="1">
            <a:off x="2671407" y="4648136"/>
            <a:ext cx="432878" cy="16020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0" name="Straight Connector 69"/>
          <p:cNvCxnSpPr>
            <a:stCxn id="71" idx="2"/>
            <a:endCxn id="72" idx="6"/>
          </p:cNvCxnSpPr>
          <p:nvPr/>
        </p:nvCxnSpPr>
        <p:spPr bwMode="auto">
          <a:xfrm flipV="1">
            <a:off x="3063044" y="3607570"/>
            <a:ext cx="3878796" cy="94359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1" name="Oval 70"/>
          <p:cNvSpPr/>
          <p:nvPr/>
        </p:nvSpPr>
        <p:spPr bwMode="auto">
          <a:xfrm>
            <a:off x="3063044" y="4414036"/>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72" name="Oval 71"/>
          <p:cNvSpPr/>
          <p:nvPr/>
        </p:nvSpPr>
        <p:spPr bwMode="auto">
          <a:xfrm>
            <a:off x="6660232" y="3470437"/>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73" name="Freeform 72"/>
          <p:cNvSpPr/>
          <p:nvPr/>
        </p:nvSpPr>
        <p:spPr bwMode="auto">
          <a:xfrm>
            <a:off x="1427992" y="3394166"/>
            <a:ext cx="1054778" cy="1464102"/>
          </a:xfrm>
          <a:custGeom>
            <a:avLst/>
            <a:gdLst>
              <a:gd name="connsiteX0" fmla="*/ 0 w 1012557"/>
              <a:gd name="connsiteY0" fmla="*/ 0 h 1460644"/>
              <a:gd name="connsiteX1" fmla="*/ 322729 w 1012557"/>
              <a:gd name="connsiteY1" fmla="*/ 251011 h 1460644"/>
              <a:gd name="connsiteX2" fmla="*/ 1004047 w 1012557"/>
              <a:gd name="connsiteY2" fmla="*/ 89647 h 1460644"/>
              <a:gd name="connsiteX3" fmla="*/ 717176 w 1012557"/>
              <a:gd name="connsiteY3" fmla="*/ 681317 h 1460644"/>
              <a:gd name="connsiteX4" fmla="*/ 905435 w 1012557"/>
              <a:gd name="connsiteY4" fmla="*/ 1093694 h 1460644"/>
              <a:gd name="connsiteX5" fmla="*/ 833717 w 1012557"/>
              <a:gd name="connsiteY5" fmla="*/ 1443317 h 1460644"/>
              <a:gd name="connsiteX6" fmla="*/ 986117 w 1012557"/>
              <a:gd name="connsiteY6" fmla="*/ 1407458 h 1460644"/>
              <a:gd name="connsiteX7" fmla="*/ 995082 w 1012557"/>
              <a:gd name="connsiteY7" fmla="*/ 1407458 h 146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57" h="1460644">
                <a:moveTo>
                  <a:pt x="0" y="0"/>
                </a:moveTo>
                <a:cubicBezTo>
                  <a:pt x="77694" y="118035"/>
                  <a:pt x="155388" y="236070"/>
                  <a:pt x="322729" y="251011"/>
                </a:cubicBezTo>
                <a:cubicBezTo>
                  <a:pt x="490070" y="265952"/>
                  <a:pt x="938306" y="17929"/>
                  <a:pt x="1004047" y="89647"/>
                </a:cubicBezTo>
                <a:cubicBezTo>
                  <a:pt x="1069788" y="161365"/>
                  <a:pt x="733611" y="513976"/>
                  <a:pt x="717176" y="681317"/>
                </a:cubicBezTo>
                <a:cubicBezTo>
                  <a:pt x="700741" y="848658"/>
                  <a:pt x="886012" y="966694"/>
                  <a:pt x="905435" y="1093694"/>
                </a:cubicBezTo>
                <a:cubicBezTo>
                  <a:pt x="924858" y="1220694"/>
                  <a:pt x="820270" y="1391023"/>
                  <a:pt x="833717" y="1443317"/>
                </a:cubicBezTo>
                <a:cubicBezTo>
                  <a:pt x="847164" y="1495611"/>
                  <a:pt x="959223" y="1413435"/>
                  <a:pt x="986117" y="1407458"/>
                </a:cubicBezTo>
                <a:cubicBezTo>
                  <a:pt x="1013011" y="1401482"/>
                  <a:pt x="1004046" y="1404470"/>
                  <a:pt x="995082" y="1407458"/>
                </a:cubicBezTo>
              </a:path>
            </a:pathLst>
          </a:cu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68" name="Oval 67"/>
          <p:cNvSpPr/>
          <p:nvPr/>
        </p:nvSpPr>
        <p:spPr bwMode="auto">
          <a:xfrm>
            <a:off x="2431040" y="4574244"/>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38" name="Rectangle 37"/>
          <p:cNvSpPr/>
          <p:nvPr/>
        </p:nvSpPr>
        <p:spPr>
          <a:xfrm>
            <a:off x="5652120" y="38234"/>
            <a:ext cx="3456384" cy="1107996"/>
          </a:xfrm>
          <a:prstGeom prst="rect">
            <a:avLst/>
          </a:prstGeom>
        </p:spPr>
        <p:txBody>
          <a:bodyPr wrap="square">
            <a:spAutoFit/>
          </a:bodyPr>
          <a:lstStyle/>
          <a:p>
            <a:r>
              <a:rPr lang="en-AU" sz="1100" b="1" dirty="0">
                <a:latin typeface="+mn-lt"/>
              </a:rPr>
              <a:t>Rule 1:  </a:t>
            </a:r>
            <a:r>
              <a:rPr lang="en-AU" sz="1100" dirty="0">
                <a:latin typeface="+mn-lt"/>
              </a:rPr>
              <a:t>Any pendant vertices will not be in the VC and thus the vertex they are attached to will have to be.</a:t>
            </a:r>
          </a:p>
          <a:p>
            <a:endParaRPr lang="en-AU" sz="1100" b="1" dirty="0">
              <a:latin typeface="+mn-lt"/>
            </a:endParaRPr>
          </a:p>
          <a:p>
            <a:r>
              <a:rPr lang="en-AU" sz="1100" b="1" dirty="0">
                <a:latin typeface="+mn-lt"/>
              </a:rPr>
              <a:t>Rule 2:  </a:t>
            </a:r>
            <a:r>
              <a:rPr lang="en-AU" sz="1100" dirty="0">
                <a:latin typeface="+mn-lt"/>
              </a:rPr>
              <a:t>If there is a degree-two vertex with adjacent</a:t>
            </a:r>
          </a:p>
          <a:p>
            <a:r>
              <a:rPr lang="en-AU" sz="1100" dirty="0">
                <a:latin typeface="+mn-lt"/>
              </a:rPr>
              <a:t>neighbours, then there is a vertex cover of optimal size</a:t>
            </a:r>
          </a:p>
          <a:p>
            <a:r>
              <a:rPr lang="en-AU" sz="1100" dirty="0">
                <a:latin typeface="+mn-lt"/>
              </a:rPr>
              <a:t>that includes both of these neighbours</a:t>
            </a:r>
            <a:r>
              <a:rPr lang="en-AU" sz="1100" dirty="0" smtClean="0">
                <a:latin typeface="+mn-lt"/>
              </a:rPr>
              <a:t>.</a:t>
            </a:r>
            <a:endParaRPr lang="en-AU" sz="1100" dirty="0">
              <a:latin typeface="+mn-lt"/>
            </a:endParaRPr>
          </a:p>
        </p:txBody>
      </p:sp>
    </p:spTree>
    <p:extLst>
      <p:ext uri="{BB962C8B-B14F-4D97-AF65-F5344CB8AC3E}">
        <p14:creationId xmlns:p14="http://schemas.microsoft.com/office/powerpoint/2010/main" val="2686031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AU" dirty="0" smtClean="0"/>
              <a:t>Dominating </a:t>
            </a:r>
            <a:r>
              <a:rPr lang="en-AU" dirty="0" smtClean="0"/>
              <a:t>set</a:t>
            </a:r>
            <a:br>
              <a:rPr lang="en-AU" dirty="0" smtClean="0"/>
            </a:br>
            <a:r>
              <a:rPr lang="en-AU" sz="2000" b="0" dirty="0">
                <a:solidFill>
                  <a:schemeClr val="tx1"/>
                </a:solidFill>
                <a:ea typeface="ＭＳ Ｐゴシック" panose="020B0600070205080204" pitchFamily="34" charset="-128"/>
              </a:rPr>
              <a:t>Find the minimum number of trucks to place in the parks so that all other parks are safe</a:t>
            </a:r>
          </a:p>
        </p:txBody>
      </p:sp>
      <p:pic>
        <p:nvPicPr>
          <p:cNvPr id="6" name="Picture 6" descr="6n-gr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267744" y="2420888"/>
            <a:ext cx="4272136" cy="284438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5920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60" name="Rectangle 8"/>
          <p:cNvSpPr>
            <a:spLocks noChangeArrowheads="1"/>
          </p:cNvSpPr>
          <p:nvPr/>
        </p:nvSpPr>
        <p:spPr bwMode="auto">
          <a:xfrm>
            <a:off x="743811" y="1412776"/>
            <a:ext cx="7197725" cy="42484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lvl1pPr>
              <a:spcBef>
                <a:spcPct val="20000"/>
              </a:spcBef>
              <a:buChar char="•"/>
              <a:defRPr>
                <a:solidFill>
                  <a:schemeClr val="tx1"/>
                </a:solidFill>
                <a:latin typeface="Arial" panose="020B0604020202020204" pitchFamily="34" charset="0"/>
                <a:ea typeface="ＭＳ Ｐゴシック" panose="020B0600070205080204" pitchFamily="34" charset="-128"/>
              </a:defRPr>
            </a:lvl1pPr>
            <a:lvl2pPr marL="8572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2763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954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11455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717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30289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861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943350" indent="-228600" fontAlgn="base">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buNone/>
            </a:pPr>
            <a:endParaRPr lang="en-AU" sz="1400" dirty="0">
              <a:solidFill>
                <a:srgbClr val="000000"/>
              </a:solidFill>
            </a:endParaRPr>
          </a:p>
          <a:p>
            <a:pPr marL="342000" indent="-342000"/>
            <a:endParaRPr lang="en-AU" sz="1400" dirty="0">
              <a:solidFill>
                <a:srgbClr val="000000"/>
              </a:solidFill>
            </a:endParaRPr>
          </a:p>
          <a:p>
            <a:pPr marL="342000" indent="-342000"/>
            <a:endParaRPr lang="en-AU" sz="1400" dirty="0">
              <a:solidFill>
                <a:srgbClr val="000000"/>
              </a:solidFill>
            </a:endParaRPr>
          </a:p>
          <a:p>
            <a:pPr marL="342000" indent="-342000"/>
            <a:endParaRPr lang="en-AU" sz="1400" dirty="0"/>
          </a:p>
          <a:p>
            <a:pPr marL="342000" indent="-342000"/>
            <a:endParaRPr lang="en-AU" sz="1400" dirty="0">
              <a:solidFill>
                <a:srgbClr val="000000"/>
              </a:solidFill>
            </a:endParaRPr>
          </a:p>
          <a:p>
            <a:pPr marL="342000" indent="-342000"/>
            <a:endParaRPr lang="en-AU" sz="1400" dirty="0">
              <a:solidFill>
                <a:srgbClr val="000000"/>
              </a:solidFill>
            </a:endParaRPr>
          </a:p>
          <a:p>
            <a:pPr marL="342000" indent="-457200"/>
            <a:endParaRPr lang="en-AU" sz="1400" dirty="0">
              <a:solidFill>
                <a:srgbClr val="000000"/>
              </a:solidFill>
            </a:endParaRPr>
          </a:p>
          <a:p>
            <a:pPr marL="342000" indent="-457200" eaLnBrk="1" hangingPunct="1"/>
            <a:endParaRPr lang="en-US" sz="1800" dirty="0">
              <a:solidFill>
                <a:srgbClr val="000000"/>
              </a:solidFill>
            </a:endParaRPr>
          </a:p>
        </p:txBody>
      </p:sp>
      <p:sp>
        <p:nvSpPr>
          <p:cNvPr id="2" name="Title 1"/>
          <p:cNvSpPr>
            <a:spLocks noGrp="1"/>
          </p:cNvSpPr>
          <p:nvPr>
            <p:ph type="title"/>
          </p:nvPr>
        </p:nvSpPr>
        <p:spPr/>
        <p:txBody>
          <a:bodyPr/>
          <a:lstStyle/>
          <a:p>
            <a:r>
              <a:rPr lang="en-US" dirty="0" smtClean="0"/>
              <a:t>Run by hand…</a:t>
            </a:r>
            <a:endParaRPr lang="en-AU" dirty="0"/>
          </a:p>
        </p:txBody>
      </p:sp>
      <p:sp>
        <p:nvSpPr>
          <p:cNvPr id="41" name="Oval 40"/>
          <p:cNvSpPr/>
          <p:nvPr/>
        </p:nvSpPr>
        <p:spPr bwMode="auto">
          <a:xfrm>
            <a:off x="8100392" y="2060848"/>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2" name="Oval 41"/>
          <p:cNvSpPr/>
          <p:nvPr/>
        </p:nvSpPr>
        <p:spPr bwMode="auto">
          <a:xfrm>
            <a:off x="5220072" y="4437112"/>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3" name="Oval 42"/>
          <p:cNvSpPr/>
          <p:nvPr/>
        </p:nvSpPr>
        <p:spPr bwMode="auto">
          <a:xfrm>
            <a:off x="7492946" y="2812381"/>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4" name="Oval 43"/>
          <p:cNvSpPr/>
          <p:nvPr/>
        </p:nvSpPr>
        <p:spPr bwMode="auto">
          <a:xfrm>
            <a:off x="3779912" y="562472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5" name="Oval 44"/>
          <p:cNvSpPr/>
          <p:nvPr/>
        </p:nvSpPr>
        <p:spPr bwMode="auto">
          <a:xfrm>
            <a:off x="1187624" y="3155722"/>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8" name="Oval 47"/>
          <p:cNvSpPr/>
          <p:nvPr/>
        </p:nvSpPr>
        <p:spPr bwMode="auto">
          <a:xfrm>
            <a:off x="3203848" y="178658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49" name="Oval 48"/>
          <p:cNvSpPr/>
          <p:nvPr/>
        </p:nvSpPr>
        <p:spPr bwMode="auto">
          <a:xfrm>
            <a:off x="6900466" y="3119901"/>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50" name="Oval 49"/>
          <p:cNvSpPr/>
          <p:nvPr/>
        </p:nvSpPr>
        <p:spPr bwMode="auto">
          <a:xfrm>
            <a:off x="6021578" y="2470763"/>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cxnSp>
        <p:nvCxnSpPr>
          <p:cNvPr id="51" name="Straight Connector 50"/>
          <p:cNvCxnSpPr>
            <a:stCxn id="45" idx="7"/>
            <a:endCxn id="48" idx="3"/>
          </p:cNvCxnSpPr>
          <p:nvPr/>
        </p:nvCxnSpPr>
        <p:spPr bwMode="auto">
          <a:xfrm flipV="1">
            <a:off x="1427991" y="2020683"/>
            <a:ext cx="1817098" cy="117520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Connector 51"/>
          <p:cNvCxnSpPr>
            <a:stCxn id="48" idx="5"/>
            <a:endCxn id="66" idx="1"/>
          </p:cNvCxnSpPr>
          <p:nvPr/>
        </p:nvCxnSpPr>
        <p:spPr bwMode="auto">
          <a:xfrm>
            <a:off x="3444215" y="2020683"/>
            <a:ext cx="617986" cy="87856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Connector 52"/>
          <p:cNvCxnSpPr>
            <a:stCxn id="66" idx="1"/>
            <a:endCxn id="50" idx="2"/>
          </p:cNvCxnSpPr>
          <p:nvPr/>
        </p:nvCxnSpPr>
        <p:spPr bwMode="auto">
          <a:xfrm flipV="1">
            <a:off x="4062201" y="2607896"/>
            <a:ext cx="1959377" cy="291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Connector 53"/>
          <p:cNvCxnSpPr>
            <a:stCxn id="50" idx="6"/>
            <a:endCxn id="67" idx="7"/>
          </p:cNvCxnSpPr>
          <p:nvPr/>
        </p:nvCxnSpPr>
        <p:spPr bwMode="auto">
          <a:xfrm>
            <a:off x="6303186" y="2607896"/>
            <a:ext cx="777934" cy="17729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Connector 54"/>
          <p:cNvCxnSpPr>
            <a:stCxn id="41" idx="2"/>
          </p:cNvCxnSpPr>
          <p:nvPr/>
        </p:nvCxnSpPr>
        <p:spPr bwMode="auto">
          <a:xfrm flipH="1">
            <a:off x="7020272" y="2197981"/>
            <a:ext cx="1080120" cy="5470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Connector 55"/>
          <p:cNvCxnSpPr>
            <a:stCxn id="67" idx="7"/>
            <a:endCxn id="43" idx="1"/>
          </p:cNvCxnSpPr>
          <p:nvPr/>
        </p:nvCxnSpPr>
        <p:spPr bwMode="auto">
          <a:xfrm>
            <a:off x="7081120" y="2785193"/>
            <a:ext cx="453067" cy="67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Connector 56"/>
          <p:cNvCxnSpPr>
            <a:stCxn id="43" idx="3"/>
            <a:endCxn id="49" idx="6"/>
          </p:cNvCxnSpPr>
          <p:nvPr/>
        </p:nvCxnSpPr>
        <p:spPr bwMode="auto">
          <a:xfrm flipH="1">
            <a:off x="7182074" y="3046481"/>
            <a:ext cx="352113" cy="2105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Connector 57"/>
          <p:cNvCxnSpPr/>
          <p:nvPr/>
        </p:nvCxnSpPr>
        <p:spPr bwMode="auto">
          <a:xfrm>
            <a:off x="7020272" y="2979128"/>
            <a:ext cx="0" cy="14077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Connector 58"/>
          <p:cNvCxnSpPr>
            <a:stCxn id="49" idx="4"/>
            <a:endCxn id="72" idx="7"/>
          </p:cNvCxnSpPr>
          <p:nvPr/>
        </p:nvCxnSpPr>
        <p:spPr bwMode="auto">
          <a:xfrm flipH="1">
            <a:off x="6900599" y="3394166"/>
            <a:ext cx="140671" cy="11643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Connector 59"/>
          <p:cNvCxnSpPr>
            <a:stCxn id="72" idx="3"/>
            <a:endCxn id="42" idx="7"/>
          </p:cNvCxnSpPr>
          <p:nvPr/>
        </p:nvCxnSpPr>
        <p:spPr bwMode="auto">
          <a:xfrm flipH="1">
            <a:off x="5460439" y="3704537"/>
            <a:ext cx="1241034" cy="77274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Connector 60"/>
          <p:cNvCxnSpPr>
            <a:stCxn id="42" idx="1"/>
            <a:endCxn id="71" idx="6"/>
          </p:cNvCxnSpPr>
          <p:nvPr/>
        </p:nvCxnSpPr>
        <p:spPr bwMode="auto">
          <a:xfrm flipH="1">
            <a:off x="3344652" y="4477277"/>
            <a:ext cx="1916661" cy="7389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Straight Connector 61"/>
          <p:cNvCxnSpPr>
            <a:stCxn id="71" idx="5"/>
            <a:endCxn id="44" idx="0"/>
          </p:cNvCxnSpPr>
          <p:nvPr/>
        </p:nvCxnSpPr>
        <p:spPr bwMode="auto">
          <a:xfrm>
            <a:off x="3303411" y="4648136"/>
            <a:ext cx="617305" cy="97658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Straight Connector 62"/>
          <p:cNvCxnSpPr>
            <a:stCxn id="66" idx="3"/>
            <a:endCxn id="71" idx="7"/>
          </p:cNvCxnSpPr>
          <p:nvPr/>
        </p:nvCxnSpPr>
        <p:spPr bwMode="auto">
          <a:xfrm flipH="1">
            <a:off x="3303411" y="3093184"/>
            <a:ext cx="758790" cy="136101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Straight Connector 63"/>
          <p:cNvCxnSpPr>
            <a:stCxn id="50" idx="5"/>
            <a:endCxn id="72" idx="1"/>
          </p:cNvCxnSpPr>
          <p:nvPr/>
        </p:nvCxnSpPr>
        <p:spPr bwMode="auto">
          <a:xfrm>
            <a:off x="6261945" y="2704863"/>
            <a:ext cx="439528" cy="80573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5" name="Straight Connector 64"/>
          <p:cNvCxnSpPr>
            <a:stCxn id="66" idx="6"/>
            <a:endCxn id="72" idx="2"/>
          </p:cNvCxnSpPr>
          <p:nvPr/>
        </p:nvCxnSpPr>
        <p:spPr bwMode="auto">
          <a:xfrm>
            <a:off x="4302568" y="2996217"/>
            <a:ext cx="2357664" cy="61135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 name="Oval 65"/>
          <p:cNvSpPr/>
          <p:nvPr/>
        </p:nvSpPr>
        <p:spPr bwMode="auto">
          <a:xfrm>
            <a:off x="4020960" y="2859084"/>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67" name="Oval 66"/>
          <p:cNvSpPr/>
          <p:nvPr/>
        </p:nvSpPr>
        <p:spPr bwMode="auto">
          <a:xfrm>
            <a:off x="6840753" y="2745028"/>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cxnSp>
        <p:nvCxnSpPr>
          <p:cNvPr id="69" name="Straight Connector 68"/>
          <p:cNvCxnSpPr>
            <a:stCxn id="71" idx="3"/>
            <a:endCxn id="68" idx="5"/>
          </p:cNvCxnSpPr>
          <p:nvPr/>
        </p:nvCxnSpPr>
        <p:spPr bwMode="auto">
          <a:xfrm flipH="1">
            <a:off x="2671407" y="4648136"/>
            <a:ext cx="432878" cy="16020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0" name="Straight Connector 69"/>
          <p:cNvCxnSpPr>
            <a:stCxn id="71" idx="2"/>
            <a:endCxn id="72" idx="6"/>
          </p:cNvCxnSpPr>
          <p:nvPr/>
        </p:nvCxnSpPr>
        <p:spPr bwMode="auto">
          <a:xfrm flipV="1">
            <a:off x="3063044" y="3607570"/>
            <a:ext cx="3878796" cy="94359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1" name="Oval 70"/>
          <p:cNvSpPr/>
          <p:nvPr/>
        </p:nvSpPr>
        <p:spPr bwMode="auto">
          <a:xfrm>
            <a:off x="3063044" y="4414036"/>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72" name="Oval 71"/>
          <p:cNvSpPr/>
          <p:nvPr/>
        </p:nvSpPr>
        <p:spPr bwMode="auto">
          <a:xfrm>
            <a:off x="6660232" y="3470437"/>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73" name="Freeform 72"/>
          <p:cNvSpPr/>
          <p:nvPr/>
        </p:nvSpPr>
        <p:spPr bwMode="auto">
          <a:xfrm>
            <a:off x="1427992" y="3394166"/>
            <a:ext cx="1054778" cy="1464102"/>
          </a:xfrm>
          <a:custGeom>
            <a:avLst/>
            <a:gdLst>
              <a:gd name="connsiteX0" fmla="*/ 0 w 1012557"/>
              <a:gd name="connsiteY0" fmla="*/ 0 h 1460644"/>
              <a:gd name="connsiteX1" fmla="*/ 322729 w 1012557"/>
              <a:gd name="connsiteY1" fmla="*/ 251011 h 1460644"/>
              <a:gd name="connsiteX2" fmla="*/ 1004047 w 1012557"/>
              <a:gd name="connsiteY2" fmla="*/ 89647 h 1460644"/>
              <a:gd name="connsiteX3" fmla="*/ 717176 w 1012557"/>
              <a:gd name="connsiteY3" fmla="*/ 681317 h 1460644"/>
              <a:gd name="connsiteX4" fmla="*/ 905435 w 1012557"/>
              <a:gd name="connsiteY4" fmla="*/ 1093694 h 1460644"/>
              <a:gd name="connsiteX5" fmla="*/ 833717 w 1012557"/>
              <a:gd name="connsiteY5" fmla="*/ 1443317 h 1460644"/>
              <a:gd name="connsiteX6" fmla="*/ 986117 w 1012557"/>
              <a:gd name="connsiteY6" fmla="*/ 1407458 h 1460644"/>
              <a:gd name="connsiteX7" fmla="*/ 995082 w 1012557"/>
              <a:gd name="connsiteY7" fmla="*/ 1407458 h 146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57" h="1460644">
                <a:moveTo>
                  <a:pt x="0" y="0"/>
                </a:moveTo>
                <a:cubicBezTo>
                  <a:pt x="77694" y="118035"/>
                  <a:pt x="155388" y="236070"/>
                  <a:pt x="322729" y="251011"/>
                </a:cubicBezTo>
                <a:cubicBezTo>
                  <a:pt x="490070" y="265952"/>
                  <a:pt x="938306" y="17929"/>
                  <a:pt x="1004047" y="89647"/>
                </a:cubicBezTo>
                <a:cubicBezTo>
                  <a:pt x="1069788" y="161365"/>
                  <a:pt x="733611" y="513976"/>
                  <a:pt x="717176" y="681317"/>
                </a:cubicBezTo>
                <a:cubicBezTo>
                  <a:pt x="700741" y="848658"/>
                  <a:pt x="886012" y="966694"/>
                  <a:pt x="905435" y="1093694"/>
                </a:cubicBezTo>
                <a:cubicBezTo>
                  <a:pt x="924858" y="1220694"/>
                  <a:pt x="820270" y="1391023"/>
                  <a:pt x="833717" y="1443317"/>
                </a:cubicBezTo>
                <a:cubicBezTo>
                  <a:pt x="847164" y="1495611"/>
                  <a:pt x="959223" y="1413435"/>
                  <a:pt x="986117" y="1407458"/>
                </a:cubicBezTo>
                <a:cubicBezTo>
                  <a:pt x="1013011" y="1401482"/>
                  <a:pt x="1004046" y="1404470"/>
                  <a:pt x="995082" y="1407458"/>
                </a:cubicBezTo>
              </a:path>
            </a:pathLst>
          </a:cu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68" name="Oval 67"/>
          <p:cNvSpPr/>
          <p:nvPr/>
        </p:nvSpPr>
        <p:spPr bwMode="auto">
          <a:xfrm>
            <a:off x="2431040" y="4574244"/>
            <a:ext cx="281608" cy="2742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20533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FFCC00"/>
      </a:accent1>
      <a:accent2>
        <a:srgbClr val="99CC00"/>
      </a:accent2>
      <a:accent3>
        <a:srgbClr val="FFFFFF"/>
      </a:accent3>
      <a:accent4>
        <a:srgbClr val="000000"/>
      </a:accent4>
      <a:accent5>
        <a:srgbClr val="FFE2AA"/>
      </a:accent5>
      <a:accent6>
        <a:srgbClr val="8AB900"/>
      </a:accent6>
      <a:hlink>
        <a:srgbClr val="CC0000"/>
      </a:hlink>
      <a:folHlink>
        <a:srgbClr val="00339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EDDBAB"/>
        </a:accent1>
        <a:accent2>
          <a:srgbClr val="EDDBAB"/>
        </a:accent2>
        <a:accent3>
          <a:srgbClr val="FFFFFF"/>
        </a:accent3>
        <a:accent4>
          <a:srgbClr val="000000"/>
        </a:accent4>
        <a:accent5>
          <a:srgbClr val="F4EAD2"/>
        </a:accent5>
        <a:accent6>
          <a:srgbClr val="D7C69B"/>
        </a:accent6>
        <a:hlink>
          <a:srgbClr val="CC0000"/>
        </a:hlink>
        <a:folHlink>
          <a:srgbClr val="003399"/>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0000"/>
        </a:dk2>
        <a:lt2>
          <a:srgbClr val="808080"/>
        </a:lt2>
        <a:accent1>
          <a:srgbClr val="99CC00"/>
        </a:accent1>
        <a:accent2>
          <a:srgbClr val="FFCC00"/>
        </a:accent2>
        <a:accent3>
          <a:srgbClr val="FFFFFF"/>
        </a:accent3>
        <a:accent4>
          <a:srgbClr val="000000"/>
        </a:accent4>
        <a:accent5>
          <a:srgbClr val="CAE2AA"/>
        </a:accent5>
        <a:accent6>
          <a:srgbClr val="E7B900"/>
        </a:accent6>
        <a:hlink>
          <a:srgbClr val="CC0000"/>
        </a:hlink>
        <a:folHlink>
          <a:srgbClr val="003399"/>
        </a:folHlink>
      </a:clrScheme>
      <a:clrMap bg1="lt1" tx1="dk1" bg2="lt2" tx2="dk2" accent1="accent1" accent2="accent2" accent3="accent3" accent4="accent4" accent5="accent5" accent6="accent6" hlink="hlink" folHlink="folHlink"/>
    </a:extraClrScheme>
    <a:extraClrScheme>
      <a:clrScheme name="Blank Presentation 15">
        <a:dk1>
          <a:srgbClr val="000000"/>
        </a:dk1>
        <a:lt1>
          <a:srgbClr val="FFFFFF"/>
        </a:lt1>
        <a:dk2>
          <a:srgbClr val="000000"/>
        </a:dk2>
        <a:lt2>
          <a:srgbClr val="808080"/>
        </a:lt2>
        <a:accent1>
          <a:srgbClr val="EDDBAB"/>
        </a:accent1>
        <a:accent2>
          <a:srgbClr val="93B1CC"/>
        </a:accent2>
        <a:accent3>
          <a:srgbClr val="FFFFFF"/>
        </a:accent3>
        <a:accent4>
          <a:srgbClr val="000000"/>
        </a:accent4>
        <a:accent5>
          <a:srgbClr val="F4EAD2"/>
        </a:accent5>
        <a:accent6>
          <a:srgbClr val="85A0B9"/>
        </a:accent6>
        <a:hlink>
          <a:srgbClr val="59705D"/>
        </a:hlink>
        <a:folHlink>
          <a:srgbClr val="D47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N-EBE-v5 (2) [Compatibility Mode]" id="{1AE17403-6513-40CB-B7FD-8175F134AFF1}" vid="{B0B8E1C3-7901-4128-84A4-4C1A5C3206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UoN-EBE-v5 (2)</Template>
  <TotalTime>5290</TotalTime>
  <Words>329</Words>
  <Application>Microsoft Office PowerPoint</Application>
  <PresentationFormat>On-screen Show (4:3)</PresentationFormat>
  <Paragraphs>81</Paragraphs>
  <Slides>6</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ＭＳ Ｐゴシック</vt:lpstr>
      <vt:lpstr>Arial</vt:lpstr>
      <vt:lpstr>Garamond</vt:lpstr>
      <vt:lpstr>Blank Presentation</vt:lpstr>
      <vt:lpstr>Minimum Spanning Tree (Find the cheapest set of roads in this map that ensures all parks are connected)</vt:lpstr>
      <vt:lpstr>Run by hand…</vt:lpstr>
      <vt:lpstr>Vertex Cover Find the minimum number of cameras to place in the parks so that all roads are “covered”</vt:lpstr>
      <vt:lpstr>Run by hand…</vt:lpstr>
      <vt:lpstr>Dominating set Find the minimum number of trucks to place in the parks so that all other parks are safe</vt:lpstr>
      <vt:lpstr>Run by hand…</vt:lpstr>
    </vt:vector>
  </TitlesOfParts>
  <Company>University of Newcastle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Technologies: Python</dc:title>
  <dc:creator>Dan Hickmott</dc:creator>
  <cp:lastModifiedBy>Elena Prieto-Rodriguez</cp:lastModifiedBy>
  <cp:revision>120</cp:revision>
  <cp:lastPrinted>2016-07-13T03:42:50Z</cp:lastPrinted>
  <dcterms:created xsi:type="dcterms:W3CDTF">2013-08-24T06:06:12Z</dcterms:created>
  <dcterms:modified xsi:type="dcterms:W3CDTF">2016-07-13T03:45:29Z</dcterms:modified>
</cp:coreProperties>
</file>