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8" r:id="rId2"/>
    <p:sldId id="339" r:id="rId3"/>
    <p:sldId id="367" r:id="rId4"/>
    <p:sldId id="366" r:id="rId5"/>
    <p:sldId id="352" r:id="rId6"/>
    <p:sldId id="369" r:id="rId7"/>
    <p:sldId id="370" r:id="rId8"/>
    <p:sldId id="365" r:id="rId9"/>
    <p:sldId id="35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6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 pos="1440">
          <p15:clr>
            <a:srgbClr val="A4A3A4"/>
          </p15:clr>
        </p15:guide>
        <p15:guide id="7" orient="horz" pos="4128">
          <p15:clr>
            <a:srgbClr val="A4A3A4"/>
          </p15:clr>
        </p15:guide>
        <p15:guide id="8" orient="horz" pos="480">
          <p15:clr>
            <a:srgbClr val="A4A3A4"/>
          </p15:clr>
        </p15:guide>
        <p15:guide id="9" pos="2880">
          <p15:clr>
            <a:srgbClr val="A4A3A4"/>
          </p15:clr>
        </p15:guide>
        <p15:guide id="10" pos="1344">
          <p15:clr>
            <a:srgbClr val="A4A3A4"/>
          </p15:clr>
        </p15:guide>
        <p15:guide id="11" pos="480">
          <p15:clr>
            <a:srgbClr val="A4A3A4"/>
          </p15:clr>
        </p15:guide>
        <p15:guide id="12" pos="1920">
          <p15:clr>
            <a:srgbClr val="A4A3A4"/>
          </p15:clr>
        </p15:guide>
        <p15:guide id="13" pos="4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99"/>
    <a:srgbClr val="0066CC"/>
    <a:srgbClr val="66CC00"/>
    <a:srgbClr val="000000"/>
    <a:srgbClr val="FFFF99"/>
    <a:srgbClr val="FFCC3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8" autoAdjust="0"/>
    <p:restoredTop sz="90929"/>
  </p:normalViewPr>
  <p:slideViewPr>
    <p:cSldViewPr>
      <p:cViewPr varScale="1">
        <p:scale>
          <a:sx n="66" d="100"/>
          <a:sy n="66" d="100"/>
        </p:scale>
        <p:origin x="1494" y="78"/>
      </p:cViewPr>
      <p:guideLst>
        <p:guide orient="horz" pos="2576"/>
        <p:guide orient="horz" pos="1008"/>
        <p:guide orient="horz"/>
        <p:guide orient="horz" pos="1152"/>
        <p:guide orient="horz" pos="3792"/>
        <p:guide orient="horz" pos="1440"/>
        <p:guide orient="horz" pos="4128"/>
        <p:guide orient="horz" pos="480"/>
        <p:guide pos="2880"/>
        <p:guide pos="1344"/>
        <p:guide pos="480"/>
        <p:guide pos="1920"/>
        <p:guide pos="4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9A40AF-9F94-45D3-92E3-04A432103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05754-64B2-492A-8B94-62FDB49EC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31307-A4F8-4480-B655-BFF3EECFA171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0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133600"/>
            <a:ext cx="6934200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89400"/>
            <a:ext cx="6248400" cy="2463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38249" name="Picture 9" descr="UON_Squar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439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782AF-3036-471E-9456-3F2B5C007E97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51376-55D4-425E-97F0-9887ED6EB1F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13" y="677863"/>
            <a:ext cx="1906587" cy="5341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677863"/>
            <a:ext cx="5568950" cy="5341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B370C-F281-4628-A1A7-C8131B54CFBC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E910A-7743-4D82-8B72-4258C774695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4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CCB6B-6123-494A-BDE7-2B2B3A9485E6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86469-21ED-421D-83A0-B1934E8C0C71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E00C6-688D-4242-ACC5-F787ABEBA148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ADF31-FA71-45B4-9CA7-F7413FF0A28D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18017B-0775-4197-9F26-1C3248066D89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816D-C12E-4D08-B9B3-4D68851B3EF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11923E-18A2-4D07-BB1C-0BD71F36D10B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32F51-CE98-4386-BBBD-783DD98C7E0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48DE-6E7A-495E-8E0D-6F1B20111B05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5663F-0EDC-4F19-802A-9D0D9A23124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8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90DDA2-6B8F-47F4-AECB-54924121FE25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ADA07-A4DC-4A1E-A7FD-9D17CB0F052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CD38D-E88A-4165-9299-F1B0EDAC7838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2EFF4-A48B-415E-AF6E-652445FD765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CA5548-85E9-4B6C-9851-68D7EE1A9C39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15044-C7E8-4E8F-B923-002C9959573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063" y="677863"/>
            <a:ext cx="7627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62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UON_RESTRICTED_MON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41475" cy="577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248400"/>
            <a:ext cx="1371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7EA9D35B-6F8B-45E3-9D9F-7576095C1B51}" type="datetime4">
              <a:rPr lang="en-US"/>
              <a:pPr/>
              <a:t>July 16, 2016</a:t>
            </a:fld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380163"/>
            <a:ext cx="594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50000"/>
              </a:lnSpc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762000"/>
            <a:ext cx="3810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0D35E474-8E4A-4D1E-AED0-5730C8A6C11E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straliancurriculum.edu.au/technologies/digital-technologies/curriculum/f-10?layout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5644480" cy="1384176"/>
          </a:xfrm>
          <a:noFill/>
        </p:spPr>
        <p:txBody>
          <a:bodyPr/>
          <a:lstStyle/>
          <a:p>
            <a:r>
              <a:rPr lang="en-US" sz="2400" dirty="0" smtClean="0"/>
              <a:t>CS4S High School 2016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An Introduction to General-Purpose Programming,</a:t>
            </a:r>
            <a:br>
              <a:rPr lang="en-US" sz="1800" dirty="0" smtClean="0"/>
            </a:br>
            <a:r>
              <a:rPr lang="en-US" sz="1800" dirty="0" smtClean="0"/>
              <a:t>with Sonic Pi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4267200"/>
            <a:ext cx="6400800" cy="1854200"/>
          </a:xfrm>
          <a:noFill/>
          <a:ln/>
        </p:spPr>
        <p:txBody>
          <a:bodyPr wrap="none" lIns="144000" tIns="144000" rIns="144000" bIns="144000" anchor="b"/>
          <a:lstStyle/>
          <a:p>
            <a:r>
              <a:rPr lang="en-US" sz="1600" b="1" dirty="0" err="1" smtClean="0"/>
              <a:t>Mr</a:t>
            </a:r>
            <a:r>
              <a:rPr lang="en-US" sz="1600" b="1" dirty="0" smtClean="0"/>
              <a:t> Daniel Hickmott</a:t>
            </a:r>
            <a:endParaRPr lang="en-US" sz="1600" b="1" dirty="0"/>
          </a:p>
          <a:p>
            <a:r>
              <a:rPr lang="en-AU" sz="1400" dirty="0" smtClean="0"/>
              <a:t>Research Assistant</a:t>
            </a:r>
          </a:p>
          <a:p>
            <a:r>
              <a:rPr lang="en-AU" sz="1400" dirty="0" smtClean="0"/>
              <a:t>School of Education, Faculty of Education and Arts</a:t>
            </a:r>
            <a:endParaRPr lang="en-US" sz="1400" dirty="0"/>
          </a:p>
          <a:p>
            <a:r>
              <a:rPr lang="en-US" sz="1400" smtClean="0"/>
              <a:t>19</a:t>
            </a:r>
            <a:r>
              <a:rPr lang="en-US" sz="1400" baseline="30000" smtClean="0"/>
              <a:t>th</a:t>
            </a:r>
            <a:r>
              <a:rPr lang="en-US" sz="1400" smtClean="0"/>
              <a:t> </a:t>
            </a:r>
            <a:r>
              <a:rPr lang="en-US" sz="1400" dirty="0" smtClean="0"/>
              <a:t>July 2016</a:t>
            </a:r>
            <a:endParaRPr lang="en-US" sz="1400" dirty="0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6758684" cy="8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51" y="692696"/>
            <a:ext cx="7197725" cy="1216025"/>
          </a:xfrm>
          <a:noFill/>
        </p:spPr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What is General-Purpose Programming?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Digital Technologies and General-Purpose Programming</a:t>
            </a:r>
          </a:p>
          <a:p>
            <a:pPr marL="342000" indent="-342000"/>
            <a:endParaRPr lang="en-US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General-Purpose Programming Languages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Sonic Pi	</a:t>
            </a: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Activity</a:t>
            </a:r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00807"/>
            <a:ext cx="7776864" cy="1216025"/>
          </a:xfrm>
          <a:noFill/>
        </p:spPr>
        <p:txBody>
          <a:bodyPr/>
          <a:lstStyle/>
          <a:p>
            <a:pPr marL="342000" indent="-342000"/>
            <a:r>
              <a:rPr lang="en-US" dirty="0">
                <a:solidFill>
                  <a:srgbClr val="000000"/>
                </a:solidFill>
              </a:rPr>
              <a:t>What</a:t>
            </a:r>
            <a:r>
              <a:rPr lang="en-US" sz="3200" dirty="0">
                <a:solidFill>
                  <a:srgbClr val="000000"/>
                </a:solidFill>
              </a:rPr>
              <a:t> is </a:t>
            </a:r>
            <a:r>
              <a:rPr lang="en-US" sz="3200" dirty="0" smtClean="0">
                <a:solidFill>
                  <a:srgbClr val="000000"/>
                </a:solidFill>
              </a:rPr>
              <a:t>General-Purpose Programming?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00808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General-Purpose Programming Languages are those where programs are (usually) written using text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Unlike Visual Programming languages, you have to be more careful about typos and syntax errors 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These languages are used by professional Engineers in industry and research to develop software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Java, Python, C++, Swift… the list goes on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424936" cy="1216025"/>
          </a:xfrm>
          <a:noFill/>
        </p:spPr>
        <p:txBody>
          <a:bodyPr/>
          <a:lstStyle/>
          <a:p>
            <a:r>
              <a:rPr lang="en-US" sz="2400" dirty="0" smtClean="0"/>
              <a:t>Digital Technologies &amp; General-Purpose Programming</a:t>
            </a:r>
            <a:endParaRPr lang="en-US" sz="2400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1277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endParaRPr lang="en-AU" sz="18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General-Purpose Programming Languages are mentioned in the content descriptions in the Digital Technologies curriculum</a:t>
            </a:r>
            <a:r>
              <a:rPr lang="en-US" sz="2000" baseline="30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b="1" dirty="0" smtClean="0">
                <a:solidFill>
                  <a:srgbClr val="000000"/>
                </a:solidFill>
              </a:rPr>
              <a:t>Years 7 &amp; 8: </a:t>
            </a:r>
            <a:r>
              <a:rPr lang="en-US" sz="2000" i="1" dirty="0" smtClean="0">
                <a:solidFill>
                  <a:srgbClr val="000000"/>
                </a:solidFill>
              </a:rPr>
              <a:t>“</a:t>
            </a:r>
            <a:r>
              <a:rPr lang="en-AU" sz="2000" i="1" dirty="0"/>
              <a:t>Implement and modify programs with user interfaces involving branching, iteration and functions in a general-purpose programming language (</a:t>
            </a:r>
            <a:r>
              <a:rPr lang="en-AU" sz="2000" i="1" u="sng" dirty="0"/>
              <a:t>ACTDIP030</a:t>
            </a:r>
            <a:r>
              <a:rPr lang="en-AU" sz="2000" i="1" dirty="0" smtClean="0"/>
              <a:t>)”</a:t>
            </a:r>
            <a:endParaRPr lang="en-US" sz="2000" i="1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b="1" dirty="0" smtClean="0">
                <a:solidFill>
                  <a:srgbClr val="000000"/>
                </a:solidFill>
              </a:rPr>
              <a:t>Years 9 &amp; 10: </a:t>
            </a:r>
            <a:r>
              <a:rPr lang="en-US" sz="2000" i="1" dirty="0" smtClean="0">
                <a:solidFill>
                  <a:srgbClr val="000000"/>
                </a:solidFill>
              </a:rPr>
              <a:t>“</a:t>
            </a:r>
            <a:r>
              <a:rPr lang="en-AU" sz="2000" i="1" dirty="0" smtClean="0"/>
              <a:t>Implement </a:t>
            </a:r>
            <a:r>
              <a:rPr lang="en-AU" sz="2000" i="1" dirty="0"/>
              <a:t>modular programs, applying selected algorithms and data structures including using an object-oriented programming language (</a:t>
            </a:r>
            <a:r>
              <a:rPr lang="en-AU" sz="2000" i="1" u="sng" dirty="0"/>
              <a:t>ACTDIP041</a:t>
            </a:r>
            <a:r>
              <a:rPr lang="en-AU" sz="2000" i="1" dirty="0" smtClean="0"/>
              <a:t>)”</a:t>
            </a:r>
            <a:endParaRPr lang="en-US" sz="2000" i="1" dirty="0">
              <a:solidFill>
                <a:srgbClr val="000000"/>
              </a:solidFill>
            </a:endParaRPr>
          </a:p>
          <a:p>
            <a:pPr marL="342000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General-Purpose Programming Languages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/>
              <a:t>There are many general-purpose programming languages</a:t>
            </a:r>
          </a:p>
          <a:p>
            <a:pPr marL="342000" indent="-342000"/>
            <a:endParaRPr lang="en-US" sz="2000" dirty="0"/>
          </a:p>
          <a:p>
            <a:pPr marL="342000" indent="-342000"/>
            <a:r>
              <a:rPr lang="en-US" sz="2000" dirty="0" smtClean="0"/>
              <a:t>Many resources available for learning these </a:t>
            </a:r>
          </a:p>
          <a:p>
            <a:pPr marL="342000" indent="-342000"/>
            <a:endParaRPr lang="en-US" sz="2000" dirty="0"/>
          </a:p>
          <a:p>
            <a:pPr marL="342000" indent="-342000"/>
            <a:r>
              <a:rPr lang="en-US" sz="2000" dirty="0" smtClean="0"/>
              <a:t>Some languages that are common to learn:</a:t>
            </a:r>
          </a:p>
          <a:p>
            <a:pPr marL="1199250" lvl="1" indent="-342000"/>
            <a:r>
              <a:rPr lang="en-US" sz="1800" dirty="0" smtClean="0"/>
              <a:t>Python</a:t>
            </a:r>
          </a:p>
          <a:p>
            <a:pPr marL="1199250" lvl="1" indent="-342000"/>
            <a:r>
              <a:rPr lang="en-US" sz="1800" dirty="0" smtClean="0"/>
              <a:t>JavaScript</a:t>
            </a:r>
          </a:p>
          <a:p>
            <a:pPr marL="1199250" lvl="1" indent="-342000"/>
            <a:r>
              <a:rPr lang="en-US" sz="1800" dirty="0" smtClean="0"/>
              <a:t>Ruby</a:t>
            </a:r>
          </a:p>
          <a:p>
            <a:pPr marL="1199250" lvl="1" indent="-342000"/>
            <a:endParaRPr lang="en-US" sz="2000" dirty="0"/>
          </a:p>
          <a:p>
            <a:pPr marL="342000" indent="-342000"/>
            <a:r>
              <a:rPr lang="en-US" sz="2000" dirty="0" smtClean="0"/>
              <a:t>Your choice of language should depend on the project you want to complete</a:t>
            </a:r>
            <a:endParaRPr lang="en-US" sz="2000" dirty="0"/>
          </a:p>
          <a:p>
            <a:pPr marL="342000" indent="-342000"/>
            <a:endParaRPr lang="en-US" sz="2000" dirty="0"/>
          </a:p>
          <a:p>
            <a:pPr marL="342000" indent="-342000"/>
            <a:endParaRPr lang="en-US" sz="2000" dirty="0" smtClean="0"/>
          </a:p>
          <a:p>
            <a:pPr marL="342000" indent="-342000"/>
            <a:endParaRPr lang="en-AU" sz="2000" dirty="0"/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Sonic Pi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Today we’ll use Sonic Pi, which is a: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Educational tool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Musical instrument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Programming environment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Developed in the UK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Uses the Ruby language “under the hood”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Learning to write Sonic Pi is learning to write Ruby code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Quick Demonstration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Sonic Pi interface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Playing notes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Sleeping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Live loops</a:t>
            </a:r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340768"/>
            <a:ext cx="748240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This session’s activity is an introduction to General-Purpose programming concepts, including: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Sequencing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Loops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Selection</a:t>
            </a:r>
          </a:p>
          <a:p>
            <a:pPr marL="1199250" lvl="1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We’ll be using Sonic Pi for this activity, which is installed on the lab computers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If you finish early, feel free to write your own compositions or ask any questions</a:t>
            </a:r>
          </a:p>
          <a:p>
            <a:pPr marL="342000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00808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1800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AU" sz="1800" b="1" dirty="0" smtClean="0">
                <a:solidFill>
                  <a:srgbClr val="000000"/>
                </a:solidFill>
              </a:rPr>
              <a:t>Digital Technologies &amp; General-Purpos</a:t>
            </a:r>
            <a:r>
              <a:rPr lang="en-AU" sz="1800" b="1" dirty="0" smtClean="0">
                <a:solidFill>
                  <a:srgbClr val="000000"/>
                </a:solidFill>
              </a:rPr>
              <a:t>e Programming</a:t>
            </a:r>
            <a:endParaRPr lang="en-AU" sz="1800" b="1" dirty="0" smtClean="0">
              <a:solidFill>
                <a:srgbClr val="000000"/>
              </a:solidFill>
            </a:endParaRPr>
          </a:p>
          <a:p>
            <a:pPr marL="1143000" lvl="1"/>
            <a:r>
              <a:rPr lang="en-US" sz="1600" i="1" dirty="0" smtClean="0">
                <a:solidFill>
                  <a:srgbClr val="000000"/>
                </a:solidFill>
              </a:rPr>
              <a:t>1: </a:t>
            </a:r>
            <a:r>
              <a:rPr lang="en-US" sz="1600" i="1" dirty="0">
                <a:solidFill>
                  <a:srgbClr val="000000"/>
                </a:solidFill>
              </a:rPr>
              <a:t>ACARA </a:t>
            </a:r>
            <a:r>
              <a:rPr lang="en-US" sz="1600" i="1" dirty="0" smtClean="0">
                <a:solidFill>
                  <a:srgbClr val="000000"/>
                </a:solidFill>
              </a:rPr>
              <a:t>– Digital Technologies 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www.australiancurriculum.edu.au/technologies/digital-technologies/curriculum/f-10?layout=1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8AB900"/>
      </a:accent6>
      <a:hlink>
        <a:srgbClr val="CC0000"/>
      </a:hlink>
      <a:folHlink>
        <a:srgbClr val="00339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EDDBAB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D7C69B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93B1CC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85A0B9"/>
        </a:accent6>
        <a:hlink>
          <a:srgbClr val="59705D"/>
        </a:hlink>
        <a:folHlink>
          <a:srgbClr val="D47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N-EBE-v5 (2) [Compatibility Mode]" id="{1AE17403-6513-40CB-B7FD-8175F134AFF1}" vid="{B0B8E1C3-7901-4128-84A4-4C1A5C3206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UoN-EBE-v5 (2)</Template>
  <TotalTime>1050</TotalTime>
  <Words>343</Words>
  <Application>Microsoft Office PowerPoint</Application>
  <PresentationFormat>On-screen Show (4:3)</PresentationFormat>
  <Paragraphs>184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Blank Presentation</vt:lpstr>
      <vt:lpstr>CS4S High School 2016  An Introduction to General-Purpose Programming, with Sonic Pi </vt:lpstr>
      <vt:lpstr>Presentation Contents</vt:lpstr>
      <vt:lpstr>What is General-Purpose Programming?</vt:lpstr>
      <vt:lpstr>Digital Technologies &amp; General-Purpose Programming</vt:lpstr>
      <vt:lpstr>General-Purpose Programming Languages</vt:lpstr>
      <vt:lpstr>Sonic Pi</vt:lpstr>
      <vt:lpstr>Quick Demonstration</vt:lpstr>
      <vt:lpstr>Activities</vt:lpstr>
      <vt:lpstr>References </vt:lpstr>
    </vt:vector>
  </TitlesOfParts>
  <Manager/>
  <Company>University of Newcastle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 Hickmott</dc:creator>
  <cp:keywords/>
  <dc:description/>
  <cp:lastModifiedBy>Daniel Hickmott</cp:lastModifiedBy>
  <cp:revision>163</cp:revision>
  <cp:lastPrinted>2009-09-15T04:07:01Z</cp:lastPrinted>
  <dcterms:created xsi:type="dcterms:W3CDTF">2013-08-27T07:58:16Z</dcterms:created>
  <dcterms:modified xsi:type="dcterms:W3CDTF">2016-07-16T05:51:55Z</dcterms:modified>
  <cp:category/>
</cp:coreProperties>
</file>