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8" r:id="rId2"/>
    <p:sldId id="339" r:id="rId3"/>
    <p:sldId id="367" r:id="rId4"/>
    <p:sldId id="366" r:id="rId5"/>
    <p:sldId id="352" r:id="rId6"/>
    <p:sldId id="369" r:id="rId7"/>
    <p:sldId id="370" r:id="rId8"/>
    <p:sldId id="365" r:id="rId9"/>
    <p:sldId id="356" r:id="rId10"/>
    <p:sldId id="357" r:id="rId11"/>
    <p:sldId id="37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6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 pos="1440">
          <p15:clr>
            <a:srgbClr val="A4A3A4"/>
          </p15:clr>
        </p15:guide>
        <p15:guide id="7" orient="horz" pos="4128">
          <p15:clr>
            <a:srgbClr val="A4A3A4"/>
          </p15:clr>
        </p15:guide>
        <p15:guide id="8" orient="horz" pos="480">
          <p15:clr>
            <a:srgbClr val="A4A3A4"/>
          </p15:clr>
        </p15:guide>
        <p15:guide id="9" pos="2880">
          <p15:clr>
            <a:srgbClr val="A4A3A4"/>
          </p15:clr>
        </p15:guide>
        <p15:guide id="10" pos="1344">
          <p15:clr>
            <a:srgbClr val="A4A3A4"/>
          </p15:clr>
        </p15:guide>
        <p15:guide id="11" pos="480">
          <p15:clr>
            <a:srgbClr val="A4A3A4"/>
          </p15:clr>
        </p15:guide>
        <p15:guide id="12" pos="1920">
          <p15:clr>
            <a:srgbClr val="A4A3A4"/>
          </p15:clr>
        </p15:guide>
        <p15:guide id="13" pos="4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99"/>
    <a:srgbClr val="0066CC"/>
    <a:srgbClr val="66CC00"/>
    <a:srgbClr val="000000"/>
    <a:srgbClr val="FFFF99"/>
    <a:srgbClr val="FFCC33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8" autoAdjust="0"/>
    <p:restoredTop sz="90929"/>
  </p:normalViewPr>
  <p:slideViewPr>
    <p:cSldViewPr>
      <p:cViewPr varScale="1">
        <p:scale>
          <a:sx n="66" d="100"/>
          <a:sy n="66" d="100"/>
        </p:scale>
        <p:origin x="1494" y="78"/>
      </p:cViewPr>
      <p:guideLst>
        <p:guide orient="horz" pos="2576"/>
        <p:guide orient="horz" pos="1008"/>
        <p:guide orient="horz"/>
        <p:guide orient="horz" pos="1152"/>
        <p:guide orient="horz" pos="3792"/>
        <p:guide orient="horz" pos="1440"/>
        <p:guide orient="horz" pos="4128"/>
        <p:guide orient="horz" pos="480"/>
        <p:guide pos="2880"/>
        <p:guide pos="1344"/>
        <p:guide pos="480"/>
        <p:guide pos="1920"/>
        <p:guide pos="4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9A40AF-9F94-45D3-92E3-04A432103A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305754-64B2-492A-8B94-62FDB49EC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31307-A4F8-4480-B655-BFF3EECFA171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7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6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0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5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133600"/>
            <a:ext cx="6934200" cy="129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89400"/>
            <a:ext cx="6248400" cy="2463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 userDrawn="1"/>
        </p:nvSpPr>
        <p:spPr bwMode="auto">
          <a:xfrm>
            <a:off x="762000" y="1295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38249" name="Picture 9" descr="UON_Squar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439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782AF-3036-471E-9456-3F2B5C007E97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51376-55D4-425E-97F0-9887ED6EB1F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13" y="677863"/>
            <a:ext cx="1906587" cy="5341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677863"/>
            <a:ext cx="5568950" cy="5341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B370C-F281-4628-A1A7-C8131B54CFBC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E910A-7743-4D82-8B72-4258C774695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4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CCB6B-6123-494A-BDE7-2B2B3A9485E6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86469-21ED-421D-83A0-B1934E8C0C71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E00C6-688D-4242-ACC5-F787ABEBA148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ADF31-FA71-45B4-9CA7-F7413FF0A28D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7338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7338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18017B-0775-4197-9F26-1C3248066D89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D816D-C12E-4D08-B9B3-4D68851B3EF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11923E-18A2-4D07-BB1C-0BD71F36D10B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32F51-CE98-4386-BBBD-783DD98C7E0F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048DE-6E7A-495E-8E0D-6F1B20111B05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5663F-0EDC-4F19-802A-9D0D9A23124F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8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90DDA2-6B8F-47F4-AECB-54924121FE25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ADA07-A4DC-4A1E-A7FD-9D17CB0F0524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CD38D-E88A-4165-9299-F1B0EDAC7838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2EFF4-A48B-415E-AF6E-652445FD765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CA5548-85E9-4B6C-9851-68D7EE1A9C39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15044-C7E8-4E8F-B923-002C9959573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5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063" y="677863"/>
            <a:ext cx="76279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62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7" descr="UON_RESTRICTED_MON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641475" cy="577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762000" y="1295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248400"/>
            <a:ext cx="1371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7EA9D35B-6F8B-45E3-9D9F-7576095C1B51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380163"/>
            <a:ext cx="594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50000"/>
              </a:lnSpc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762000"/>
            <a:ext cx="3810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0D35E474-8E4A-4D1E-AED0-5730C8A6C11E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pinventor.mit.edu/explore/stories/east-palo-alto-girls-create-app-clean-graffiti-trash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pinventor.mit.edu/explore/stories/k-8-division-international-app-winner.html" TargetMode="External"/><Relationship Id="rId4" Type="http://schemas.openxmlformats.org/officeDocument/2006/relationships/hyperlink" Target="http://appinventor.mit.edu/explore/stories/resca-middl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chdevelop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ino.pad2play.com/" TargetMode="External"/><Relationship Id="rId4" Type="http://schemas.openxmlformats.org/officeDocument/2006/relationships/hyperlink" Target="http://twolivesleft.com/Code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pinventor.mit.edu/explore/stories/girls-code.html" TargetMode="External"/><Relationship Id="rId7" Type="http://schemas.openxmlformats.org/officeDocument/2006/relationships/hyperlink" Target="http://www.appinventor.org/content/CourseInABox/Intro/courseinabo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pinventor.mit.edu/explore/stories/mobile-apps-non-cs-majors-usf.html" TargetMode="External"/><Relationship Id="rId5" Type="http://schemas.openxmlformats.org/officeDocument/2006/relationships/hyperlink" Target="http://appinventor.mit.edu/explore/stories/deerfield.html" TargetMode="External"/><Relationship Id="rId4" Type="http://schemas.openxmlformats.org/officeDocument/2006/relationships/hyperlink" Target="http://appinventor.mit.edu/explore/stories/computer-ap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828800"/>
            <a:ext cx="5191125" cy="1384176"/>
          </a:xfrm>
          <a:noFill/>
        </p:spPr>
        <p:txBody>
          <a:bodyPr/>
          <a:lstStyle/>
          <a:p>
            <a:r>
              <a:rPr lang="en-US" sz="2400" dirty="0" smtClean="0"/>
              <a:t>CS4S High School 2016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Building Mobile Apps, with </a:t>
            </a:r>
            <a:r>
              <a:rPr lang="en-US" sz="1800" dirty="0" err="1" smtClean="0"/>
              <a:t>AppInventor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1560" y="4267200"/>
            <a:ext cx="6400800" cy="1854200"/>
          </a:xfrm>
          <a:noFill/>
          <a:ln/>
        </p:spPr>
        <p:txBody>
          <a:bodyPr wrap="none" lIns="144000" tIns="144000" rIns="144000" bIns="144000" anchor="b"/>
          <a:lstStyle/>
          <a:p>
            <a:r>
              <a:rPr lang="en-US" sz="1600" b="1" dirty="0" err="1" smtClean="0"/>
              <a:t>Mr</a:t>
            </a:r>
            <a:r>
              <a:rPr lang="en-US" sz="1600" b="1" dirty="0" smtClean="0"/>
              <a:t> Daniel Hickmott</a:t>
            </a:r>
            <a:endParaRPr lang="en-US" sz="1600" b="1" dirty="0"/>
          </a:p>
          <a:p>
            <a:r>
              <a:rPr lang="en-AU" sz="1400" dirty="0" smtClean="0"/>
              <a:t>Research Assistant</a:t>
            </a:r>
          </a:p>
          <a:p>
            <a:r>
              <a:rPr lang="en-AU" sz="1400" dirty="0" smtClean="0"/>
              <a:t>School of Education, Faculty of Education and Arts</a:t>
            </a:r>
            <a:endParaRPr lang="en-US" sz="1400" dirty="0"/>
          </a:p>
          <a:p>
            <a:r>
              <a:rPr lang="en-US" sz="1400" dirty="0" smtClean="0"/>
              <a:t>18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July 2016</a:t>
            </a:r>
            <a:endParaRPr lang="en-US" sz="1400" dirty="0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0648"/>
            <a:ext cx="6758684" cy="8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1800" b="1" dirty="0" smtClean="0"/>
              <a:t>What </a:t>
            </a:r>
            <a:r>
              <a:rPr lang="en-US" sz="1800" b="1" dirty="0"/>
              <a:t>Can You Create with </a:t>
            </a:r>
            <a:r>
              <a:rPr lang="en-US" sz="1800" b="1" dirty="0" err="1"/>
              <a:t>AppInventor</a:t>
            </a:r>
            <a:r>
              <a:rPr lang="en-US" sz="1800" b="1" dirty="0" smtClean="0"/>
              <a:t>?</a:t>
            </a:r>
          </a:p>
          <a:p>
            <a:pPr marL="1199250" lvl="1" indent="-342000"/>
            <a:r>
              <a:rPr lang="en-AU" sz="1600" i="1" dirty="0" smtClean="0"/>
              <a:t>6: </a:t>
            </a:r>
            <a:r>
              <a:rPr lang="en-AU" sz="1600" i="1" dirty="0"/>
              <a:t>East Palo Alto girls create app to clean up graffiti, trash </a:t>
            </a:r>
            <a:r>
              <a:rPr lang="en-AU" sz="1600" dirty="0">
                <a:solidFill>
                  <a:srgbClr val="000000"/>
                </a:solidFill>
                <a:hlinkClick r:id="rId3"/>
              </a:rPr>
              <a:t>http://</a:t>
            </a:r>
            <a:r>
              <a:rPr lang="en-AU" sz="1600" dirty="0" smtClean="0">
                <a:solidFill>
                  <a:srgbClr val="000000"/>
                </a:solidFill>
                <a:hlinkClick r:id="rId3"/>
              </a:rPr>
              <a:t>appinventor.mit.edu/explore/stories/east-palo-alto-girls-create-app-clean-graffiti-trash.html</a:t>
            </a:r>
            <a:endParaRPr lang="en-AU" sz="1600" dirty="0" smtClean="0">
              <a:solidFill>
                <a:srgbClr val="000000"/>
              </a:solidFill>
            </a:endParaRPr>
          </a:p>
          <a:p>
            <a:pPr marL="1199250" lvl="1" indent="-342000"/>
            <a:r>
              <a:rPr lang="en-US" sz="1600" i="1" dirty="0">
                <a:solidFill>
                  <a:srgbClr val="000000"/>
                </a:solidFill>
              </a:rPr>
              <a:t>7: </a:t>
            </a:r>
            <a:r>
              <a:rPr lang="en-AU" sz="1600" i="1" dirty="0"/>
              <a:t>Resaca Middle School Team Invited to 2014 White House Science Fair </a:t>
            </a:r>
            <a:r>
              <a:rPr lang="en-US" sz="1600" dirty="0" smtClean="0">
                <a:solidFill>
                  <a:srgbClr val="000000"/>
                </a:solidFill>
                <a:hlinkClick r:id="rId4"/>
              </a:rPr>
              <a:t>http</a:t>
            </a:r>
            <a:r>
              <a:rPr lang="en-US" sz="1600" dirty="0">
                <a:solidFill>
                  <a:srgbClr val="000000"/>
                </a:solidFill>
                <a:hlinkClick r:id="rId4"/>
              </a:rPr>
              <a:t>://</a:t>
            </a:r>
            <a:r>
              <a:rPr lang="en-US" sz="1600" dirty="0" smtClean="0">
                <a:solidFill>
                  <a:srgbClr val="000000"/>
                </a:solidFill>
                <a:hlinkClick r:id="rId4"/>
              </a:rPr>
              <a:t>appinventor.mit.edu/explore/stories/resca-middle.html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r>
              <a:rPr lang="en-US" sz="1600" dirty="0" smtClean="0">
                <a:solidFill>
                  <a:srgbClr val="000000"/>
                </a:solidFill>
              </a:rPr>
              <a:t>8: </a:t>
            </a:r>
            <a:r>
              <a:rPr lang="en-AU" sz="1600" dirty="0"/>
              <a:t>K-8 Division International App </a:t>
            </a:r>
            <a:r>
              <a:rPr lang="en-AU" sz="1600" dirty="0" smtClean="0"/>
              <a:t>Winner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http://</a:t>
            </a:r>
            <a:r>
              <a:rPr lang="en-US" sz="1600" dirty="0" smtClean="0">
                <a:solidFill>
                  <a:srgbClr val="000000"/>
                </a:solidFill>
                <a:hlinkClick r:id="rId5"/>
              </a:rPr>
              <a:t>appinventor.mit.edu/explore/stories/k-8-division-international-app-winner.html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endParaRPr lang="en-AU" sz="16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1800" b="1" dirty="0"/>
              <a:t>Alternatives to </a:t>
            </a:r>
            <a:r>
              <a:rPr lang="en-US" sz="1800" b="1" dirty="0" err="1" smtClean="0"/>
              <a:t>AppInventor</a:t>
            </a:r>
            <a:endParaRPr lang="en-US" sz="1800" b="1" dirty="0" smtClean="0"/>
          </a:p>
          <a:p>
            <a:pPr marL="1199250" lvl="1" indent="-342000"/>
            <a:r>
              <a:rPr lang="en-US" sz="1600" i="1" dirty="0" smtClean="0"/>
              <a:t>9: </a:t>
            </a:r>
            <a:r>
              <a:rPr lang="en-US" sz="1600" i="1" dirty="0" err="1" smtClean="0"/>
              <a:t>TouchDevelop</a:t>
            </a:r>
            <a:r>
              <a:rPr lang="en-US" sz="1600" i="1" dirty="0" smtClean="0"/>
              <a:t>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://www.touchdevelop.com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marL="1199250" lvl="1" indent="-342000"/>
            <a:r>
              <a:rPr lang="en-US" sz="1600" i="1" dirty="0" smtClean="0"/>
              <a:t>10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Codea</a:t>
            </a:r>
            <a:r>
              <a:rPr lang="en-US" sz="1600" dirty="0" smtClean="0"/>
              <a:t>: </a:t>
            </a:r>
            <a:r>
              <a:rPr lang="en-US" sz="1600" dirty="0">
                <a:hlinkClick r:id="rId4"/>
              </a:rPr>
              <a:t>http://twolivesleft.com/Codea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</a:p>
          <a:p>
            <a:pPr marL="1199250" lvl="1" indent="-342000"/>
            <a:r>
              <a:rPr lang="en-US" sz="1600" i="1" dirty="0" smtClean="0">
                <a:solidFill>
                  <a:srgbClr val="000000"/>
                </a:solidFill>
              </a:rPr>
              <a:t>11: </a:t>
            </a:r>
            <a:r>
              <a:rPr lang="en-US" sz="1600" i="1" dirty="0" smtClean="0">
                <a:solidFill>
                  <a:srgbClr val="000000"/>
                </a:solidFill>
              </a:rPr>
              <a:t>Kino: 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http://kino.pad2play.com</a:t>
            </a:r>
            <a:r>
              <a:rPr lang="en-US" sz="1600" dirty="0" smtClean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endParaRPr lang="en-AU" sz="16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8651" y="692696"/>
            <a:ext cx="7197725" cy="1216025"/>
          </a:xfrm>
          <a:noFill/>
        </p:spPr>
        <p:txBody>
          <a:bodyPr/>
          <a:lstStyle/>
          <a:p>
            <a:r>
              <a:rPr lang="en-US" dirty="0" smtClean="0"/>
              <a:t>Presentation Contents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What is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How is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Used </a:t>
            </a:r>
            <a:r>
              <a:rPr lang="en-US" sz="2000" dirty="0" smtClean="0">
                <a:solidFill>
                  <a:srgbClr val="000000"/>
                </a:solidFill>
              </a:rPr>
              <a:t>in Education?</a:t>
            </a:r>
          </a:p>
          <a:p>
            <a:pPr marL="342000" indent="-342000"/>
            <a:endParaRPr lang="en-US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What </a:t>
            </a:r>
            <a:r>
              <a:rPr lang="en-US" sz="2000" dirty="0" smtClean="0">
                <a:solidFill>
                  <a:srgbClr val="000000"/>
                </a:solidFill>
              </a:rPr>
              <a:t>Can </a:t>
            </a:r>
            <a:r>
              <a:rPr lang="en-US" sz="2000" dirty="0">
                <a:solidFill>
                  <a:srgbClr val="000000"/>
                </a:solidFill>
              </a:rPr>
              <a:t>Y</a:t>
            </a:r>
            <a:r>
              <a:rPr lang="en-US" sz="2000" dirty="0" smtClean="0">
                <a:solidFill>
                  <a:srgbClr val="000000"/>
                </a:solidFill>
              </a:rPr>
              <a:t>ou </a:t>
            </a:r>
            <a:r>
              <a:rPr lang="en-US" sz="2000" dirty="0" smtClean="0">
                <a:solidFill>
                  <a:srgbClr val="000000"/>
                </a:solidFill>
              </a:rPr>
              <a:t>Create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with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Alternatives to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Activities</a:t>
            </a:r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00807"/>
            <a:ext cx="7554416" cy="1216025"/>
          </a:xfrm>
          <a:noFill/>
        </p:spPr>
        <p:txBody>
          <a:bodyPr/>
          <a:lstStyle/>
          <a:p>
            <a:pPr marL="342000" indent="-342000"/>
            <a:r>
              <a:rPr lang="en-US" dirty="0">
                <a:solidFill>
                  <a:srgbClr val="000000"/>
                </a:solidFill>
              </a:rPr>
              <a:t>What</a:t>
            </a:r>
            <a:r>
              <a:rPr lang="en-US" sz="3200" dirty="0">
                <a:solidFill>
                  <a:srgbClr val="000000"/>
                </a:solidFill>
              </a:rPr>
              <a:t> is </a:t>
            </a:r>
            <a:r>
              <a:rPr lang="en-US" sz="3200" dirty="0" err="1">
                <a:solidFill>
                  <a:srgbClr val="000000"/>
                </a:solidFill>
              </a:rPr>
              <a:t>AppInventor</a:t>
            </a:r>
            <a:r>
              <a:rPr lang="en-US" sz="32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 Visual Programming language that can be used to create Android apps </a:t>
            </a: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Similar to Scratch, you can drag and drop blocks around to make programs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Allows you to interact with phones’ and tablets’: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Accelerometer sensor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GPS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Microphone</a:t>
            </a:r>
          </a:p>
          <a:p>
            <a:pPr marL="1199250" lvl="1" indent="-342000"/>
            <a:endParaRPr lang="en-US" sz="18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000" dirty="0">
                <a:solidFill>
                  <a:srgbClr val="000000"/>
                </a:solidFill>
              </a:rPr>
              <a:t>All you need is a Google account – you don’t even need a mobile or tablet!</a:t>
            </a:r>
          </a:p>
          <a:p>
            <a:pPr marL="342000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AppInventor</a:t>
            </a:r>
            <a:r>
              <a:rPr lang="en-US" dirty="0" smtClean="0"/>
              <a:t> used in Education?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1277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endParaRPr lang="en-AU" sz="18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000" dirty="0" smtClean="0">
                <a:solidFill>
                  <a:srgbClr val="000000"/>
                </a:solidFill>
              </a:rPr>
              <a:t>In K – 12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Introducing students to Computer Science</a:t>
            </a:r>
            <a:r>
              <a:rPr lang="en-US" sz="1800" baseline="30000" dirty="0" smtClean="0">
                <a:solidFill>
                  <a:srgbClr val="000000"/>
                </a:solidFill>
              </a:rPr>
              <a:t>1</a:t>
            </a:r>
            <a:endParaRPr lang="en-US" sz="1600" baseline="30000" dirty="0" smtClean="0">
              <a:solidFill>
                <a:srgbClr val="000000"/>
              </a:solidFill>
            </a:endParaRP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App competitions</a:t>
            </a:r>
            <a:r>
              <a:rPr lang="en-US" sz="1800" baseline="30000" dirty="0" smtClean="0">
                <a:solidFill>
                  <a:srgbClr val="000000"/>
                </a:solidFill>
              </a:rPr>
              <a:t>2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Making games to learn different subjects</a:t>
            </a:r>
            <a:r>
              <a:rPr lang="en-US" sz="1800" baseline="30000" dirty="0" smtClean="0">
                <a:solidFill>
                  <a:srgbClr val="000000"/>
                </a:solidFill>
              </a:rPr>
              <a:t>3</a:t>
            </a:r>
          </a:p>
          <a:p>
            <a:pPr marL="1199250" lvl="1" indent="-342000"/>
            <a:endParaRPr lang="en-US" sz="18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At a university level: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Used in CS courses for </a:t>
            </a:r>
            <a:r>
              <a:rPr lang="en-US" sz="1800" dirty="0">
                <a:solidFill>
                  <a:srgbClr val="000000"/>
                </a:solidFill>
              </a:rPr>
              <a:t>n</a:t>
            </a:r>
            <a:r>
              <a:rPr lang="en-US" sz="1800" dirty="0" smtClean="0">
                <a:solidFill>
                  <a:srgbClr val="000000"/>
                </a:solidFill>
              </a:rPr>
              <a:t>on-CS majors in the US</a:t>
            </a:r>
            <a:r>
              <a:rPr lang="en-US" sz="1800" baseline="30000" dirty="0" smtClean="0">
                <a:solidFill>
                  <a:srgbClr val="000000"/>
                </a:solidFill>
              </a:rPr>
              <a:t>4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Intro to CS material from USF available online</a:t>
            </a:r>
            <a:r>
              <a:rPr lang="en-US" sz="1800" baseline="30000" dirty="0" smtClean="0">
                <a:solidFill>
                  <a:srgbClr val="000000"/>
                </a:solidFill>
              </a:rPr>
              <a:t>5</a:t>
            </a:r>
          </a:p>
          <a:p>
            <a:pPr marL="1199250" lvl="1" indent="-342000"/>
            <a:endParaRPr lang="en-US" sz="1800" dirty="0">
              <a:solidFill>
                <a:srgbClr val="000000"/>
              </a:solidFill>
            </a:endParaRPr>
          </a:p>
          <a:p>
            <a:pPr marL="342000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What Can </a:t>
            </a:r>
            <a:r>
              <a:rPr lang="en-US" dirty="0"/>
              <a:t>Y</a:t>
            </a:r>
            <a:r>
              <a:rPr lang="en-US" dirty="0" smtClean="0"/>
              <a:t>ou Create with </a:t>
            </a:r>
            <a:r>
              <a:rPr lang="en-US" dirty="0" err="1" smtClean="0"/>
              <a:t>AppInventor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/>
              <a:t>An App to take pictures of, and report, graffiti in the local area</a:t>
            </a:r>
            <a:r>
              <a:rPr lang="en-US" sz="2000" baseline="30000" dirty="0" smtClean="0"/>
              <a:t>6</a:t>
            </a:r>
          </a:p>
          <a:p>
            <a:pPr marL="342000" indent="-342000"/>
            <a:endParaRPr lang="en-US" sz="2000" dirty="0" smtClean="0"/>
          </a:p>
          <a:p>
            <a:pPr marL="342000" indent="-342000"/>
            <a:r>
              <a:rPr lang="en-US" sz="2000" dirty="0" smtClean="0"/>
              <a:t>An App to guide visually impaired students around a school, using voice navigation</a:t>
            </a:r>
            <a:r>
              <a:rPr lang="en-US" sz="2000" baseline="30000" dirty="0" smtClean="0"/>
              <a:t>7</a:t>
            </a:r>
          </a:p>
          <a:p>
            <a:pPr marL="342000" indent="-342000"/>
            <a:endParaRPr lang="en-US" sz="2000" dirty="0" smtClean="0"/>
          </a:p>
          <a:p>
            <a:pPr marL="342000" indent="-342000"/>
            <a:r>
              <a:rPr lang="en-US" sz="2000" dirty="0" smtClean="0"/>
              <a:t>An App for locating the bus a student is on, so that their parents know they will get home safely</a:t>
            </a:r>
            <a:r>
              <a:rPr lang="en-US" sz="2000" baseline="30000" dirty="0" smtClean="0"/>
              <a:t>8</a:t>
            </a:r>
          </a:p>
          <a:p>
            <a:pPr marL="342000" indent="-342000"/>
            <a:endParaRPr lang="en-US" sz="2000" dirty="0"/>
          </a:p>
          <a:p>
            <a:pPr marL="342000" indent="-342000"/>
            <a:endParaRPr lang="en-US" sz="2000" dirty="0"/>
          </a:p>
          <a:p>
            <a:pPr marL="342000" indent="-342000"/>
            <a:endParaRPr lang="en-US" sz="2000" dirty="0" smtClean="0"/>
          </a:p>
          <a:p>
            <a:pPr marL="342000" indent="-342000"/>
            <a:endParaRPr lang="en-AU" sz="2000" dirty="0"/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Alternatives to </a:t>
            </a:r>
            <a:r>
              <a:rPr lang="en-US" dirty="0" err="1" smtClean="0"/>
              <a:t>AppInventor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Desktop / iOS / Android / Windows Phone: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TouchDevelop</a:t>
            </a:r>
            <a:r>
              <a:rPr lang="en-US" sz="1800" baseline="30000" dirty="0" smtClean="0">
                <a:solidFill>
                  <a:srgbClr val="000000"/>
                </a:solidFill>
              </a:rPr>
              <a:t>9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000" dirty="0" smtClean="0">
                <a:solidFill>
                  <a:srgbClr val="000000"/>
                </a:solidFill>
              </a:rPr>
              <a:t>iOS:</a:t>
            </a:r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r>
              <a:rPr lang="en-AU" sz="1800" dirty="0" smtClean="0">
                <a:solidFill>
                  <a:srgbClr val="000000"/>
                </a:solidFill>
              </a:rPr>
              <a:t>Codea</a:t>
            </a:r>
            <a:r>
              <a:rPr lang="en-AU" sz="1800" baseline="30000" dirty="0" smtClean="0">
                <a:solidFill>
                  <a:srgbClr val="000000"/>
                </a:solidFill>
              </a:rPr>
              <a:t>10</a:t>
            </a:r>
            <a:endParaRPr lang="en-AU" sz="1800" baseline="30000" dirty="0" smtClean="0">
              <a:solidFill>
                <a:srgbClr val="000000"/>
              </a:solidFill>
            </a:endParaRPr>
          </a:p>
          <a:p>
            <a:pPr marL="1199250" lvl="1" indent="-342000"/>
            <a:r>
              <a:rPr lang="en-AU" sz="1800" dirty="0" smtClean="0">
                <a:solidFill>
                  <a:srgbClr val="000000"/>
                </a:solidFill>
              </a:rPr>
              <a:t>Kino</a:t>
            </a:r>
            <a:r>
              <a:rPr lang="en-AU" sz="1800" baseline="30000" dirty="0" smtClean="0">
                <a:solidFill>
                  <a:srgbClr val="000000"/>
                </a:solidFill>
              </a:rPr>
              <a:t>11</a:t>
            </a:r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Quick Demonstration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 interface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Designer View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Blocks View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Dragging &amp; Dropping Blocks</a:t>
            </a:r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340768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There are four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 activities available on the workshop </a:t>
            </a:r>
            <a:r>
              <a:rPr lang="en-US" sz="2000" dirty="0" smtClean="0">
                <a:solidFill>
                  <a:srgbClr val="000000"/>
                </a:solidFill>
              </a:rPr>
              <a:t>website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We recommend that  you complete this in the order on the </a:t>
            </a:r>
            <a:r>
              <a:rPr lang="en-US" sz="2000" dirty="0" smtClean="0">
                <a:solidFill>
                  <a:srgbClr val="000000"/>
                </a:solidFill>
              </a:rPr>
              <a:t>site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If you have any questions about different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 features that you can use or would like to complete different tutorials, please let us </a:t>
            </a:r>
            <a:r>
              <a:rPr lang="en-US" sz="2000" dirty="0" smtClean="0">
                <a:solidFill>
                  <a:srgbClr val="000000"/>
                </a:solidFill>
              </a:rPr>
              <a:t>know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00808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1800" dirty="0" smtClean="0">
              <a:solidFill>
                <a:srgbClr val="000000"/>
              </a:solidFill>
            </a:endParaRPr>
          </a:p>
          <a:p>
            <a:pPr marL="285750" indent="-285750"/>
            <a:r>
              <a:rPr lang="en-AU" sz="1800" b="1" dirty="0" smtClean="0">
                <a:solidFill>
                  <a:srgbClr val="000000"/>
                </a:solidFill>
              </a:rPr>
              <a:t>How is </a:t>
            </a:r>
            <a:r>
              <a:rPr lang="en-AU" sz="1800" b="1" dirty="0" err="1" smtClean="0">
                <a:solidFill>
                  <a:srgbClr val="000000"/>
                </a:solidFill>
              </a:rPr>
              <a:t>AppInventor</a:t>
            </a:r>
            <a:r>
              <a:rPr lang="en-AU" sz="1800" b="1" dirty="0" smtClean="0">
                <a:solidFill>
                  <a:srgbClr val="000000"/>
                </a:solidFill>
              </a:rPr>
              <a:t> Used in Education?</a:t>
            </a:r>
          </a:p>
          <a:p>
            <a:pPr marL="1143000" lvl="1"/>
            <a:r>
              <a:rPr lang="en-US" sz="1600" i="1" dirty="0">
                <a:solidFill>
                  <a:srgbClr val="000000"/>
                </a:solidFill>
              </a:rPr>
              <a:t>1: “</a:t>
            </a:r>
            <a:r>
              <a:rPr lang="en-AU" sz="1600" i="1" dirty="0"/>
              <a:t>Girls Code program in Utah encourages girls to pursue CS degrees</a:t>
            </a:r>
            <a:r>
              <a:rPr lang="en-AU" sz="1600" i="1" dirty="0" smtClean="0"/>
              <a:t>”                     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appinventor.mit.edu/explore/stories/girls-code.html</a:t>
            </a:r>
            <a:endParaRPr lang="en-AU" sz="1600" dirty="0" smtClean="0">
              <a:solidFill>
                <a:srgbClr val="000000"/>
              </a:solidFill>
            </a:endParaRPr>
          </a:p>
          <a:p>
            <a:pPr marL="1143000" lvl="1"/>
            <a:r>
              <a:rPr lang="en-AU" sz="1600" i="1" dirty="0">
                <a:solidFill>
                  <a:srgbClr val="000000"/>
                </a:solidFill>
              </a:rPr>
              <a:t>2</a:t>
            </a:r>
            <a:r>
              <a:rPr lang="en-AU" sz="1600" i="1" dirty="0" smtClean="0">
                <a:solidFill>
                  <a:srgbClr val="000000"/>
                </a:solidFill>
              </a:rPr>
              <a:t>:</a:t>
            </a:r>
            <a:r>
              <a:rPr lang="en-AU" sz="1600" i="1" dirty="0"/>
              <a:t> Computer App Programming (CAP) Competition in Hong Kong </a:t>
            </a:r>
            <a:r>
              <a:rPr lang="en-AU" sz="1600" dirty="0" smtClean="0">
                <a:solidFill>
                  <a:srgbClr val="000000"/>
                </a:solidFill>
                <a:hlinkClick r:id="rId4"/>
              </a:rPr>
              <a:t>http</a:t>
            </a:r>
            <a:r>
              <a:rPr lang="en-AU" sz="1600" dirty="0">
                <a:solidFill>
                  <a:srgbClr val="000000"/>
                </a:solidFill>
                <a:hlinkClick r:id="rId4"/>
              </a:rPr>
              <a:t>://</a:t>
            </a:r>
            <a:r>
              <a:rPr lang="en-AU" sz="1600" dirty="0" smtClean="0">
                <a:solidFill>
                  <a:srgbClr val="000000"/>
                </a:solidFill>
                <a:hlinkClick r:id="rId4"/>
              </a:rPr>
              <a:t>appinventor.mit.edu/explore/stories/computer-app.html</a:t>
            </a:r>
            <a:r>
              <a:rPr lang="en-AU" sz="1600" dirty="0" smtClean="0">
                <a:solidFill>
                  <a:srgbClr val="000000"/>
                </a:solidFill>
              </a:rPr>
              <a:t>   </a:t>
            </a:r>
          </a:p>
          <a:p>
            <a:pPr marL="1143000" lvl="1"/>
            <a:r>
              <a:rPr lang="en-AU" sz="1600" i="1" dirty="0" smtClean="0">
                <a:solidFill>
                  <a:srgbClr val="000000"/>
                </a:solidFill>
              </a:rPr>
              <a:t>3: </a:t>
            </a:r>
            <a:r>
              <a:rPr lang="en-AU" sz="1600" dirty="0" smtClean="0"/>
              <a:t>Deerfield Community School - App Inventor Tablet Pilot </a:t>
            </a:r>
            <a:r>
              <a:rPr lang="en-AU" sz="1600" dirty="0" smtClean="0">
                <a:solidFill>
                  <a:srgbClr val="000000"/>
                </a:solidFill>
                <a:hlinkClick r:id="rId5"/>
              </a:rPr>
              <a:t>http</a:t>
            </a:r>
            <a:r>
              <a:rPr lang="en-AU" sz="1600" dirty="0">
                <a:solidFill>
                  <a:srgbClr val="000000"/>
                </a:solidFill>
                <a:hlinkClick r:id="rId5"/>
              </a:rPr>
              <a:t>://</a:t>
            </a:r>
            <a:r>
              <a:rPr lang="en-AU" sz="1600" dirty="0" smtClean="0">
                <a:solidFill>
                  <a:srgbClr val="000000"/>
                </a:solidFill>
                <a:hlinkClick r:id="rId5"/>
              </a:rPr>
              <a:t>appinventor.mit.edu/explore/stories/deerfield.html</a:t>
            </a:r>
            <a:r>
              <a:rPr lang="en-AU" sz="1600" dirty="0" smtClean="0">
                <a:solidFill>
                  <a:srgbClr val="000000"/>
                </a:solidFill>
              </a:rPr>
              <a:t> </a:t>
            </a:r>
          </a:p>
          <a:p>
            <a:pPr marL="1143000" lvl="1"/>
            <a:r>
              <a:rPr lang="en-AU" sz="1600" dirty="0" smtClean="0">
                <a:solidFill>
                  <a:srgbClr val="000000"/>
                </a:solidFill>
              </a:rPr>
              <a:t>4: Mobile </a:t>
            </a:r>
            <a:r>
              <a:rPr lang="en-AU" sz="1600" dirty="0">
                <a:solidFill>
                  <a:srgbClr val="000000"/>
                </a:solidFill>
              </a:rPr>
              <a:t>Apps for Non-CS Majors at USF </a:t>
            </a:r>
            <a:r>
              <a:rPr lang="en-AU" sz="1600" dirty="0">
                <a:solidFill>
                  <a:srgbClr val="000000"/>
                </a:solidFill>
                <a:hlinkClick r:id="rId6"/>
              </a:rPr>
              <a:t>http://</a:t>
            </a:r>
            <a:r>
              <a:rPr lang="en-AU" sz="1600" dirty="0" smtClean="0">
                <a:solidFill>
                  <a:srgbClr val="000000"/>
                </a:solidFill>
                <a:hlinkClick r:id="rId6"/>
              </a:rPr>
              <a:t>appinventor.mit.edu/explore/stories/mobile-apps-non-cs-majors-usf.html</a:t>
            </a:r>
            <a:endParaRPr lang="en-AU" sz="1600" dirty="0">
              <a:solidFill>
                <a:srgbClr val="000000"/>
              </a:solidFill>
            </a:endParaRPr>
          </a:p>
          <a:p>
            <a:pPr marL="1143000" lvl="1"/>
            <a:r>
              <a:rPr lang="en-AU" sz="1600" dirty="0" smtClean="0">
                <a:solidFill>
                  <a:srgbClr val="000000"/>
                </a:solidFill>
              </a:rPr>
              <a:t>5. </a:t>
            </a:r>
            <a:r>
              <a:rPr lang="en-AU" sz="1600" dirty="0" err="1" smtClean="0">
                <a:solidFill>
                  <a:srgbClr val="000000"/>
                </a:solidFill>
              </a:rPr>
              <a:t>AppIventor</a:t>
            </a:r>
            <a:r>
              <a:rPr lang="en-AU" sz="1600" dirty="0" smtClean="0">
                <a:solidFill>
                  <a:srgbClr val="000000"/>
                </a:solidFill>
              </a:rPr>
              <a:t> – Course in a Box </a:t>
            </a:r>
            <a:r>
              <a:rPr lang="en-AU" sz="1600" dirty="0" smtClean="0">
                <a:solidFill>
                  <a:srgbClr val="000000"/>
                </a:solidFill>
                <a:hlinkClick r:id="rId7"/>
              </a:rPr>
              <a:t>http</a:t>
            </a:r>
            <a:r>
              <a:rPr lang="en-AU" sz="1600" dirty="0">
                <a:solidFill>
                  <a:srgbClr val="000000"/>
                </a:solidFill>
                <a:hlinkClick r:id="rId7"/>
              </a:rPr>
              <a:t>://</a:t>
            </a:r>
            <a:r>
              <a:rPr lang="en-AU" sz="1600" dirty="0" smtClean="0">
                <a:solidFill>
                  <a:srgbClr val="000000"/>
                </a:solidFill>
                <a:hlinkClick r:id="rId7"/>
              </a:rPr>
              <a:t>www.appinventor.org/content/CourseInABox/Intro/courseinabox</a:t>
            </a:r>
            <a:r>
              <a:rPr lang="en-AU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8AB900"/>
      </a:accent6>
      <a:hlink>
        <a:srgbClr val="CC0000"/>
      </a:hlink>
      <a:folHlink>
        <a:srgbClr val="003399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DDBAB"/>
        </a:accent1>
        <a:accent2>
          <a:srgbClr val="EDDBAB"/>
        </a:accent2>
        <a:accent3>
          <a:srgbClr val="FFFFFF"/>
        </a:accent3>
        <a:accent4>
          <a:srgbClr val="000000"/>
        </a:accent4>
        <a:accent5>
          <a:srgbClr val="F4EAD2"/>
        </a:accent5>
        <a:accent6>
          <a:srgbClr val="D7C69B"/>
        </a:accent6>
        <a:hlink>
          <a:srgbClr val="CC00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CC00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DDBAB"/>
        </a:accent1>
        <a:accent2>
          <a:srgbClr val="93B1CC"/>
        </a:accent2>
        <a:accent3>
          <a:srgbClr val="FFFFFF"/>
        </a:accent3>
        <a:accent4>
          <a:srgbClr val="000000"/>
        </a:accent4>
        <a:accent5>
          <a:srgbClr val="F4EAD2"/>
        </a:accent5>
        <a:accent6>
          <a:srgbClr val="85A0B9"/>
        </a:accent6>
        <a:hlink>
          <a:srgbClr val="59705D"/>
        </a:hlink>
        <a:folHlink>
          <a:srgbClr val="D47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oN-EBE-v5 (2) [Compatibility Mode]" id="{1AE17403-6513-40CB-B7FD-8175F134AFF1}" vid="{B0B8E1C3-7901-4128-84A4-4C1A5C32061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UoN-EBE-v5 (2)</Template>
  <TotalTime>996</TotalTime>
  <Words>464</Words>
  <Application>Microsoft Office PowerPoint</Application>
  <PresentationFormat>On-screen Show (4:3)</PresentationFormat>
  <Paragraphs>291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ＭＳ Ｐゴシック</vt:lpstr>
      <vt:lpstr>Arial</vt:lpstr>
      <vt:lpstr>Blank Presentation</vt:lpstr>
      <vt:lpstr>CS4S High School 2016  Building Mobile Apps, with AppInventor </vt:lpstr>
      <vt:lpstr>Presentation Contents</vt:lpstr>
      <vt:lpstr>What is AppInventor?</vt:lpstr>
      <vt:lpstr>How is AppInventor used in Education?</vt:lpstr>
      <vt:lpstr>What Can You Create with AppInventor?</vt:lpstr>
      <vt:lpstr>Alternatives to AppInventor</vt:lpstr>
      <vt:lpstr>Quick Demonstration</vt:lpstr>
      <vt:lpstr>Activities</vt:lpstr>
      <vt:lpstr>References </vt:lpstr>
      <vt:lpstr>References</vt:lpstr>
      <vt:lpstr>References</vt:lpstr>
    </vt:vector>
  </TitlesOfParts>
  <Manager/>
  <Company>University of Newcastle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 Hickmott</dc:creator>
  <cp:keywords/>
  <dc:description/>
  <cp:lastModifiedBy>Daniel Hickmott</cp:lastModifiedBy>
  <cp:revision>127</cp:revision>
  <cp:lastPrinted>2009-09-15T04:07:01Z</cp:lastPrinted>
  <dcterms:created xsi:type="dcterms:W3CDTF">2013-08-27T07:58:16Z</dcterms:created>
  <dcterms:modified xsi:type="dcterms:W3CDTF">2016-07-15T10:50:36Z</dcterms:modified>
  <cp:category/>
</cp:coreProperties>
</file>