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2" r:id="rId1"/>
  </p:sldMasterIdLst>
  <p:notesMasterIdLst>
    <p:notesMasterId r:id="rId29"/>
  </p:notesMasterIdLst>
  <p:handoutMasterIdLst>
    <p:handoutMasterId r:id="rId30"/>
  </p:handoutMasterIdLst>
  <p:sldIdLst>
    <p:sldId id="338" r:id="rId2"/>
    <p:sldId id="339" r:id="rId3"/>
    <p:sldId id="395" r:id="rId4"/>
    <p:sldId id="396" r:id="rId5"/>
    <p:sldId id="399" r:id="rId6"/>
    <p:sldId id="352" r:id="rId7"/>
    <p:sldId id="379" r:id="rId8"/>
    <p:sldId id="400" r:id="rId9"/>
    <p:sldId id="377" r:id="rId10"/>
    <p:sldId id="401" r:id="rId11"/>
    <p:sldId id="402" r:id="rId12"/>
    <p:sldId id="407" r:id="rId13"/>
    <p:sldId id="408" r:id="rId14"/>
    <p:sldId id="409" r:id="rId15"/>
    <p:sldId id="403" r:id="rId16"/>
    <p:sldId id="404" r:id="rId17"/>
    <p:sldId id="405" r:id="rId18"/>
    <p:sldId id="406" r:id="rId19"/>
    <p:sldId id="415" r:id="rId20"/>
    <p:sldId id="416" r:id="rId21"/>
    <p:sldId id="417" r:id="rId22"/>
    <p:sldId id="410" r:id="rId23"/>
    <p:sldId id="418" r:id="rId24"/>
    <p:sldId id="411" r:id="rId25"/>
    <p:sldId id="412" r:id="rId26"/>
    <p:sldId id="413" r:id="rId27"/>
    <p:sldId id="41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76">
          <p15:clr>
            <a:srgbClr val="A4A3A4"/>
          </p15:clr>
        </p15:guide>
        <p15:guide id="2" orient="horz" pos="1008">
          <p15:clr>
            <a:srgbClr val="A4A3A4"/>
          </p15:clr>
        </p15:guide>
        <p15:guide id="3" orient="horz">
          <p15:clr>
            <a:srgbClr val="A4A3A4"/>
          </p15:clr>
        </p15:guide>
        <p15:guide id="4" orient="horz" pos="1152">
          <p15:clr>
            <a:srgbClr val="A4A3A4"/>
          </p15:clr>
        </p15:guide>
        <p15:guide id="5" orient="horz" pos="3792">
          <p15:clr>
            <a:srgbClr val="A4A3A4"/>
          </p15:clr>
        </p15:guide>
        <p15:guide id="6" orient="horz" pos="1440">
          <p15:clr>
            <a:srgbClr val="A4A3A4"/>
          </p15:clr>
        </p15:guide>
        <p15:guide id="7" orient="horz" pos="4128">
          <p15:clr>
            <a:srgbClr val="A4A3A4"/>
          </p15:clr>
        </p15:guide>
        <p15:guide id="8" orient="horz" pos="480">
          <p15:clr>
            <a:srgbClr val="A4A3A4"/>
          </p15:clr>
        </p15:guide>
        <p15:guide id="9" pos="2880">
          <p15:clr>
            <a:srgbClr val="A4A3A4"/>
          </p15:clr>
        </p15:guide>
        <p15:guide id="10" pos="1344">
          <p15:clr>
            <a:srgbClr val="A4A3A4"/>
          </p15:clr>
        </p15:guide>
        <p15:guide id="11" pos="480">
          <p15:clr>
            <a:srgbClr val="A4A3A4"/>
          </p15:clr>
        </p15:guide>
        <p15:guide id="12" pos="1920">
          <p15:clr>
            <a:srgbClr val="A4A3A4"/>
          </p15:clr>
        </p15:guide>
        <p15:guide id="13" pos="499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3399"/>
    <a:srgbClr val="0066CC"/>
    <a:srgbClr val="66CC00"/>
    <a:srgbClr val="000000"/>
    <a:srgbClr val="FFFF99"/>
    <a:srgbClr val="FFCC3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6395" autoAdjust="0"/>
  </p:normalViewPr>
  <p:slideViewPr>
    <p:cSldViewPr>
      <p:cViewPr varScale="1">
        <p:scale>
          <a:sx n="114" d="100"/>
          <a:sy n="114" d="100"/>
        </p:scale>
        <p:origin x="1480" y="168"/>
      </p:cViewPr>
      <p:guideLst>
        <p:guide orient="horz" pos="2576"/>
        <p:guide orient="horz" pos="1008"/>
        <p:guide orient="horz"/>
        <p:guide orient="horz" pos="1152"/>
        <p:guide orient="horz" pos="3792"/>
        <p:guide orient="horz" pos="1440"/>
        <p:guide orient="horz" pos="4128"/>
        <p:guide orient="horz" pos="480"/>
        <p:guide pos="2880"/>
        <p:guide pos="1344"/>
        <p:guide pos="480"/>
        <p:guide pos="1920"/>
        <p:guide pos="49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80"/>
    </p:cViewPr>
  </p:sorterViewPr>
  <p:notesViewPr>
    <p:cSldViewPr>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6371"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6372"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6373"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7C9A40AF-9F94-45D3-92E3-04A432103A18}" type="slidenum">
              <a:rPr lang="en-US"/>
              <a:pPr/>
              <a:t>‹#›</a:t>
            </a:fld>
            <a:endParaRPr lang="en-US"/>
          </a:p>
        </p:txBody>
      </p:sp>
    </p:spTree>
    <p:extLst>
      <p:ext uri="{BB962C8B-B14F-4D97-AF65-F5344CB8AC3E}">
        <p14:creationId xmlns:p14="http://schemas.microsoft.com/office/powerpoint/2010/main" val="367645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3F305754-64B2-492A-8B94-62FDB49EC80A}" type="slidenum">
              <a:rPr lang="en-US"/>
              <a:pPr/>
              <a:t>‹#›</a:t>
            </a:fld>
            <a:endParaRPr lang="en-US"/>
          </a:p>
        </p:txBody>
      </p:sp>
    </p:spTree>
    <p:extLst>
      <p:ext uri="{BB962C8B-B14F-4D97-AF65-F5344CB8AC3E}">
        <p14:creationId xmlns:p14="http://schemas.microsoft.com/office/powerpoint/2010/main" val="1460177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31307-A4F8-4480-B655-BFF3EECFA171}" type="slidenum">
              <a:rPr lang="en-US">
                <a:solidFill>
                  <a:srgbClr val="000000"/>
                </a:solidFill>
              </a:rPr>
              <a:pPr/>
              <a:t>1</a:t>
            </a:fld>
            <a:endParaRPr lang="en-US">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187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13</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5790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14</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382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15</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50199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17</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656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18</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Ask a volunteer (or a group of volunteers) to come forward to help program this one on the board. If you make them stick strictly to the “no symbols other than those on the key” rule, it will probably take a while!</a:t>
            </a:r>
            <a:endParaRPr lang="en-US" dirty="0"/>
          </a:p>
        </p:txBody>
      </p:sp>
    </p:spTree>
    <p:extLst>
      <p:ext uri="{BB962C8B-B14F-4D97-AF65-F5344CB8AC3E}">
        <p14:creationId xmlns:p14="http://schemas.microsoft.com/office/powerpoint/2010/main" val="397949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19</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Give students the opportunity to brainstorm shorter ways to relay the code that they’re about to create. (This bit can be skipped over if your students start saying things like: “Move forward 6 times.” Since that will open the discussion about how to show “six times” with symbols.)</a:t>
            </a:r>
          </a:p>
          <a:p>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Once students have put together the idea of “repeating” code, give them the vocabulary around it. Make sure to share with them that often the terms “repeat something” and “loop something” are often used interchangeably.</a:t>
            </a:r>
          </a:p>
        </p:txBody>
      </p:sp>
    </p:spTree>
    <p:extLst>
      <p:ext uri="{BB962C8B-B14F-4D97-AF65-F5344CB8AC3E}">
        <p14:creationId xmlns:p14="http://schemas.microsoft.com/office/powerpoint/2010/main" val="4268111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20</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Give students the opportunity to brainstorm shorter ways to relay the code that they’re about to create. (This bit can be skipped over if your students start saying things like: “Move forward 6 times.” Since that will open the discussion about how to show “six times” with symbols.)</a:t>
            </a:r>
          </a:p>
          <a:p>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Once students have put together the idea of “repeating” code, give them the vocabulary around it. Make sure to share with them that often the terms “repeat something” and “loop something” are often used interchangeably.</a:t>
            </a:r>
          </a:p>
        </p:txBody>
      </p:sp>
    </p:spTree>
    <p:extLst>
      <p:ext uri="{BB962C8B-B14F-4D97-AF65-F5344CB8AC3E}">
        <p14:creationId xmlns:p14="http://schemas.microsoft.com/office/powerpoint/2010/main" val="3010982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21</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Let each group discuss how the stack should be built, then instruct each group to translate the algorithm into symbols. Make sure each group writes down the symbol algorithm somewhere for the "robot" to read later. As students are work</a:t>
            </a:r>
          </a:p>
          <a:p>
            <a:r>
              <a:rPr lang="en-AU" sz="1200" b="1" i="0" kern="1200" dirty="0">
                <a:solidFill>
                  <a:schemeClr val="tx1"/>
                </a:solidFill>
                <a:effectLst/>
                <a:latin typeface="Arial" panose="020B0604020202020204" pitchFamily="34" charset="0"/>
                <a:ea typeface="ＭＳ Ｐゴシック" panose="020B0600070205080204" pitchFamily="34" charset="-128"/>
                <a:cs typeface="+mn-cs"/>
              </a:rPr>
              <a:t>Do:</a:t>
            </a:r>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 When groups have finished their instructions, have each pair trade with another pair to run one another's code. Remind students to be on the lookout for bugs, but not to interrupt a robot until it's finished running the program.</a:t>
            </a:r>
            <a:endParaRPr lang="en-AU" sz="1200" b="1" i="0" kern="1200" dirty="0">
              <a:solidFill>
                <a:schemeClr val="tx1"/>
              </a:solidFill>
              <a:effectLst/>
              <a:latin typeface="Arial" panose="020B0604020202020204" pitchFamily="34" charset="0"/>
              <a:ea typeface="ＭＳ Ｐゴシック" panose="020B0600070205080204" pitchFamily="34" charset="-128"/>
              <a:cs typeface="+mn-cs"/>
            </a:endParaRPr>
          </a:p>
          <a:p>
            <a:r>
              <a:rPr lang="en-AU" sz="1200" b="1" i="0" kern="1200" dirty="0">
                <a:solidFill>
                  <a:schemeClr val="tx1"/>
                </a:solidFill>
                <a:effectLst/>
                <a:latin typeface="Arial" panose="020B0604020202020204" pitchFamily="34" charset="0"/>
                <a:ea typeface="ＭＳ Ｐゴシック" panose="020B0600070205080204" pitchFamily="34" charset="-128"/>
                <a:cs typeface="+mn-cs"/>
              </a:rPr>
              <a:t>Discuss:</a:t>
            </a:r>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 When all of the pairs have had a chance to run their programs, ask a few to share their solutions with the class. Use this opportunity to discuss how groups came up with different solutions to the same puzzle. In particular, you might ask of each program:</a:t>
            </a:r>
          </a:p>
          <a:p>
            <a:pPr marL="171450" indent="-171450">
              <a:buFont typeface="Arial" panose="020B0604020202020204" pitchFamily="34" charset="0"/>
              <a:buChar char="•"/>
            </a:pPr>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How did they identify the loops?</a:t>
            </a:r>
          </a:p>
          <a:p>
            <a:pPr marL="171450" indent="-171450">
              <a:buFont typeface="Arial" panose="020B0604020202020204" pitchFamily="34" charset="0"/>
              <a:buChar char="•"/>
            </a:pPr>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Are there other ways those loops could have been written?</a:t>
            </a:r>
          </a:p>
          <a:p>
            <a:pPr marL="171450" indent="-171450">
              <a:buFont typeface="Arial" panose="020B0604020202020204" pitchFamily="34" charset="0"/>
              <a:buChar char="•"/>
            </a:pPr>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How much shorter is the program with loops than it would be without?</a:t>
            </a:r>
          </a:p>
          <a:p>
            <a:pPr marL="171450" indent="-171450">
              <a:buFont typeface="Arial" panose="020B0604020202020204" pitchFamily="34" charset="0"/>
              <a:buChar char="•"/>
            </a:pPr>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Is the program easier to understand with loops, or written out longhand? Why?</a:t>
            </a:r>
          </a:p>
          <a:p>
            <a:pPr marL="171450" indent="-171450">
              <a:buFont typeface="Arial" panose="020B0604020202020204" pitchFamily="34" charset="0"/>
              <a:buChar char="•"/>
            </a:pPr>
            <a:r>
              <a:rPr lang="en-AU" sz="1200" b="0" i="0" kern="1200" dirty="0" err="1">
                <a:solidFill>
                  <a:schemeClr val="tx1"/>
                </a:solidFill>
                <a:effectLst/>
                <a:latin typeface="Arial" panose="020B0604020202020204" pitchFamily="34" charset="0"/>
                <a:ea typeface="ＭＳ Ｐゴシック" panose="020B0600070205080204" pitchFamily="34" charset="-128"/>
                <a:cs typeface="+mn-cs"/>
              </a:rPr>
              <a:t>ing</a:t>
            </a:r>
            <a:r>
              <a:rPr lang="en-AU" sz="1200" b="0" i="0" kern="1200" dirty="0">
                <a:solidFill>
                  <a:schemeClr val="tx1"/>
                </a:solidFill>
                <a:effectLst/>
                <a:latin typeface="Arial" panose="020B0604020202020204" pitchFamily="34" charset="0"/>
                <a:ea typeface="ＭＳ Ｐゴシック" panose="020B0600070205080204" pitchFamily="34" charset="-128"/>
                <a:cs typeface="+mn-cs"/>
              </a:rPr>
              <a:t> on their programs, remind them to be on the lookout for opportunities to replace a repeating pattern with a loop.</a:t>
            </a:r>
          </a:p>
        </p:txBody>
      </p:sp>
    </p:spTree>
    <p:extLst>
      <p:ext uri="{BB962C8B-B14F-4D97-AF65-F5344CB8AC3E}">
        <p14:creationId xmlns:p14="http://schemas.microsoft.com/office/powerpoint/2010/main" val="277879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2</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0365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6</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2156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7</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3615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8</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2712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9</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4024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10</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646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11</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8206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12</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56351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96DFF08F-DC6B-4601-B491-B0F83F6DD2DA}" type="datetimeFigureOut">
              <a:rPr lang="en-US" smtClean="0"/>
              <a:pPr/>
              <a:t>10/7/19</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4FAB73BC-B049-4115-A692-8D63A059BFB8}" type="slidenum">
              <a:rPr lang="en-US" smtClean="0"/>
              <a:t>‹#›</a:t>
            </a:fld>
            <a:endParaRPr lang="en-US" dirty="0"/>
          </a:p>
        </p:txBody>
      </p:sp>
      <p:sp>
        <p:nvSpPr>
          <p:cNvPr id="23" name="Text Box 5"/>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endParaRPr lang="en-US"/>
          </a:p>
        </p:txBody>
      </p:sp>
      <p:pic>
        <p:nvPicPr>
          <p:cNvPr id="24" name="Picture 9" descr="UON_Squar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94760" y="353329"/>
            <a:ext cx="1554480" cy="15544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3159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782AF-3036-471E-9456-3F2B5C007E97}" type="datetime4">
              <a:rPr lang="en-US" smtClean="0"/>
              <a:pPr/>
              <a:t>October 7, 2019</a:t>
            </a:fld>
            <a:endParaRPr lang="en-US"/>
          </a:p>
        </p:txBody>
      </p:sp>
      <p:sp>
        <p:nvSpPr>
          <p:cNvPr id="5" name="Footer Placeholder 4"/>
          <p:cNvSpPr>
            <a:spLocks noGrp="1"/>
          </p:cNvSpPr>
          <p:nvPr>
            <p:ph type="ftr" sz="quarter" idx="11"/>
          </p:nvPr>
        </p:nvSpPr>
        <p:spPr/>
        <p:txBody>
          <a:bodyPr/>
          <a:lstStyle/>
          <a:p>
            <a:r>
              <a:rPr lang="en-US"/>
              <a:t>A presentation to company name  |  www.newcastle.edu.au</a:t>
            </a:r>
          </a:p>
        </p:txBody>
      </p:sp>
      <p:sp>
        <p:nvSpPr>
          <p:cNvPr id="6" name="Slide Number Placeholder 5"/>
          <p:cNvSpPr>
            <a:spLocks noGrp="1"/>
          </p:cNvSpPr>
          <p:nvPr>
            <p:ph type="sldNum" sz="quarter" idx="12"/>
          </p:nvPr>
        </p:nvSpPr>
        <p:spPr/>
        <p:txBody>
          <a:bodyPr/>
          <a:lstStyle/>
          <a:p>
            <a:fld id="{45551376-55D4-425E-97F0-9887ED6EB1F8}" type="slidenum">
              <a:rPr lang="en-US" smtClean="0"/>
              <a:pPr/>
              <a:t>‹#›</a:t>
            </a:fld>
            <a:endParaRPr lang="en-US">
              <a:solidFill>
                <a:schemeClr val="tx1"/>
              </a:solidFill>
            </a:endParaRPr>
          </a:p>
        </p:txBody>
      </p:sp>
    </p:spTree>
    <p:extLst>
      <p:ext uri="{BB962C8B-B14F-4D97-AF65-F5344CB8AC3E}">
        <p14:creationId xmlns:p14="http://schemas.microsoft.com/office/powerpoint/2010/main" val="33101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B370C-F281-4628-A1A7-C8131B54CFBC}" type="datetime4">
              <a:rPr lang="en-US" smtClean="0"/>
              <a:pPr/>
              <a:t>October 7, 2019</a:t>
            </a:fld>
            <a:endParaRPr lang="en-US"/>
          </a:p>
        </p:txBody>
      </p:sp>
      <p:sp>
        <p:nvSpPr>
          <p:cNvPr id="5" name="Footer Placeholder 4"/>
          <p:cNvSpPr>
            <a:spLocks noGrp="1"/>
          </p:cNvSpPr>
          <p:nvPr>
            <p:ph type="ftr" sz="quarter" idx="11"/>
          </p:nvPr>
        </p:nvSpPr>
        <p:spPr/>
        <p:txBody>
          <a:bodyPr/>
          <a:lstStyle/>
          <a:p>
            <a:r>
              <a:rPr lang="en-US"/>
              <a:t>A presentation to company name  |  www.newcastle.edu.au</a:t>
            </a:r>
          </a:p>
        </p:txBody>
      </p:sp>
      <p:sp>
        <p:nvSpPr>
          <p:cNvPr id="6" name="Slide Number Placeholder 5"/>
          <p:cNvSpPr>
            <a:spLocks noGrp="1"/>
          </p:cNvSpPr>
          <p:nvPr>
            <p:ph type="sldNum" sz="quarter" idx="12"/>
          </p:nvPr>
        </p:nvSpPr>
        <p:spPr/>
        <p:txBody>
          <a:bodyPr/>
          <a:lstStyle/>
          <a:p>
            <a:fld id="{BA8E910A-7743-4D82-8B72-4258C7746953}" type="slidenum">
              <a:rPr lang="en-US" smtClean="0"/>
              <a:pPr/>
              <a:t>‹#›</a:t>
            </a:fld>
            <a:endParaRPr lang="en-US">
              <a:solidFill>
                <a:schemeClr val="tx1"/>
              </a:solidFill>
            </a:endParaRPr>
          </a:p>
        </p:txBody>
      </p:sp>
    </p:spTree>
    <p:extLst>
      <p:ext uri="{BB962C8B-B14F-4D97-AF65-F5344CB8AC3E}">
        <p14:creationId xmlns:p14="http://schemas.microsoft.com/office/powerpoint/2010/main" val="73557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CB6B-6123-494A-BDE7-2B2B3A9485E6}" type="datetime4">
              <a:rPr lang="en-US" smtClean="0"/>
              <a:pPr/>
              <a:t>October 7, 2019</a:t>
            </a:fld>
            <a:endParaRPr lang="en-US"/>
          </a:p>
        </p:txBody>
      </p:sp>
      <p:sp>
        <p:nvSpPr>
          <p:cNvPr id="8" name="Footer Placeholder 7"/>
          <p:cNvSpPr>
            <a:spLocks noGrp="1"/>
          </p:cNvSpPr>
          <p:nvPr>
            <p:ph type="ftr" sz="quarter" idx="11"/>
          </p:nvPr>
        </p:nvSpPr>
        <p:spPr/>
        <p:txBody>
          <a:bodyPr/>
          <a:lstStyle/>
          <a:p>
            <a:r>
              <a:rPr lang="en-US"/>
              <a:t>A presentation to company name  |  www.newcastle.edu.au</a:t>
            </a:r>
          </a:p>
        </p:txBody>
      </p:sp>
      <p:sp>
        <p:nvSpPr>
          <p:cNvPr id="9" name="Slide Number Placeholder 8"/>
          <p:cNvSpPr>
            <a:spLocks noGrp="1"/>
          </p:cNvSpPr>
          <p:nvPr>
            <p:ph type="sldNum" sz="quarter" idx="12"/>
          </p:nvPr>
        </p:nvSpPr>
        <p:spPr/>
        <p:txBody>
          <a:bodyPr/>
          <a:lstStyle/>
          <a:p>
            <a:fld id="{64A86469-21ED-421D-83A0-B1934E8C0C71}" type="slidenum">
              <a:rPr lang="en-US" smtClean="0"/>
              <a:pPr/>
              <a:t>‹#›</a:t>
            </a:fld>
            <a:endParaRPr lang="en-US">
              <a:solidFill>
                <a:schemeClr val="tx1"/>
              </a:solidFill>
            </a:endParaRPr>
          </a:p>
        </p:txBody>
      </p:sp>
    </p:spTree>
    <p:extLst>
      <p:ext uri="{BB962C8B-B14F-4D97-AF65-F5344CB8AC3E}">
        <p14:creationId xmlns:p14="http://schemas.microsoft.com/office/powerpoint/2010/main" val="64902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C0BE00C6-688D-4242-ACC5-F787ABEBA148}" type="datetime4">
              <a:rPr lang="en-US" smtClean="0"/>
              <a:pPr/>
              <a:t>October 7, 2019</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r>
              <a:rPr lang="en-US"/>
              <a:t>A presentation to company name  |  www.newcastle.edu.au</a:t>
            </a:r>
          </a:p>
        </p:txBody>
      </p:sp>
      <p:sp>
        <p:nvSpPr>
          <p:cNvPr id="6" name="Slide Number Placeholder 5"/>
          <p:cNvSpPr>
            <a:spLocks noGrp="1"/>
          </p:cNvSpPr>
          <p:nvPr>
            <p:ph type="sldNum" sz="quarter" idx="12"/>
          </p:nvPr>
        </p:nvSpPr>
        <p:spPr>
          <a:xfrm>
            <a:off x="6453378" y="5211060"/>
            <a:ext cx="1584198" cy="228600"/>
          </a:xfrm>
        </p:spPr>
        <p:txBody>
          <a:bodyPr/>
          <a:lstStyle/>
          <a:p>
            <a:fld id="{E47ADF31-FA71-45B4-9CA7-F7413FF0A28D}" type="slidenum">
              <a:rPr lang="en-US" smtClean="0"/>
              <a:pPr/>
              <a:t>‹#›</a:t>
            </a:fld>
            <a:endParaRPr lang="en-US">
              <a:solidFill>
                <a:schemeClr val="tx1"/>
              </a:solidFill>
            </a:endParaRPr>
          </a:p>
        </p:txBody>
      </p:sp>
    </p:spTree>
    <p:extLst>
      <p:ext uri="{BB962C8B-B14F-4D97-AF65-F5344CB8AC3E}">
        <p14:creationId xmlns:p14="http://schemas.microsoft.com/office/powerpoint/2010/main" val="321290961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8017B-0775-4197-9F26-1C3248066D89}" type="datetime4">
              <a:rPr lang="en-US" smtClean="0"/>
              <a:pPr/>
              <a:t>October 7, 2019</a:t>
            </a:fld>
            <a:endParaRPr lang="en-US"/>
          </a:p>
        </p:txBody>
      </p:sp>
      <p:sp>
        <p:nvSpPr>
          <p:cNvPr id="6" name="Footer Placeholder 5"/>
          <p:cNvSpPr>
            <a:spLocks noGrp="1"/>
          </p:cNvSpPr>
          <p:nvPr>
            <p:ph type="ftr" sz="quarter" idx="11"/>
          </p:nvPr>
        </p:nvSpPr>
        <p:spPr/>
        <p:txBody>
          <a:bodyPr/>
          <a:lstStyle/>
          <a:p>
            <a:r>
              <a:rPr lang="en-US"/>
              <a:t>A presentation to company name  |  www.newcastle.edu.au</a:t>
            </a:r>
          </a:p>
        </p:txBody>
      </p:sp>
      <p:sp>
        <p:nvSpPr>
          <p:cNvPr id="7" name="Slide Number Placeholder 6"/>
          <p:cNvSpPr>
            <a:spLocks noGrp="1"/>
          </p:cNvSpPr>
          <p:nvPr>
            <p:ph type="sldNum" sz="quarter" idx="12"/>
          </p:nvPr>
        </p:nvSpPr>
        <p:spPr/>
        <p:txBody>
          <a:bodyPr/>
          <a:lstStyle/>
          <a:p>
            <a:fld id="{8C5D816D-C12E-4D08-B9B3-4D68851B3EF2}" type="slidenum">
              <a:rPr lang="en-US" smtClean="0"/>
              <a:pPr/>
              <a:t>‹#›</a:t>
            </a:fld>
            <a:endParaRPr lang="en-US">
              <a:solidFill>
                <a:schemeClr val="tx1"/>
              </a:solidFill>
            </a:endParaRPr>
          </a:p>
        </p:txBody>
      </p:sp>
    </p:spTree>
    <p:extLst>
      <p:ext uri="{BB962C8B-B14F-4D97-AF65-F5344CB8AC3E}">
        <p14:creationId xmlns:p14="http://schemas.microsoft.com/office/powerpoint/2010/main" val="160493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1923E-18A2-4D07-BB1C-0BD71F36D10B}" type="datetime4">
              <a:rPr lang="en-US" smtClean="0"/>
              <a:pPr/>
              <a:t>October 7, 2019</a:t>
            </a:fld>
            <a:endParaRPr lang="en-US"/>
          </a:p>
        </p:txBody>
      </p:sp>
      <p:sp>
        <p:nvSpPr>
          <p:cNvPr id="8" name="Footer Placeholder 7"/>
          <p:cNvSpPr>
            <a:spLocks noGrp="1"/>
          </p:cNvSpPr>
          <p:nvPr>
            <p:ph type="ftr" sz="quarter" idx="11"/>
          </p:nvPr>
        </p:nvSpPr>
        <p:spPr/>
        <p:txBody>
          <a:bodyPr/>
          <a:lstStyle/>
          <a:p>
            <a:r>
              <a:rPr lang="en-US"/>
              <a:t>A presentation to company name  |  www.newcastle.edu.au</a:t>
            </a:r>
          </a:p>
        </p:txBody>
      </p:sp>
      <p:sp>
        <p:nvSpPr>
          <p:cNvPr id="9" name="Slide Number Placeholder 8"/>
          <p:cNvSpPr>
            <a:spLocks noGrp="1"/>
          </p:cNvSpPr>
          <p:nvPr>
            <p:ph type="sldNum" sz="quarter" idx="12"/>
          </p:nvPr>
        </p:nvSpPr>
        <p:spPr/>
        <p:txBody>
          <a:bodyPr/>
          <a:lstStyle/>
          <a:p>
            <a:fld id="{9AC32F51-CE98-4386-BBBD-783DD98C7E0F}" type="slidenum">
              <a:rPr lang="en-US" smtClean="0"/>
              <a:pPr/>
              <a:t>‹#›</a:t>
            </a:fld>
            <a:endParaRPr lang="en-US">
              <a:solidFill>
                <a:schemeClr val="tx1"/>
              </a:solidFill>
            </a:endParaRPr>
          </a:p>
        </p:txBody>
      </p:sp>
    </p:spTree>
    <p:extLst>
      <p:ext uri="{BB962C8B-B14F-4D97-AF65-F5344CB8AC3E}">
        <p14:creationId xmlns:p14="http://schemas.microsoft.com/office/powerpoint/2010/main" val="322698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048DE-6E7A-495E-8E0D-6F1B20111B05}" type="datetime4">
              <a:rPr lang="en-US" smtClean="0"/>
              <a:pPr/>
              <a:t>October 7, 2019</a:t>
            </a:fld>
            <a:endParaRPr lang="en-US"/>
          </a:p>
        </p:txBody>
      </p:sp>
      <p:sp>
        <p:nvSpPr>
          <p:cNvPr id="4" name="Footer Placeholder 3"/>
          <p:cNvSpPr>
            <a:spLocks noGrp="1"/>
          </p:cNvSpPr>
          <p:nvPr>
            <p:ph type="ftr" sz="quarter" idx="11"/>
          </p:nvPr>
        </p:nvSpPr>
        <p:spPr/>
        <p:txBody>
          <a:bodyPr/>
          <a:lstStyle/>
          <a:p>
            <a:r>
              <a:rPr lang="en-US"/>
              <a:t>A presentation to company name  |  www.newcastle.edu.au</a:t>
            </a:r>
          </a:p>
        </p:txBody>
      </p:sp>
      <p:sp>
        <p:nvSpPr>
          <p:cNvPr id="5" name="Slide Number Placeholder 4"/>
          <p:cNvSpPr>
            <a:spLocks noGrp="1"/>
          </p:cNvSpPr>
          <p:nvPr>
            <p:ph type="sldNum" sz="quarter" idx="12"/>
          </p:nvPr>
        </p:nvSpPr>
        <p:spPr/>
        <p:txBody>
          <a:bodyPr/>
          <a:lstStyle/>
          <a:p>
            <a:fld id="{39C5663F-0EDC-4F19-802A-9D0D9A23124F}" type="slidenum">
              <a:rPr lang="en-US" smtClean="0"/>
              <a:pPr/>
              <a:t>‹#›</a:t>
            </a:fld>
            <a:endParaRPr lang="en-US">
              <a:solidFill>
                <a:schemeClr val="tx1"/>
              </a:solidFill>
            </a:endParaRPr>
          </a:p>
        </p:txBody>
      </p:sp>
    </p:spTree>
    <p:extLst>
      <p:ext uri="{BB962C8B-B14F-4D97-AF65-F5344CB8AC3E}">
        <p14:creationId xmlns:p14="http://schemas.microsoft.com/office/powerpoint/2010/main" val="247861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0DDA2-6B8F-47F4-AECB-54924121FE25}" type="datetime4">
              <a:rPr lang="en-US" smtClean="0"/>
              <a:pPr/>
              <a:t>October 7, 2019</a:t>
            </a:fld>
            <a:endParaRPr lang="en-US"/>
          </a:p>
        </p:txBody>
      </p:sp>
      <p:sp>
        <p:nvSpPr>
          <p:cNvPr id="3" name="Footer Placeholder 2"/>
          <p:cNvSpPr>
            <a:spLocks noGrp="1"/>
          </p:cNvSpPr>
          <p:nvPr>
            <p:ph type="ftr" sz="quarter" idx="11"/>
          </p:nvPr>
        </p:nvSpPr>
        <p:spPr/>
        <p:txBody>
          <a:bodyPr/>
          <a:lstStyle/>
          <a:p>
            <a:r>
              <a:rPr lang="en-US"/>
              <a:t>A presentation to company name  |  www.newcastle.edu.au</a:t>
            </a:r>
          </a:p>
        </p:txBody>
      </p:sp>
      <p:sp>
        <p:nvSpPr>
          <p:cNvPr id="4" name="Slide Number Placeholder 3"/>
          <p:cNvSpPr>
            <a:spLocks noGrp="1"/>
          </p:cNvSpPr>
          <p:nvPr>
            <p:ph type="sldNum" sz="quarter" idx="12"/>
          </p:nvPr>
        </p:nvSpPr>
        <p:spPr/>
        <p:txBody>
          <a:bodyPr/>
          <a:lstStyle/>
          <a:p>
            <a:fld id="{8AFADA07-A4DC-4A1E-A7FD-9D17CB0F0524}" type="slidenum">
              <a:rPr lang="en-US" smtClean="0"/>
              <a:pPr/>
              <a:t>‹#›</a:t>
            </a:fld>
            <a:endParaRPr lang="en-US">
              <a:solidFill>
                <a:schemeClr val="tx1"/>
              </a:solidFill>
            </a:endParaRPr>
          </a:p>
        </p:txBody>
      </p:sp>
    </p:spTree>
    <p:extLst>
      <p:ext uri="{BB962C8B-B14F-4D97-AF65-F5344CB8AC3E}">
        <p14:creationId xmlns:p14="http://schemas.microsoft.com/office/powerpoint/2010/main" val="428197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37CD38D-E88A-4165-9299-F1B0EDAC7838}" type="datetime4">
              <a:rPr lang="en-US" smtClean="0"/>
              <a:pPr/>
              <a:t>October 7, 2019</a:t>
            </a:fld>
            <a:endParaRPr lang="en-US"/>
          </a:p>
        </p:txBody>
      </p:sp>
      <p:sp>
        <p:nvSpPr>
          <p:cNvPr id="9" name="Footer Placeholder 8"/>
          <p:cNvSpPr>
            <a:spLocks noGrp="1"/>
          </p:cNvSpPr>
          <p:nvPr>
            <p:ph type="ftr" sz="quarter" idx="11"/>
          </p:nvPr>
        </p:nvSpPr>
        <p:spPr/>
        <p:txBody>
          <a:bodyPr/>
          <a:lstStyle>
            <a:lvl1pPr algn="r">
              <a:defRPr/>
            </a:lvl1pPr>
          </a:lstStyle>
          <a:p>
            <a:r>
              <a:rPr lang="en-US"/>
              <a:t>A presentation to company name  |  www.newcastle.edu.au</a:t>
            </a:r>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2AA2EFF4-A48B-415E-AF6E-652445FD7658}" type="slidenum">
              <a:rPr lang="en-US" smtClean="0"/>
              <a:pPr/>
              <a:t>‹#›</a:t>
            </a:fld>
            <a:endParaRPr lang="en-US">
              <a:solidFill>
                <a:schemeClr val="tx1"/>
              </a:solidFill>
            </a:endParaRPr>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404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2CA5548-85E9-4B6C-9851-68D7EE1A9C39}" type="datetime4">
              <a:rPr lang="en-US" smtClean="0"/>
              <a:pPr/>
              <a:t>October 7, 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A presentation to company name  |  www.newcastle.edu.au</a:t>
            </a:r>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84215044-C7E8-4E8F-B923-002C99595733}" type="slidenum">
              <a:rPr lang="en-US" smtClean="0"/>
              <a:pPr/>
              <a:t>‹#›</a:t>
            </a:fld>
            <a:endParaRPr lang="en-US">
              <a:solidFill>
                <a:schemeClr val="tx1"/>
              </a:solidFill>
            </a:endParaRPr>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421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7EA9D35B-6F8B-45E3-9D9F-7576095C1B51}" type="datetime4">
              <a:rPr lang="en-US" smtClean="0"/>
              <a:pPr/>
              <a:t>October 7, 2019</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r>
              <a:rPr lang="en-US"/>
              <a:t>A presentation to company name  |  www.newcastle.edu.au</a:t>
            </a: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0D35E474-8E4A-4D1E-AED0-5730C8A6C11E}" type="slidenum">
              <a:rPr lang="en-US" smtClean="0"/>
              <a:pPr/>
              <a:t>‹#›</a:t>
            </a:fld>
            <a:endParaRPr lang="en-US">
              <a:solidFill>
                <a:schemeClr val="tx1"/>
              </a:solidFill>
            </a:endParaRPr>
          </a:p>
        </p:txBody>
      </p:sp>
      <p:pic>
        <p:nvPicPr>
          <p:cNvPr id="8" name="Picture 7" descr="UON_RESTRICTED_MON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239000" y="6172200"/>
            <a:ext cx="1641475" cy="57785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 Box 16"/>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endParaRPr lang="en-US"/>
          </a:p>
        </p:txBody>
      </p:sp>
    </p:spTree>
    <p:extLst>
      <p:ext uri="{BB962C8B-B14F-4D97-AF65-F5344CB8AC3E}">
        <p14:creationId xmlns:p14="http://schemas.microsoft.com/office/powerpoint/2010/main" val="24070178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urriculum.code.org/csf-1718/courseb/6/#programming-unplugged-my-robotic-friends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curriculum.code.org/csf-1718/courseb/6/#programming-unplugged-my-robotic-friends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australiancurriculum.edu.au/technologies/digital-technologies/curriculum/f-1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ctrTitle"/>
          </p:nvPr>
        </p:nvSpPr>
        <p:spPr>
          <a:xfrm>
            <a:off x="1658493" y="2136740"/>
            <a:ext cx="5829300" cy="1463040"/>
          </a:xfrm>
          <a:noFill/>
        </p:spPr>
        <p:txBody>
          <a:bodyPr>
            <a:noAutofit/>
          </a:bodyPr>
          <a:lstStyle/>
          <a:p>
            <a:r>
              <a:rPr lang="en-US" sz="4400" b="1" dirty="0"/>
              <a:t>Computer Science without a Computer</a:t>
            </a:r>
          </a:p>
        </p:txBody>
      </p:sp>
      <p:sp>
        <p:nvSpPr>
          <p:cNvPr id="141315" name="Rectangle 3"/>
          <p:cNvSpPr>
            <a:spLocks noGrp="1" noChangeArrowheads="1"/>
          </p:cNvSpPr>
          <p:nvPr>
            <p:ph type="subTitle" idx="1"/>
          </p:nvPr>
        </p:nvSpPr>
        <p:spPr>
          <a:xfrm>
            <a:off x="1171575" y="5085184"/>
            <a:ext cx="6803136" cy="502920"/>
          </a:xfrm>
          <a:noFill/>
          <a:ln/>
        </p:spPr>
        <p:txBody>
          <a:bodyPr wrap="none" lIns="144000" tIns="144000" rIns="144000" bIns="144000" anchor="b">
            <a:noAutofit/>
          </a:bodyPr>
          <a:lstStyle/>
          <a:p>
            <a:r>
              <a:rPr lang="en-US" sz="1600" b="1" dirty="0" err="1"/>
              <a:t>Dr</a:t>
            </a:r>
            <a:r>
              <a:rPr lang="en-US" sz="1600" b="1" dirty="0"/>
              <a:t> Elena Prieto</a:t>
            </a:r>
          </a:p>
          <a:p>
            <a:r>
              <a:rPr lang="en-US" sz="1600" dirty="0"/>
              <a:t>10</a:t>
            </a:r>
            <a:r>
              <a:rPr lang="en-US" sz="1600" baseline="30000" dirty="0"/>
              <a:t>th</a:t>
            </a:r>
            <a:r>
              <a:rPr lang="en-US" sz="1600" dirty="0"/>
              <a:t> October 2019</a:t>
            </a:r>
          </a:p>
        </p:txBody>
      </p:sp>
      <p:pic>
        <p:nvPicPr>
          <p:cNvPr id="6" name="Picture 5"/>
          <p:cNvPicPr>
            <a:picLocks noChangeAspect="1"/>
          </p:cNvPicPr>
          <p:nvPr/>
        </p:nvPicPr>
        <p:blipFill>
          <a:blip r:embed="rId3"/>
          <a:stretch>
            <a:fillRect/>
          </a:stretch>
        </p:blipFill>
        <p:spPr>
          <a:xfrm>
            <a:off x="1560859" y="3789040"/>
            <a:ext cx="5926934" cy="767462"/>
          </a:xfrm>
          <a:prstGeom prst="rect">
            <a:avLst/>
          </a:prstGeom>
        </p:spPr>
      </p:pic>
    </p:spTree>
    <p:extLst>
      <p:ext uri="{BB962C8B-B14F-4D97-AF65-F5344CB8AC3E}">
        <p14:creationId xmlns:p14="http://schemas.microsoft.com/office/powerpoint/2010/main" val="354446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pPr marL="285750" indent="-285750"/>
            <a:r>
              <a:rPr lang="en-AU" sz="3200" dirty="0">
                <a:solidFill>
                  <a:srgbClr val="000000"/>
                </a:solidFill>
              </a:rPr>
              <a:t>An Example – My robotic friends</a:t>
            </a:r>
          </a:p>
        </p:txBody>
      </p:sp>
      <p:sp>
        <p:nvSpPr>
          <p:cNvPr id="2" name="Content Placeholder 1"/>
          <p:cNvSpPr>
            <a:spLocks noGrp="1"/>
          </p:cNvSpPr>
          <p:nvPr>
            <p:ph idx="1"/>
          </p:nvPr>
        </p:nvSpPr>
        <p:spPr/>
        <p:txBody>
          <a:bodyPr/>
          <a:lstStyle/>
          <a:p>
            <a:pPr marL="265113" indent="-265113">
              <a:buFont typeface="Wingdings" panose="05000000000000000000" pitchFamily="2" charset="2"/>
              <a:buChar char="§"/>
            </a:pPr>
            <a:r>
              <a:rPr lang="en-AU" sz="2400" dirty="0">
                <a:solidFill>
                  <a:srgbClr val="000000"/>
                </a:solidFill>
              </a:rPr>
              <a:t>This activity can be found in the Code.org website </a:t>
            </a:r>
            <a:r>
              <a:rPr lang="en-AU" sz="2400" dirty="0">
                <a:solidFill>
                  <a:srgbClr val="000000"/>
                </a:solidFill>
                <a:hlinkClick r:id="rId3"/>
              </a:rPr>
              <a:t>here</a:t>
            </a:r>
            <a:endParaRPr lang="en-AU" sz="2400" dirty="0">
              <a:solidFill>
                <a:srgbClr val="000000"/>
              </a:solidFill>
            </a:endParaRPr>
          </a:p>
          <a:p>
            <a:pPr marL="265113" indent="-265113">
              <a:buFont typeface="Wingdings" panose="05000000000000000000" pitchFamily="2" charset="2"/>
              <a:buChar char="§"/>
            </a:pPr>
            <a:r>
              <a:rPr lang="en-AU" sz="2400" dirty="0">
                <a:solidFill>
                  <a:srgbClr val="000000"/>
                </a:solidFill>
              </a:rPr>
              <a:t>It takes approximately 45 minutes of class time</a:t>
            </a:r>
          </a:p>
          <a:p>
            <a:pPr marL="265113" indent="-265113">
              <a:buFont typeface="Wingdings" panose="05000000000000000000" pitchFamily="2" charset="2"/>
              <a:buChar char="§"/>
            </a:pPr>
            <a:r>
              <a:rPr lang="en-AU" sz="2400" dirty="0">
                <a:solidFill>
                  <a:srgbClr val="000000"/>
                </a:solidFill>
              </a:rPr>
              <a:t>You don’t need a computer for it….but you may need lots of cups…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10</a:t>
            </a:fld>
            <a:endParaRPr lang="en-US">
              <a:solidFill>
                <a:srgbClr val="000000"/>
              </a:solidFill>
            </a:endParaRPr>
          </a:p>
        </p:txBody>
      </p:sp>
    </p:spTree>
    <p:extLst>
      <p:ext uri="{BB962C8B-B14F-4D97-AF65-F5344CB8AC3E}">
        <p14:creationId xmlns:p14="http://schemas.microsoft.com/office/powerpoint/2010/main" val="32375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pPr marL="285750" indent="-285750"/>
            <a:r>
              <a:rPr lang="en-AU" sz="3200" dirty="0">
                <a:solidFill>
                  <a:srgbClr val="000000"/>
                </a:solidFill>
              </a:rPr>
              <a:t>An Example – My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11</a:t>
            </a:fld>
            <a:endParaRPr lang="en-US">
              <a:solidFill>
                <a:srgbClr val="000000"/>
              </a:solidFill>
            </a:endParaRPr>
          </a:p>
        </p:txBody>
      </p:sp>
      <p:pic>
        <p:nvPicPr>
          <p:cNvPr id="3" name="Picture 2"/>
          <p:cNvPicPr>
            <a:picLocks noChangeAspect="1"/>
          </p:cNvPicPr>
          <p:nvPr/>
        </p:nvPicPr>
        <p:blipFill>
          <a:blip r:embed="rId3"/>
          <a:stretch>
            <a:fillRect/>
          </a:stretch>
        </p:blipFill>
        <p:spPr>
          <a:xfrm>
            <a:off x="1403648" y="1842135"/>
            <a:ext cx="5657850" cy="4467225"/>
          </a:xfrm>
          <a:prstGeom prst="rect">
            <a:avLst/>
          </a:prstGeom>
        </p:spPr>
      </p:pic>
    </p:spTree>
    <p:extLst>
      <p:ext uri="{BB962C8B-B14F-4D97-AF65-F5344CB8AC3E}">
        <p14:creationId xmlns:p14="http://schemas.microsoft.com/office/powerpoint/2010/main" val="351016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pPr marL="285750" indent="-285750"/>
            <a:r>
              <a:rPr lang="en-AU" sz="3200" dirty="0">
                <a:solidFill>
                  <a:srgbClr val="000000"/>
                </a:solidFill>
              </a:rPr>
              <a:t>An Example – My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12</a:t>
            </a:fld>
            <a:endParaRPr lang="en-US">
              <a:solidFill>
                <a:srgbClr val="000000"/>
              </a:solidFill>
            </a:endParaRPr>
          </a:p>
        </p:txBody>
      </p:sp>
      <p:pic>
        <p:nvPicPr>
          <p:cNvPr id="15" name="Picture 14"/>
          <p:cNvPicPr>
            <a:picLocks noChangeAspect="1"/>
          </p:cNvPicPr>
          <p:nvPr/>
        </p:nvPicPr>
        <p:blipFill>
          <a:blip r:embed="rId3"/>
          <a:stretch>
            <a:fillRect/>
          </a:stretch>
        </p:blipFill>
        <p:spPr>
          <a:xfrm>
            <a:off x="1436370" y="2424406"/>
            <a:ext cx="1983502" cy="1845652"/>
          </a:xfrm>
          <a:prstGeom prst="rect">
            <a:avLst/>
          </a:prstGeom>
        </p:spPr>
      </p:pic>
      <p:pic>
        <p:nvPicPr>
          <p:cNvPr id="9" name="Picture 8"/>
          <p:cNvPicPr>
            <a:picLocks noChangeAspect="1"/>
          </p:cNvPicPr>
          <p:nvPr/>
        </p:nvPicPr>
        <p:blipFill>
          <a:blip r:embed="rId4"/>
          <a:stretch>
            <a:fillRect/>
          </a:stretch>
        </p:blipFill>
        <p:spPr>
          <a:xfrm>
            <a:off x="731520" y="1649191"/>
            <a:ext cx="1409700" cy="1028700"/>
          </a:xfrm>
          <a:prstGeom prst="rect">
            <a:avLst/>
          </a:prstGeom>
        </p:spPr>
      </p:pic>
    </p:spTree>
    <p:extLst>
      <p:ext uri="{BB962C8B-B14F-4D97-AF65-F5344CB8AC3E}">
        <p14:creationId xmlns:p14="http://schemas.microsoft.com/office/powerpoint/2010/main" val="116414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pPr marL="285750" indent="-285750"/>
            <a:r>
              <a:rPr lang="en-AU" sz="3200" dirty="0">
                <a:solidFill>
                  <a:srgbClr val="000000"/>
                </a:solidFill>
              </a:rPr>
              <a:t>An Example – My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13</a:t>
            </a:fld>
            <a:endParaRPr lang="en-US">
              <a:solidFill>
                <a:srgbClr val="000000"/>
              </a:solidFill>
            </a:endParaRPr>
          </a:p>
        </p:txBody>
      </p:sp>
      <p:pic>
        <p:nvPicPr>
          <p:cNvPr id="2050" name="Picture 2" descr="https://curriculum.code.org/media/uploads/image_d0bGRB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2896"/>
            <a:ext cx="6270919" cy="293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pPr marL="285750" indent="-285750"/>
            <a:r>
              <a:rPr lang="en-AU" sz="3200" dirty="0">
                <a:solidFill>
                  <a:srgbClr val="000000"/>
                </a:solidFill>
              </a:rPr>
              <a:t>An Example – My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14</a:t>
            </a:fld>
            <a:endParaRPr lang="en-US">
              <a:solidFill>
                <a:srgbClr val="000000"/>
              </a:solidFill>
            </a:endParaRPr>
          </a:p>
        </p:txBody>
      </p:sp>
      <p:pic>
        <p:nvPicPr>
          <p:cNvPr id="3074" name="Picture 2" descr="https://curriculum.code.org/media/uploads/image_xmBkoQZ_0OrQqs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785414"/>
            <a:ext cx="444817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73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pPr marL="285750" indent="-285750"/>
            <a:r>
              <a:rPr lang="en-AU" sz="3200" dirty="0">
                <a:solidFill>
                  <a:srgbClr val="000000"/>
                </a:solidFill>
              </a:rPr>
              <a:t>An Example – My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15</a:t>
            </a:fld>
            <a:endParaRPr lang="en-US">
              <a:solidFill>
                <a:srgbClr val="000000"/>
              </a:solidFill>
            </a:endParaRPr>
          </a:p>
        </p:txBody>
      </p:sp>
      <p:pic>
        <p:nvPicPr>
          <p:cNvPr id="7" name="Picture 6"/>
          <p:cNvPicPr>
            <a:picLocks noChangeAspect="1"/>
          </p:cNvPicPr>
          <p:nvPr/>
        </p:nvPicPr>
        <p:blipFill>
          <a:blip r:embed="rId3"/>
          <a:stretch>
            <a:fillRect/>
          </a:stretch>
        </p:blipFill>
        <p:spPr>
          <a:xfrm rot="5400000">
            <a:off x="5918616" y="3818573"/>
            <a:ext cx="1819275" cy="3162300"/>
          </a:xfrm>
          <a:prstGeom prst="rect">
            <a:avLst/>
          </a:prstGeom>
        </p:spPr>
      </p:pic>
      <p:pic>
        <p:nvPicPr>
          <p:cNvPr id="10" name="Picture 9"/>
          <p:cNvPicPr>
            <a:picLocks noChangeAspect="1"/>
          </p:cNvPicPr>
          <p:nvPr/>
        </p:nvPicPr>
        <p:blipFill>
          <a:blip r:embed="rId4"/>
          <a:stretch>
            <a:fillRect/>
          </a:stretch>
        </p:blipFill>
        <p:spPr>
          <a:xfrm>
            <a:off x="5249385" y="3770948"/>
            <a:ext cx="1181100" cy="1076325"/>
          </a:xfrm>
          <a:prstGeom prst="rect">
            <a:avLst/>
          </a:prstGeom>
        </p:spPr>
      </p:pic>
      <p:pic>
        <p:nvPicPr>
          <p:cNvPr id="15" name="Picture 14"/>
          <p:cNvPicPr>
            <a:picLocks noChangeAspect="1"/>
          </p:cNvPicPr>
          <p:nvPr/>
        </p:nvPicPr>
        <p:blipFill>
          <a:blip r:embed="rId5"/>
          <a:stretch>
            <a:fillRect/>
          </a:stretch>
        </p:blipFill>
        <p:spPr>
          <a:xfrm>
            <a:off x="1436370" y="2424406"/>
            <a:ext cx="1983502" cy="1845652"/>
          </a:xfrm>
          <a:prstGeom prst="rect">
            <a:avLst/>
          </a:prstGeom>
        </p:spPr>
      </p:pic>
      <p:pic>
        <p:nvPicPr>
          <p:cNvPr id="9" name="Picture 8"/>
          <p:cNvPicPr>
            <a:picLocks noChangeAspect="1"/>
          </p:cNvPicPr>
          <p:nvPr/>
        </p:nvPicPr>
        <p:blipFill>
          <a:blip r:embed="rId6"/>
          <a:stretch>
            <a:fillRect/>
          </a:stretch>
        </p:blipFill>
        <p:spPr>
          <a:xfrm>
            <a:off x="731520" y="1649191"/>
            <a:ext cx="1409700" cy="1028700"/>
          </a:xfrm>
          <a:prstGeom prst="rect">
            <a:avLst/>
          </a:prstGeom>
        </p:spPr>
      </p:pic>
    </p:spTree>
    <p:extLst>
      <p:ext uri="{BB962C8B-B14F-4D97-AF65-F5344CB8AC3E}">
        <p14:creationId xmlns:p14="http://schemas.microsoft.com/office/powerpoint/2010/main" val="2811893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FADA07-A4DC-4A1E-A7FD-9D17CB0F0524}" type="slidenum">
              <a:rPr lang="en-US" smtClean="0"/>
              <a:pPr/>
              <a:t>16</a:t>
            </a:fld>
            <a:endParaRPr lang="en-US">
              <a:solidFill>
                <a:schemeClr val="tx1"/>
              </a:solidFill>
            </a:endParaRPr>
          </a:p>
        </p:txBody>
      </p:sp>
      <p:sp>
        <p:nvSpPr>
          <p:cNvPr id="5" name="Rectangle 2"/>
          <p:cNvSpPr txBox="1">
            <a:spLocks noChangeArrowheads="1"/>
          </p:cNvSpPr>
          <p:nvPr/>
        </p:nvSpPr>
        <p:spPr>
          <a:xfrm>
            <a:off x="731520" y="642594"/>
            <a:ext cx="7680960" cy="1371600"/>
          </a:xfrm>
          <a:prstGeom prst="rect">
            <a:avLst/>
          </a:prstGeom>
          <a:noFill/>
        </p:spPr>
        <p:txBody>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marL="285750" indent="-285750"/>
            <a:r>
              <a:rPr lang="en-AU" sz="3200">
                <a:solidFill>
                  <a:srgbClr val="000000"/>
                </a:solidFill>
              </a:rPr>
              <a:t>An Example – My robotic friends</a:t>
            </a:r>
          </a:p>
        </p:txBody>
      </p:sp>
      <p:sp>
        <p:nvSpPr>
          <p:cNvPr id="6" name="Slide Number Placeholder 5"/>
          <p:cNvSpPr txBox="1">
            <a:spLocks/>
          </p:cNvSpPr>
          <p:nvPr/>
        </p:nvSpPr>
        <p:spPr>
          <a:xfrm>
            <a:off x="7823382" y="6309360"/>
            <a:ext cx="1097280" cy="274320"/>
          </a:xfrm>
          <a:prstGeom prst="rect">
            <a:avLst/>
          </a:prstGeom>
        </p:spPr>
        <p:txBody>
          <a:bodyPr vert="horz" lIns="91440" tIns="45720" rIns="91440" bIns="45720" rtlCol="0" anchor="b"/>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CAE4CAA-3E4F-4449-AD70-EAE6867891D4}" type="slidenum">
              <a:rPr lang="en-US" smtClean="0">
                <a:solidFill>
                  <a:srgbClr val="FFFFFF"/>
                </a:solidFill>
              </a:rPr>
              <a:pPr/>
              <a:t>16</a:t>
            </a:fld>
            <a:endParaRPr lang="en-US">
              <a:solidFill>
                <a:srgbClr val="000000"/>
              </a:solidFill>
            </a:endParaRPr>
          </a:p>
        </p:txBody>
      </p:sp>
      <p:pic>
        <p:nvPicPr>
          <p:cNvPr id="7" name="Picture 6"/>
          <p:cNvPicPr>
            <a:picLocks noChangeAspect="1"/>
          </p:cNvPicPr>
          <p:nvPr/>
        </p:nvPicPr>
        <p:blipFill>
          <a:blip r:embed="rId2"/>
          <a:stretch>
            <a:fillRect/>
          </a:stretch>
        </p:blipFill>
        <p:spPr>
          <a:xfrm rot="5400000">
            <a:off x="1602532" y="1933972"/>
            <a:ext cx="1990725" cy="2676525"/>
          </a:xfrm>
          <a:prstGeom prst="rect">
            <a:avLst/>
          </a:prstGeom>
        </p:spPr>
      </p:pic>
      <p:pic>
        <p:nvPicPr>
          <p:cNvPr id="8" name="Picture 7"/>
          <p:cNvPicPr>
            <a:picLocks noChangeAspect="1"/>
          </p:cNvPicPr>
          <p:nvPr/>
        </p:nvPicPr>
        <p:blipFill>
          <a:blip r:embed="rId3"/>
          <a:stretch>
            <a:fillRect/>
          </a:stretch>
        </p:blipFill>
        <p:spPr>
          <a:xfrm rot="5400000">
            <a:off x="5995020" y="3924697"/>
            <a:ext cx="1885950" cy="2571750"/>
          </a:xfrm>
          <a:prstGeom prst="rect">
            <a:avLst/>
          </a:prstGeom>
        </p:spPr>
      </p:pic>
      <p:pic>
        <p:nvPicPr>
          <p:cNvPr id="9" name="Picture 8"/>
          <p:cNvPicPr>
            <a:picLocks noChangeAspect="1"/>
          </p:cNvPicPr>
          <p:nvPr/>
        </p:nvPicPr>
        <p:blipFill>
          <a:blip r:embed="rId4"/>
          <a:stretch>
            <a:fillRect/>
          </a:stretch>
        </p:blipFill>
        <p:spPr>
          <a:xfrm>
            <a:off x="1259632" y="2014194"/>
            <a:ext cx="1047750" cy="876300"/>
          </a:xfrm>
          <a:prstGeom prst="rect">
            <a:avLst/>
          </a:prstGeom>
        </p:spPr>
      </p:pic>
      <p:pic>
        <p:nvPicPr>
          <p:cNvPr id="10" name="Picture 9"/>
          <p:cNvPicPr>
            <a:picLocks noChangeAspect="1"/>
          </p:cNvPicPr>
          <p:nvPr/>
        </p:nvPicPr>
        <p:blipFill>
          <a:blip r:embed="rId5"/>
          <a:stretch>
            <a:fillRect/>
          </a:stretch>
        </p:blipFill>
        <p:spPr>
          <a:xfrm>
            <a:off x="7102241" y="3297386"/>
            <a:ext cx="1247775" cy="1133475"/>
          </a:xfrm>
          <a:prstGeom prst="rect">
            <a:avLst/>
          </a:prstGeom>
        </p:spPr>
      </p:pic>
    </p:spTree>
    <p:extLst>
      <p:ext uri="{BB962C8B-B14F-4D97-AF65-F5344CB8AC3E}">
        <p14:creationId xmlns:p14="http://schemas.microsoft.com/office/powerpoint/2010/main" val="52072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31520" y="642594"/>
            <a:ext cx="7872928" cy="1371600"/>
          </a:xfrm>
          <a:noFill/>
        </p:spPr>
        <p:txBody>
          <a:bodyPr/>
          <a:lstStyle/>
          <a:p>
            <a:pPr marL="285750" indent="-285750"/>
            <a:r>
              <a:rPr lang="en-AU" sz="3200" dirty="0">
                <a:solidFill>
                  <a:srgbClr val="000000"/>
                </a:solidFill>
              </a:rPr>
              <a:t>An Example – My loopy robotic friends</a:t>
            </a:r>
          </a:p>
        </p:txBody>
      </p:sp>
      <p:sp>
        <p:nvSpPr>
          <p:cNvPr id="2" name="Content Placeholder 1"/>
          <p:cNvSpPr>
            <a:spLocks noGrp="1"/>
          </p:cNvSpPr>
          <p:nvPr>
            <p:ph idx="1"/>
          </p:nvPr>
        </p:nvSpPr>
        <p:spPr/>
        <p:txBody>
          <a:bodyPr>
            <a:normAutofit/>
          </a:bodyPr>
          <a:lstStyle/>
          <a:p>
            <a:pPr marL="265113" indent="-265113">
              <a:buFont typeface="Wingdings" panose="05000000000000000000" pitchFamily="2" charset="2"/>
              <a:buChar char="§"/>
            </a:pPr>
            <a:r>
              <a:rPr lang="en-AU" sz="2400" dirty="0">
                <a:solidFill>
                  <a:srgbClr val="000000"/>
                </a:solidFill>
              </a:rPr>
              <a:t>This activity can be found in the Code.org website </a:t>
            </a:r>
            <a:r>
              <a:rPr lang="en-AU" sz="2400" dirty="0">
                <a:solidFill>
                  <a:srgbClr val="000000"/>
                </a:solidFill>
                <a:hlinkClick r:id="rId3"/>
              </a:rPr>
              <a:t>here</a:t>
            </a:r>
            <a:endParaRPr lang="en-AU" sz="2400" dirty="0">
              <a:solidFill>
                <a:srgbClr val="000000"/>
              </a:solidFill>
            </a:endParaRPr>
          </a:p>
          <a:p>
            <a:pPr marL="265113" indent="-265113">
              <a:buFont typeface="Wingdings" panose="05000000000000000000" pitchFamily="2" charset="2"/>
              <a:buChar char="§"/>
            </a:pPr>
            <a:r>
              <a:rPr lang="en-AU" sz="2400" dirty="0">
                <a:solidFill>
                  <a:srgbClr val="000000"/>
                </a:solidFill>
              </a:rPr>
              <a:t>It takes approximately 45 minutes of class time</a:t>
            </a:r>
          </a:p>
          <a:p>
            <a:pPr marL="265113" indent="-265113">
              <a:buFont typeface="Wingdings" panose="05000000000000000000" pitchFamily="2" charset="2"/>
              <a:buChar char="§"/>
            </a:pPr>
            <a:r>
              <a:rPr lang="en-AU" sz="2400" dirty="0">
                <a:solidFill>
                  <a:srgbClr val="000000"/>
                </a:solidFill>
              </a:rPr>
              <a:t>This lesson serves as introduction to loops, using the set of "robot" programming instructions. </a:t>
            </a:r>
          </a:p>
          <a:p>
            <a:pPr marL="265113" indent="-265113">
              <a:buFont typeface="Wingdings" panose="05000000000000000000" pitchFamily="2" charset="2"/>
              <a:buChar char="§"/>
            </a:pPr>
            <a:r>
              <a:rPr lang="en-AU" sz="2400" dirty="0">
                <a:solidFill>
                  <a:srgbClr val="000000"/>
                </a:solidFill>
              </a:rPr>
              <a:t>Students will develop critical thinking skills by looking for patterns of repetition in the movements of classmates and determining how to simplify those repeated patterns using loops.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17</a:t>
            </a:fld>
            <a:endParaRPr lang="en-US">
              <a:solidFill>
                <a:srgbClr val="000000"/>
              </a:solidFill>
            </a:endParaRPr>
          </a:p>
        </p:txBody>
      </p:sp>
    </p:spTree>
    <p:extLst>
      <p:ext uri="{BB962C8B-B14F-4D97-AF65-F5344CB8AC3E}">
        <p14:creationId xmlns:p14="http://schemas.microsoft.com/office/powerpoint/2010/main" val="105160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31520" y="642594"/>
            <a:ext cx="7872928" cy="1371600"/>
          </a:xfrm>
          <a:noFill/>
        </p:spPr>
        <p:txBody>
          <a:bodyPr/>
          <a:lstStyle/>
          <a:p>
            <a:pPr marL="285750" indent="-285750"/>
            <a:r>
              <a:rPr lang="en-AU" sz="3200" dirty="0">
                <a:solidFill>
                  <a:srgbClr val="000000"/>
                </a:solidFill>
              </a:rPr>
              <a:t>An Example – My loopy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18</a:t>
            </a:fld>
            <a:endParaRPr lang="en-US">
              <a:solidFill>
                <a:srgbClr val="000000"/>
              </a:solidFill>
            </a:endParaRPr>
          </a:p>
        </p:txBody>
      </p:sp>
      <p:pic>
        <p:nvPicPr>
          <p:cNvPr id="1026" name="Picture 2" descr="https://curriculum.code.org/media/uploads/Screenshot-2018-03-14-18.17.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348880"/>
            <a:ext cx="4948864" cy="32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34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https://curriculum.code.org/media/uploads/Screenshot-2018-03-14-17.59.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802" y="3068960"/>
            <a:ext cx="7340476" cy="3194304"/>
          </a:xfrm>
          <a:prstGeom prst="rect">
            <a:avLst/>
          </a:prstGeom>
          <a:noFill/>
          <a:extLst>
            <a:ext uri="{909E8E84-426E-40DD-AFC4-6F175D3DCCD1}">
              <a14:hiddenFill xmlns:a14="http://schemas.microsoft.com/office/drawing/2010/main">
                <a:solidFill>
                  <a:srgbClr val="FFFFFF"/>
                </a:solidFill>
              </a14:hiddenFill>
            </a:ext>
          </a:extLst>
        </p:spPr>
      </p:pic>
      <p:sp>
        <p:nvSpPr>
          <p:cNvPr id="202754" name="Rectangle 2"/>
          <p:cNvSpPr>
            <a:spLocks noGrp="1" noChangeArrowheads="1"/>
          </p:cNvSpPr>
          <p:nvPr>
            <p:ph type="title"/>
          </p:nvPr>
        </p:nvSpPr>
        <p:spPr>
          <a:xfrm>
            <a:off x="731520" y="642594"/>
            <a:ext cx="7872928" cy="1371600"/>
          </a:xfrm>
          <a:noFill/>
        </p:spPr>
        <p:txBody>
          <a:bodyPr/>
          <a:lstStyle/>
          <a:p>
            <a:pPr marL="285750" indent="-285750"/>
            <a:r>
              <a:rPr lang="en-AU" sz="3200" dirty="0">
                <a:solidFill>
                  <a:srgbClr val="000000"/>
                </a:solidFill>
              </a:rPr>
              <a:t>An Example – My loopy robotic friends</a:t>
            </a:r>
          </a:p>
        </p:txBody>
      </p:sp>
      <p:sp>
        <p:nvSpPr>
          <p:cNvPr id="3" name="TextBox 2"/>
          <p:cNvSpPr txBox="1"/>
          <p:nvPr/>
        </p:nvSpPr>
        <p:spPr>
          <a:xfrm>
            <a:off x="1115616" y="2330296"/>
            <a:ext cx="1651844" cy="369332"/>
          </a:xfrm>
          <a:prstGeom prst="rect">
            <a:avLst/>
          </a:prstGeom>
          <a:solidFill>
            <a:schemeClr val="bg1"/>
          </a:solidFill>
        </p:spPr>
        <p:txBody>
          <a:bodyPr wrap="square" rtlCol="0">
            <a:spAutoFit/>
          </a:bodyPr>
          <a:lstStyle/>
          <a:p>
            <a:endParaRPr lang="en-AU" b="1" dirty="0">
              <a:solidFill>
                <a:srgbClr val="FF0000"/>
              </a:solidFill>
            </a:endParaRPr>
          </a:p>
        </p:txBody>
      </p:sp>
      <p:sp>
        <p:nvSpPr>
          <p:cNvPr id="4" name="Right Arrow 3"/>
          <p:cNvSpPr/>
          <p:nvPr/>
        </p:nvSpPr>
        <p:spPr>
          <a:xfrm rot="2055168">
            <a:off x="816084" y="2130797"/>
            <a:ext cx="2675318" cy="2062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Just discuss, it’s not necessary to run the program</a:t>
            </a:r>
          </a:p>
        </p:txBody>
      </p:sp>
    </p:spTree>
    <p:extLst>
      <p:ext uri="{BB962C8B-B14F-4D97-AF65-F5344CB8AC3E}">
        <p14:creationId xmlns:p14="http://schemas.microsoft.com/office/powerpoint/2010/main" val="268124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r>
              <a:rPr lang="en-US" dirty="0"/>
              <a:t>Presentation Contents</a:t>
            </a:r>
          </a:p>
        </p:txBody>
      </p:sp>
      <p:sp>
        <p:nvSpPr>
          <p:cNvPr id="3" name="Content Placeholder 2"/>
          <p:cNvSpPr>
            <a:spLocks noGrp="1"/>
          </p:cNvSpPr>
          <p:nvPr>
            <p:ph idx="1"/>
          </p:nvPr>
        </p:nvSpPr>
        <p:spPr/>
        <p:txBody>
          <a:bodyPr>
            <a:normAutofit/>
          </a:bodyPr>
          <a:lstStyle/>
          <a:p>
            <a:pPr marL="265113" indent="-265113">
              <a:lnSpc>
                <a:spcPct val="150000"/>
              </a:lnSpc>
              <a:buFont typeface="Wingdings" panose="05000000000000000000" pitchFamily="2" charset="2"/>
              <a:buChar char="§"/>
            </a:pPr>
            <a:r>
              <a:rPr lang="en-AU" dirty="0">
                <a:solidFill>
                  <a:srgbClr val="000000"/>
                </a:solidFill>
              </a:rPr>
              <a:t>The Digital Technologies Curriculum</a:t>
            </a:r>
          </a:p>
          <a:p>
            <a:pPr marL="265113" indent="-265113">
              <a:lnSpc>
                <a:spcPct val="150000"/>
              </a:lnSpc>
              <a:buFont typeface="Wingdings" panose="05000000000000000000" pitchFamily="2" charset="2"/>
              <a:buChar char="§"/>
            </a:pPr>
            <a:r>
              <a:rPr lang="en-AU" dirty="0">
                <a:solidFill>
                  <a:srgbClr val="000000"/>
                </a:solidFill>
              </a:rPr>
              <a:t>Teaching CS without a Computer</a:t>
            </a:r>
          </a:p>
          <a:p>
            <a:pPr marL="265113" indent="-265113">
              <a:lnSpc>
                <a:spcPct val="150000"/>
              </a:lnSpc>
              <a:buFont typeface="Wingdings" panose="05000000000000000000" pitchFamily="2" charset="2"/>
              <a:buChar char="§"/>
            </a:pPr>
            <a:r>
              <a:rPr lang="en-AU" dirty="0">
                <a:solidFill>
                  <a:srgbClr val="000000"/>
                </a:solidFill>
              </a:rPr>
              <a:t>An Example – Following Instructions</a:t>
            </a:r>
          </a:p>
          <a:p>
            <a:pPr marL="265113" indent="-265113">
              <a:lnSpc>
                <a:spcPct val="150000"/>
              </a:lnSpc>
              <a:buFont typeface="Wingdings" panose="05000000000000000000" pitchFamily="2" charset="2"/>
              <a:buChar char="§"/>
            </a:pPr>
            <a:r>
              <a:rPr lang="en-AU" dirty="0">
                <a:solidFill>
                  <a:srgbClr val="000000"/>
                </a:solidFill>
              </a:rPr>
              <a:t>Resources – Computer Science Unplugged</a:t>
            </a:r>
          </a:p>
          <a:p>
            <a:pPr marL="265113" indent="-265113">
              <a:lnSpc>
                <a:spcPct val="150000"/>
              </a:lnSpc>
              <a:buFont typeface="Wingdings" panose="05000000000000000000" pitchFamily="2" charset="2"/>
              <a:buChar char="§"/>
            </a:pPr>
            <a:r>
              <a:rPr lang="en-AU" dirty="0">
                <a:solidFill>
                  <a:srgbClr val="000000"/>
                </a:solidFill>
              </a:rPr>
              <a:t>Resources – </a:t>
            </a:r>
            <a:r>
              <a:rPr lang="en-AU" dirty="0" err="1">
                <a:solidFill>
                  <a:srgbClr val="000000"/>
                </a:solidFill>
              </a:rPr>
              <a:t>TryComputing</a:t>
            </a:r>
            <a:endParaRPr lang="en-AU" dirty="0">
              <a:solidFill>
                <a:srgbClr val="000000"/>
              </a:solidFill>
            </a:endParaRPr>
          </a:p>
          <a:p>
            <a:pPr marL="265113" indent="-265113">
              <a:lnSpc>
                <a:spcPct val="150000"/>
              </a:lnSpc>
              <a:buFont typeface="Wingdings" panose="05000000000000000000" pitchFamily="2" charset="2"/>
              <a:buChar char="§"/>
            </a:pPr>
            <a:r>
              <a:rPr lang="en-AU" dirty="0">
                <a:solidFill>
                  <a:srgbClr val="000000"/>
                </a:solidFill>
              </a:rPr>
              <a:t>CS Unplugged –Image Representation</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2</a:t>
            </a:fld>
            <a:endParaRPr lang="en-US">
              <a:solidFill>
                <a:srgbClr val="000000"/>
              </a:solidFill>
            </a:endParaRPr>
          </a:p>
        </p:txBody>
      </p:sp>
    </p:spTree>
    <p:extLst>
      <p:ext uri="{BB962C8B-B14F-4D97-AF65-F5344CB8AC3E}">
        <p14:creationId xmlns:p14="http://schemas.microsoft.com/office/powerpoint/2010/main" val="6433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31520" y="642594"/>
            <a:ext cx="7872928" cy="1371600"/>
          </a:xfrm>
          <a:noFill/>
        </p:spPr>
        <p:txBody>
          <a:bodyPr/>
          <a:lstStyle/>
          <a:p>
            <a:pPr marL="285750" indent="-285750"/>
            <a:r>
              <a:rPr lang="en-AU" sz="3200" dirty="0">
                <a:solidFill>
                  <a:srgbClr val="000000"/>
                </a:solidFill>
              </a:rPr>
              <a:t>An Example – My loopy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20</a:t>
            </a:fld>
            <a:endParaRPr lang="en-US">
              <a:solidFill>
                <a:srgbClr val="000000"/>
              </a:solidFill>
            </a:endParaRPr>
          </a:p>
        </p:txBody>
      </p:sp>
      <p:pic>
        <p:nvPicPr>
          <p:cNvPr id="2050" name="Picture 2" descr="https://curriculum.code.org/media/uploads/codeloop_EVpjnM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564904"/>
            <a:ext cx="4539977" cy="289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51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31520" y="642594"/>
            <a:ext cx="7872928" cy="1371600"/>
          </a:xfrm>
          <a:noFill/>
        </p:spPr>
        <p:txBody>
          <a:bodyPr/>
          <a:lstStyle/>
          <a:p>
            <a:pPr marL="285750" indent="-285750"/>
            <a:r>
              <a:rPr lang="en-AU" sz="3200" dirty="0">
                <a:solidFill>
                  <a:srgbClr val="000000"/>
                </a:solidFill>
              </a:rPr>
              <a:t>An Example – My loopy robotic friends</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21</a:t>
            </a:fld>
            <a:endParaRPr lang="en-US">
              <a:solidFill>
                <a:srgbClr val="000000"/>
              </a:solidFill>
            </a:endParaRPr>
          </a:p>
        </p:txBody>
      </p:sp>
      <p:pic>
        <p:nvPicPr>
          <p:cNvPr id="3" name="Picture 2"/>
          <p:cNvPicPr>
            <a:picLocks noChangeAspect="1"/>
          </p:cNvPicPr>
          <p:nvPr/>
        </p:nvPicPr>
        <p:blipFill>
          <a:blip r:embed="rId3"/>
          <a:stretch>
            <a:fillRect/>
          </a:stretch>
        </p:blipFill>
        <p:spPr>
          <a:xfrm rot="5400000">
            <a:off x="2048415" y="670828"/>
            <a:ext cx="4772025" cy="7391400"/>
          </a:xfrm>
          <a:prstGeom prst="rect">
            <a:avLst/>
          </a:prstGeom>
        </p:spPr>
      </p:pic>
    </p:spTree>
    <p:extLst>
      <p:ext uri="{BB962C8B-B14F-4D97-AF65-F5344CB8AC3E}">
        <p14:creationId xmlns:p14="http://schemas.microsoft.com/office/powerpoint/2010/main" val="3700618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60253" y="764704"/>
            <a:ext cx="7844195" cy="1216025"/>
          </a:xfrm>
          <a:noFill/>
        </p:spPr>
        <p:txBody>
          <a:bodyPr/>
          <a:lstStyle/>
          <a:p>
            <a:pPr marL="342000" indent="-342000"/>
            <a:r>
              <a:rPr lang="en-AU" sz="3200" dirty="0">
                <a:solidFill>
                  <a:srgbClr val="000000"/>
                </a:solidFill>
              </a:rPr>
              <a:t>CS Unplugged</a:t>
            </a:r>
          </a:p>
        </p:txBody>
      </p:sp>
      <p:sp>
        <p:nvSpPr>
          <p:cNvPr id="3" name="Content Placeholder 2"/>
          <p:cNvSpPr>
            <a:spLocks noGrp="1"/>
          </p:cNvSpPr>
          <p:nvPr>
            <p:ph idx="1"/>
          </p:nvPr>
        </p:nvSpPr>
        <p:spPr>
          <a:xfrm>
            <a:off x="768096" y="2286000"/>
            <a:ext cx="7548320" cy="4023360"/>
          </a:xfrm>
        </p:spPr>
        <p:txBody>
          <a:bodyPr>
            <a:noAutofit/>
          </a:bodyPr>
          <a:lstStyle/>
          <a:p>
            <a:r>
              <a:rPr lang="en-AU" sz="2400" dirty="0"/>
              <a:t>A collection of free teaching material that teaches Computer Science through engaging games and puzzles.</a:t>
            </a:r>
          </a:p>
          <a:p>
            <a:r>
              <a:rPr lang="en-AU" sz="2400" dirty="0"/>
              <a:t>Based on a constructivist approach: students are given challenges based on a few simple rules, and in the process of solving those challenges they uncover powerful ideas. </a:t>
            </a:r>
          </a:p>
          <a:p>
            <a:r>
              <a:rPr lang="en-AU" sz="2400" dirty="0"/>
              <a:t>The activities are also very </a:t>
            </a:r>
            <a:r>
              <a:rPr lang="en-AU" sz="2400" dirty="0" err="1"/>
              <a:t>kinesthetic</a:t>
            </a:r>
            <a:r>
              <a:rPr lang="en-AU" sz="2400" dirty="0"/>
              <a:t> - the bigger the materials, the better.</a:t>
            </a:r>
          </a:p>
          <a:p>
            <a:endParaRPr lang="en-AU" sz="2400" dirty="0"/>
          </a:p>
        </p:txBody>
      </p:sp>
    </p:spTree>
    <p:extLst>
      <p:ext uri="{BB962C8B-B14F-4D97-AF65-F5344CB8AC3E}">
        <p14:creationId xmlns:p14="http://schemas.microsoft.com/office/powerpoint/2010/main" val="1818064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60253" y="764704"/>
            <a:ext cx="7844195" cy="1216025"/>
          </a:xfrm>
          <a:noFill/>
        </p:spPr>
        <p:txBody>
          <a:bodyPr/>
          <a:lstStyle/>
          <a:p>
            <a:pPr marL="342000" indent="-342000"/>
            <a:r>
              <a:rPr lang="en-AU" sz="3200" dirty="0">
                <a:solidFill>
                  <a:srgbClr val="000000"/>
                </a:solidFill>
              </a:rPr>
              <a:t>An example – Image representation</a:t>
            </a:r>
          </a:p>
        </p:txBody>
      </p:sp>
      <p:sp>
        <p:nvSpPr>
          <p:cNvPr id="3" name="Content Placeholder 2"/>
          <p:cNvSpPr>
            <a:spLocks noGrp="1"/>
          </p:cNvSpPr>
          <p:nvPr>
            <p:ph idx="1"/>
          </p:nvPr>
        </p:nvSpPr>
        <p:spPr>
          <a:xfrm>
            <a:off x="768096" y="2286000"/>
            <a:ext cx="6822311" cy="4023360"/>
          </a:xfrm>
        </p:spPr>
        <p:txBody>
          <a:bodyPr/>
          <a:lstStyle/>
          <a:p>
            <a:r>
              <a:rPr lang="en-AU" sz="2400" dirty="0"/>
              <a:t>Have you noticed there are different fonts in a computer type set?</a:t>
            </a:r>
          </a:p>
          <a:p>
            <a:pPr marL="0" indent="0">
              <a:buNone/>
            </a:pPr>
            <a:endParaRPr lang="en-AU" dirty="0"/>
          </a:p>
          <a:p>
            <a:endParaRPr lang="en-AU" dirty="0"/>
          </a:p>
          <a:p>
            <a:pPr marL="0" indent="0" algn="ctr">
              <a:buNone/>
            </a:pPr>
            <a:r>
              <a:rPr lang="en-AU" sz="13800" dirty="0"/>
              <a:t>a  </a:t>
            </a:r>
            <a:r>
              <a:rPr lang="en-AU" sz="13800" i="1" dirty="0" err="1"/>
              <a:t>a</a:t>
            </a:r>
            <a:r>
              <a:rPr lang="en-AU" sz="13800" dirty="0"/>
              <a:t>  </a:t>
            </a:r>
            <a:r>
              <a:rPr lang="en-AU" sz="13800" dirty="0" err="1">
                <a:latin typeface="Arial" panose="020B0604020202020204" pitchFamily="34" charset="0"/>
                <a:cs typeface="Arial" panose="020B0604020202020204" pitchFamily="34" charset="0"/>
              </a:rPr>
              <a:t>a</a:t>
            </a:r>
            <a:endParaRPr lang="en-AU" sz="13800" dirty="0"/>
          </a:p>
        </p:txBody>
      </p:sp>
    </p:spTree>
    <p:extLst>
      <p:ext uri="{BB962C8B-B14F-4D97-AF65-F5344CB8AC3E}">
        <p14:creationId xmlns:p14="http://schemas.microsoft.com/office/powerpoint/2010/main" val="3959917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AU" dirty="0"/>
          </a:p>
          <a:p>
            <a:pPr marL="0" indent="0">
              <a:buNone/>
            </a:pPr>
            <a:endParaRPr lang="en-AU" dirty="0"/>
          </a:p>
        </p:txBody>
      </p:sp>
      <p:sp>
        <p:nvSpPr>
          <p:cNvPr id="5" name="Slide Number Placeholder 5"/>
          <p:cNvSpPr>
            <a:spLocks noGrp="1"/>
          </p:cNvSpPr>
          <p:nvPr>
            <p:ph type="sldNum" sz="quarter" idx="12"/>
          </p:nvPr>
        </p:nvSpPr>
        <p:spPr/>
        <p:txBody>
          <a:bodyPr/>
          <a:lstStyle/>
          <a:p>
            <a:r>
              <a:rPr lang="en-US" dirty="0">
                <a:solidFill>
                  <a:srgbClr val="FFFFFF"/>
                </a:solidFill>
              </a:rPr>
              <a:t>18</a:t>
            </a:r>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852936"/>
            <a:ext cx="4504995" cy="320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860032" y="2852936"/>
            <a:ext cx="1440160" cy="29523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9" name="Rectangle 2"/>
          <p:cNvSpPr>
            <a:spLocks noGrp="1" noChangeArrowheads="1"/>
          </p:cNvSpPr>
          <p:nvPr>
            <p:ph type="title"/>
          </p:nvPr>
        </p:nvSpPr>
        <p:spPr>
          <a:xfrm>
            <a:off x="760253" y="764704"/>
            <a:ext cx="7844195" cy="1216025"/>
          </a:xfrm>
          <a:noFill/>
        </p:spPr>
        <p:txBody>
          <a:bodyPr/>
          <a:lstStyle/>
          <a:p>
            <a:pPr marL="342000" indent="-342000"/>
            <a:r>
              <a:rPr lang="en-AU" sz="3200" dirty="0">
                <a:solidFill>
                  <a:srgbClr val="000000"/>
                </a:solidFill>
              </a:rPr>
              <a:t>An example – Image representation</a:t>
            </a:r>
          </a:p>
        </p:txBody>
      </p:sp>
    </p:spTree>
    <p:extLst>
      <p:ext uri="{BB962C8B-B14F-4D97-AF65-F5344CB8AC3E}">
        <p14:creationId xmlns:p14="http://schemas.microsoft.com/office/powerpoint/2010/main" val="2891266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AU" dirty="0"/>
          </a:p>
          <a:p>
            <a:pPr marL="0" indent="0">
              <a:buNone/>
            </a:pPr>
            <a:endParaRPr lang="en-AU" dirty="0"/>
          </a:p>
        </p:txBody>
      </p:sp>
      <p:sp>
        <p:nvSpPr>
          <p:cNvPr id="4" name="Slide Number Placeholder 5"/>
          <p:cNvSpPr>
            <a:spLocks noGrp="1"/>
          </p:cNvSpPr>
          <p:nvPr>
            <p:ph type="sldNum" sz="quarter" idx="12"/>
          </p:nvPr>
        </p:nvSpPr>
        <p:spPr/>
        <p:txBody>
          <a:bodyPr/>
          <a:lstStyle/>
          <a:p>
            <a:r>
              <a:rPr lang="en-US" dirty="0">
                <a:solidFill>
                  <a:srgbClr val="FFFFFF"/>
                </a:solidFill>
              </a:rPr>
              <a:t>19</a:t>
            </a:r>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852936"/>
            <a:ext cx="4504995" cy="320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a:spLocks noGrp="1" noChangeArrowheads="1"/>
          </p:cNvSpPr>
          <p:nvPr>
            <p:ph type="title"/>
          </p:nvPr>
        </p:nvSpPr>
        <p:spPr>
          <a:xfrm>
            <a:off x="760253" y="764704"/>
            <a:ext cx="7844195" cy="1216025"/>
          </a:xfrm>
          <a:noFill/>
        </p:spPr>
        <p:txBody>
          <a:bodyPr/>
          <a:lstStyle/>
          <a:p>
            <a:pPr marL="342000" indent="-342000"/>
            <a:r>
              <a:rPr lang="en-AU" sz="3200" dirty="0">
                <a:solidFill>
                  <a:srgbClr val="000000"/>
                </a:solidFill>
              </a:rPr>
              <a:t>An example – Image representation</a:t>
            </a:r>
          </a:p>
        </p:txBody>
      </p:sp>
    </p:spTree>
    <p:extLst>
      <p:ext uri="{BB962C8B-B14F-4D97-AF65-F5344CB8AC3E}">
        <p14:creationId xmlns:p14="http://schemas.microsoft.com/office/powerpoint/2010/main" val="3800187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AU" dirty="0"/>
          </a:p>
          <a:p>
            <a:pPr marL="0" indent="0">
              <a:buNone/>
            </a:pPr>
            <a:endParaRPr lang="en-AU" dirty="0"/>
          </a:p>
        </p:txBody>
      </p:sp>
      <p:sp>
        <p:nvSpPr>
          <p:cNvPr id="4" name="Slide Number Placeholder 5"/>
          <p:cNvSpPr>
            <a:spLocks noGrp="1"/>
          </p:cNvSpPr>
          <p:nvPr>
            <p:ph type="sldNum" sz="quarter" idx="12"/>
          </p:nvPr>
        </p:nvSpPr>
        <p:spPr/>
        <p:txBody>
          <a:bodyPr/>
          <a:lstStyle/>
          <a:p>
            <a:r>
              <a:rPr lang="en-US" dirty="0">
                <a:solidFill>
                  <a:srgbClr val="FFFFFF"/>
                </a:solidFill>
              </a:rPr>
              <a:t>20</a:t>
            </a:r>
            <a:endParaRPr lang="en-US" dirty="0">
              <a:solidFill>
                <a:srgbClr val="0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72848"/>
            <a:ext cx="6436828" cy="399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a:spLocks noGrp="1" noChangeArrowheads="1"/>
          </p:cNvSpPr>
          <p:nvPr>
            <p:ph type="title"/>
          </p:nvPr>
        </p:nvSpPr>
        <p:spPr>
          <a:xfrm>
            <a:off x="760253" y="764704"/>
            <a:ext cx="7844195" cy="1216025"/>
          </a:xfrm>
          <a:noFill/>
        </p:spPr>
        <p:txBody>
          <a:bodyPr/>
          <a:lstStyle/>
          <a:p>
            <a:pPr marL="342000" indent="-342000"/>
            <a:r>
              <a:rPr lang="en-AU" sz="3200" dirty="0">
                <a:solidFill>
                  <a:srgbClr val="000000"/>
                </a:solidFill>
              </a:rPr>
              <a:t>An example – Image representation</a:t>
            </a:r>
          </a:p>
        </p:txBody>
      </p:sp>
    </p:spTree>
    <p:extLst>
      <p:ext uri="{BB962C8B-B14F-4D97-AF65-F5344CB8AC3E}">
        <p14:creationId xmlns:p14="http://schemas.microsoft.com/office/powerpoint/2010/main" val="373248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AU" dirty="0"/>
          </a:p>
          <a:p>
            <a:pPr marL="0" indent="0">
              <a:buNone/>
            </a:pPr>
            <a:endParaRPr lang="en-AU" dirty="0"/>
          </a:p>
        </p:txBody>
      </p:sp>
      <p:sp>
        <p:nvSpPr>
          <p:cNvPr id="4" name="Slide Number Placeholder 5"/>
          <p:cNvSpPr>
            <a:spLocks noGrp="1"/>
          </p:cNvSpPr>
          <p:nvPr>
            <p:ph type="sldNum" sz="quarter" idx="12"/>
          </p:nvPr>
        </p:nvSpPr>
        <p:spPr/>
        <p:txBody>
          <a:bodyPr/>
          <a:lstStyle/>
          <a:p>
            <a:r>
              <a:rPr lang="en-US" dirty="0">
                <a:solidFill>
                  <a:srgbClr val="FFFFFF"/>
                </a:solidFill>
              </a:rPr>
              <a:t>21</a:t>
            </a:r>
            <a:endParaRPr lang="en-US" dirty="0">
              <a:solidFill>
                <a:srgbClr val="0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49495"/>
            <a:ext cx="4936951" cy="448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a:spLocks noGrp="1" noChangeArrowheads="1"/>
          </p:cNvSpPr>
          <p:nvPr>
            <p:ph type="title"/>
          </p:nvPr>
        </p:nvSpPr>
        <p:spPr>
          <a:xfrm>
            <a:off x="760253" y="764704"/>
            <a:ext cx="7844195" cy="1216025"/>
          </a:xfrm>
          <a:noFill/>
        </p:spPr>
        <p:txBody>
          <a:bodyPr/>
          <a:lstStyle/>
          <a:p>
            <a:pPr marL="342000" indent="-342000"/>
            <a:r>
              <a:rPr lang="en-AU" sz="3200" dirty="0">
                <a:solidFill>
                  <a:srgbClr val="000000"/>
                </a:solidFill>
              </a:rPr>
              <a:t>An example – Image representation</a:t>
            </a:r>
          </a:p>
        </p:txBody>
      </p:sp>
    </p:spTree>
    <p:extLst>
      <p:ext uri="{BB962C8B-B14F-4D97-AF65-F5344CB8AC3E}">
        <p14:creationId xmlns:p14="http://schemas.microsoft.com/office/powerpoint/2010/main" val="336503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Digital technologies curriculum</a:t>
            </a:r>
          </a:p>
        </p:txBody>
      </p:sp>
      <p:sp>
        <p:nvSpPr>
          <p:cNvPr id="3" name="Content Placeholder 2"/>
          <p:cNvSpPr>
            <a:spLocks noGrp="1"/>
          </p:cNvSpPr>
          <p:nvPr>
            <p:ph idx="1"/>
          </p:nvPr>
        </p:nvSpPr>
        <p:spPr/>
        <p:txBody>
          <a:bodyPr/>
          <a:lstStyle/>
          <a:p>
            <a:pPr marL="179388" indent="-179388">
              <a:buFont typeface="Wingdings" panose="05000000000000000000" pitchFamily="2" charset="2"/>
              <a:buChar char="§"/>
            </a:pPr>
            <a:r>
              <a:rPr lang="en-AU" dirty="0"/>
              <a:t>The new Digital Technologies curriculum received final endorsement in January 2016</a:t>
            </a:r>
          </a:p>
          <a:p>
            <a:pPr marL="179388" indent="-179388">
              <a:buFont typeface="Wingdings" panose="05000000000000000000" pitchFamily="2" charset="2"/>
              <a:buChar char="§"/>
            </a:pPr>
            <a:endParaRPr lang="en-AU" dirty="0"/>
          </a:p>
          <a:p>
            <a:pPr marL="179388" indent="-179388">
              <a:buFont typeface="Wingdings" panose="05000000000000000000" pitchFamily="2" charset="2"/>
              <a:buChar char="§"/>
            </a:pPr>
            <a:endParaRPr lang="en-AU" dirty="0"/>
          </a:p>
          <a:p>
            <a:pPr marL="179388" indent="-179388">
              <a:buFont typeface="Wingdings" panose="05000000000000000000" pitchFamily="2" charset="2"/>
              <a:buChar char="§"/>
            </a:pPr>
            <a:endParaRPr lang="en-AU" dirty="0"/>
          </a:p>
          <a:p>
            <a:pPr marL="179388" indent="-179388">
              <a:buFont typeface="Wingdings" panose="05000000000000000000" pitchFamily="2" charset="2"/>
              <a:buChar char="§"/>
            </a:pPr>
            <a:endParaRPr lang="en-AU" dirty="0"/>
          </a:p>
          <a:p>
            <a:pPr marL="179388" indent="-179388">
              <a:buFont typeface="Wingdings" panose="05000000000000000000" pitchFamily="2" charset="2"/>
              <a:buChar char="§"/>
            </a:pPr>
            <a:r>
              <a:rPr lang="en-AU" dirty="0"/>
              <a:t>It can be found here: </a:t>
            </a:r>
            <a:r>
              <a:rPr lang="en-AU" dirty="0">
                <a:hlinkClick r:id="rId2"/>
              </a:rPr>
              <a:t>http://www.australiancurriculum.edu.au/technologies/digital-technologies/curriculum/f-10</a:t>
            </a:r>
            <a:r>
              <a:rPr lang="en-AU" dirty="0"/>
              <a:t> </a:t>
            </a:r>
          </a:p>
        </p:txBody>
      </p:sp>
      <p:sp>
        <p:nvSpPr>
          <p:cNvPr id="6" name="Slide Number Placeholder 5"/>
          <p:cNvSpPr>
            <a:spLocks noGrp="1"/>
          </p:cNvSpPr>
          <p:nvPr>
            <p:ph type="sldNum" sz="quarter" idx="12"/>
          </p:nvPr>
        </p:nvSpPr>
        <p:spPr/>
        <p:txBody>
          <a:bodyPr/>
          <a:lstStyle/>
          <a:p>
            <a:fld id="{64A86469-21ED-421D-83A0-B1934E8C0C71}" type="slidenum">
              <a:rPr lang="en-US" smtClean="0"/>
              <a:pPr/>
              <a:t>3</a:t>
            </a:fld>
            <a:endParaRPr lang="en-US">
              <a:solidFill>
                <a:schemeClr val="tx1"/>
              </a:solidFill>
            </a:endParaRPr>
          </a:p>
        </p:txBody>
      </p:sp>
      <p:sp>
        <p:nvSpPr>
          <p:cNvPr id="7" name="Rounded Rectangle 6"/>
          <p:cNvSpPr/>
          <p:nvPr/>
        </p:nvSpPr>
        <p:spPr>
          <a:xfrm>
            <a:off x="1259632" y="2780928"/>
            <a:ext cx="6048672"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 which students use computational thinking and information systems to define, design and implement digital solutions.”</a:t>
            </a:r>
          </a:p>
        </p:txBody>
      </p:sp>
      <p:pic>
        <p:nvPicPr>
          <p:cNvPr id="8" name="Picture 7"/>
          <p:cNvPicPr>
            <a:picLocks noChangeAspect="1"/>
          </p:cNvPicPr>
          <p:nvPr/>
        </p:nvPicPr>
        <p:blipFill>
          <a:blip r:embed="rId3"/>
          <a:stretch>
            <a:fillRect/>
          </a:stretch>
        </p:blipFill>
        <p:spPr>
          <a:xfrm>
            <a:off x="323528" y="260648"/>
            <a:ext cx="7560840" cy="5819084"/>
          </a:xfrm>
          <a:prstGeom prst="rect">
            <a:avLst/>
          </a:prstGeom>
        </p:spPr>
      </p:pic>
    </p:spTree>
    <p:extLst>
      <p:ext uri="{BB962C8B-B14F-4D97-AF65-F5344CB8AC3E}">
        <p14:creationId xmlns:p14="http://schemas.microsoft.com/office/powerpoint/2010/main" val="151437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Digital technologies curriculum</a:t>
            </a:r>
          </a:p>
        </p:txBody>
      </p:sp>
      <p:sp>
        <p:nvSpPr>
          <p:cNvPr id="3" name="Content Placeholder 2"/>
          <p:cNvSpPr>
            <a:spLocks noGrp="1"/>
          </p:cNvSpPr>
          <p:nvPr>
            <p:ph idx="1"/>
          </p:nvPr>
        </p:nvSpPr>
        <p:spPr/>
        <p:txBody>
          <a:bodyPr>
            <a:normAutofit/>
          </a:bodyPr>
          <a:lstStyle/>
          <a:p>
            <a:pPr marL="179388" indent="-179388">
              <a:buFont typeface="Wingdings" panose="05000000000000000000" pitchFamily="2" charset="2"/>
              <a:buChar char="§"/>
            </a:pPr>
            <a:r>
              <a:rPr lang="en-AU" sz="2200" dirty="0"/>
              <a:t>By the end of Year 4, students will have had opportunities to create a range of digital solutions, such as </a:t>
            </a:r>
            <a:r>
              <a:rPr lang="en-AU" sz="2200" b="1" dirty="0"/>
              <a:t>interactive adventures </a:t>
            </a:r>
            <a:r>
              <a:rPr lang="en-AU" sz="2200" dirty="0"/>
              <a:t>that involve user choice, </a:t>
            </a:r>
            <a:r>
              <a:rPr lang="en-AU" sz="2200" b="1" dirty="0"/>
              <a:t>modelling simplified real world systems</a:t>
            </a:r>
            <a:r>
              <a:rPr lang="en-AU" sz="2200" dirty="0"/>
              <a:t> and simple guessing games.</a:t>
            </a:r>
          </a:p>
          <a:p>
            <a:pPr marL="179388" indent="-179388">
              <a:buFont typeface="Wingdings" panose="05000000000000000000" pitchFamily="2" charset="2"/>
              <a:buChar char="§"/>
            </a:pPr>
            <a:r>
              <a:rPr lang="en-AU" sz="2200" dirty="0"/>
              <a:t>By the end of Year 6, students will have had opportunities to create a range of digital solutions, such as </a:t>
            </a:r>
            <a:r>
              <a:rPr lang="en-AU" sz="2200" b="1" dirty="0"/>
              <a:t>games</a:t>
            </a:r>
            <a:r>
              <a:rPr lang="en-AU" sz="2200" dirty="0"/>
              <a:t> or quizzes and </a:t>
            </a:r>
            <a:r>
              <a:rPr lang="en-AU" sz="2200" b="1" dirty="0"/>
              <a:t>interactive stories and animations</a:t>
            </a:r>
            <a:r>
              <a:rPr lang="en-AU" sz="2200" dirty="0"/>
              <a:t>.</a:t>
            </a:r>
          </a:p>
        </p:txBody>
      </p:sp>
      <p:sp>
        <p:nvSpPr>
          <p:cNvPr id="6" name="Slide Number Placeholder 5"/>
          <p:cNvSpPr>
            <a:spLocks noGrp="1"/>
          </p:cNvSpPr>
          <p:nvPr>
            <p:ph type="sldNum" sz="quarter" idx="12"/>
          </p:nvPr>
        </p:nvSpPr>
        <p:spPr/>
        <p:txBody>
          <a:bodyPr/>
          <a:lstStyle/>
          <a:p>
            <a:fld id="{64A86469-21ED-421D-83A0-B1934E8C0C71}" type="slidenum">
              <a:rPr lang="en-US" smtClean="0"/>
              <a:pPr/>
              <a:t>4</a:t>
            </a:fld>
            <a:endParaRPr lang="en-US">
              <a:solidFill>
                <a:schemeClr val="tx1"/>
              </a:solidFill>
            </a:endParaRPr>
          </a:p>
        </p:txBody>
      </p:sp>
      <p:sp>
        <p:nvSpPr>
          <p:cNvPr id="4" name="Rounded Rectangle 3"/>
          <p:cNvSpPr/>
          <p:nvPr/>
        </p:nvSpPr>
        <p:spPr>
          <a:xfrm>
            <a:off x="1475656" y="2636912"/>
            <a:ext cx="6048672" cy="2880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t>We will be looking at it in more detail tomorrow and how it fits within the NSW syllabus</a:t>
            </a:r>
          </a:p>
        </p:txBody>
      </p:sp>
    </p:spTree>
    <p:extLst>
      <p:ext uri="{BB962C8B-B14F-4D97-AF65-F5344CB8AC3E}">
        <p14:creationId xmlns:p14="http://schemas.microsoft.com/office/powerpoint/2010/main" val="338805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Digital technologies curriculum</a:t>
            </a:r>
          </a:p>
        </p:txBody>
      </p:sp>
      <p:sp>
        <p:nvSpPr>
          <p:cNvPr id="6" name="Slide Number Placeholder 5"/>
          <p:cNvSpPr>
            <a:spLocks noGrp="1"/>
          </p:cNvSpPr>
          <p:nvPr>
            <p:ph type="sldNum" sz="quarter" idx="12"/>
          </p:nvPr>
        </p:nvSpPr>
        <p:spPr/>
        <p:txBody>
          <a:bodyPr/>
          <a:lstStyle/>
          <a:p>
            <a:fld id="{64A86469-21ED-421D-83A0-B1934E8C0C71}" type="slidenum">
              <a:rPr lang="en-US" smtClean="0"/>
              <a:pPr/>
              <a:t>5</a:t>
            </a:fld>
            <a:endParaRPr lang="en-US">
              <a:solidFill>
                <a:schemeClr val="tx1"/>
              </a:solidFill>
            </a:endParaRPr>
          </a:p>
        </p:txBody>
      </p:sp>
      <p:sp>
        <p:nvSpPr>
          <p:cNvPr id="8" name="Rectangle 7"/>
          <p:cNvSpPr/>
          <p:nvPr/>
        </p:nvSpPr>
        <p:spPr>
          <a:xfrm>
            <a:off x="467544" y="2883671"/>
            <a:ext cx="1512168" cy="134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Years </a:t>
            </a:r>
            <a:br>
              <a:rPr lang="en-AU" dirty="0"/>
            </a:br>
            <a:r>
              <a:rPr lang="en-AU" dirty="0"/>
              <a:t>5 and 6</a:t>
            </a:r>
          </a:p>
        </p:txBody>
      </p:sp>
      <p:pic>
        <p:nvPicPr>
          <p:cNvPr id="3" name="Picture 2"/>
          <p:cNvPicPr>
            <a:picLocks noChangeAspect="1"/>
          </p:cNvPicPr>
          <p:nvPr/>
        </p:nvPicPr>
        <p:blipFill>
          <a:blip r:embed="rId2"/>
          <a:stretch>
            <a:fillRect/>
          </a:stretch>
        </p:blipFill>
        <p:spPr>
          <a:xfrm>
            <a:off x="3275856" y="1542012"/>
            <a:ext cx="3672408" cy="5346465"/>
          </a:xfrm>
          <a:prstGeom prst="rect">
            <a:avLst/>
          </a:prstGeom>
        </p:spPr>
      </p:pic>
      <p:sp>
        <p:nvSpPr>
          <p:cNvPr id="9" name="Left Arrow 8"/>
          <p:cNvSpPr/>
          <p:nvPr/>
        </p:nvSpPr>
        <p:spPr>
          <a:xfrm>
            <a:off x="7009896" y="3834567"/>
            <a:ext cx="1585913" cy="7613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4605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normAutofit/>
          </a:bodyPr>
          <a:lstStyle/>
          <a:p>
            <a:r>
              <a:rPr lang="en-US" sz="3200" dirty="0"/>
              <a:t>Resources – Computer Science Unplugged</a:t>
            </a:r>
          </a:p>
        </p:txBody>
      </p:sp>
      <p:sp>
        <p:nvSpPr>
          <p:cNvPr id="2" name="Content Placeholder 1"/>
          <p:cNvSpPr>
            <a:spLocks noGrp="1"/>
          </p:cNvSpPr>
          <p:nvPr>
            <p:ph idx="1"/>
          </p:nvPr>
        </p:nvSpPr>
        <p:spPr/>
        <p:txBody>
          <a:bodyPr>
            <a:noAutofit/>
          </a:bodyPr>
          <a:lstStyle/>
          <a:p>
            <a:pPr marL="266700" indent="-266700">
              <a:lnSpc>
                <a:spcPct val="100000"/>
              </a:lnSpc>
              <a:spcAft>
                <a:spcPts val="1200"/>
              </a:spcAft>
              <a:buFont typeface="Wingdings" panose="05000000000000000000" pitchFamily="2" charset="2"/>
              <a:buChar char="§"/>
            </a:pPr>
            <a:r>
              <a:rPr lang="en-AU" sz="2000" dirty="0">
                <a:solidFill>
                  <a:srgbClr val="000000"/>
                </a:solidFill>
              </a:rPr>
              <a:t>A collection of activities to teach CS concepts without a computer</a:t>
            </a:r>
          </a:p>
          <a:p>
            <a:pPr marL="266700" indent="-266700">
              <a:lnSpc>
                <a:spcPct val="100000"/>
              </a:lnSpc>
              <a:spcAft>
                <a:spcPts val="1200"/>
              </a:spcAft>
              <a:buFont typeface="Wingdings" panose="05000000000000000000" pitchFamily="2" charset="2"/>
              <a:buChar char="§"/>
            </a:pPr>
            <a:r>
              <a:rPr lang="en-AU" sz="2000" dirty="0">
                <a:solidFill>
                  <a:srgbClr val="000000"/>
                </a:solidFill>
              </a:rPr>
              <a:t>Developed by Tim Bell, Ian Whitten and Michael Fellows</a:t>
            </a:r>
          </a:p>
          <a:p>
            <a:pPr marL="266700" indent="-266700">
              <a:lnSpc>
                <a:spcPct val="100000"/>
              </a:lnSpc>
              <a:spcAft>
                <a:spcPts val="1200"/>
              </a:spcAft>
              <a:buFont typeface="Wingdings" panose="05000000000000000000" pitchFamily="2" charset="2"/>
              <a:buChar char="§"/>
            </a:pPr>
            <a:r>
              <a:rPr lang="en-AU" sz="2000" dirty="0">
                <a:solidFill>
                  <a:srgbClr val="000000"/>
                </a:solidFill>
              </a:rPr>
              <a:t>Covers a large range of topics relevant to DT curriculum</a:t>
            </a:r>
          </a:p>
          <a:p>
            <a:pPr marL="266700" indent="-266700">
              <a:lnSpc>
                <a:spcPct val="100000"/>
              </a:lnSpc>
              <a:spcAft>
                <a:spcPts val="1200"/>
              </a:spcAft>
              <a:buFont typeface="Wingdings" panose="05000000000000000000" pitchFamily="2" charset="2"/>
              <a:buChar char="§"/>
            </a:pPr>
            <a:r>
              <a:rPr lang="en-AU" sz="2000" dirty="0">
                <a:solidFill>
                  <a:srgbClr val="000000"/>
                </a:solidFill>
              </a:rPr>
              <a:t>Has links to NZ computing curriculum, but not Australian DT (yet, but it is linked from AIS website</a:t>
            </a:r>
            <a:r>
              <a:rPr lang="en-AU" sz="2000" baseline="30000" dirty="0">
                <a:solidFill>
                  <a:srgbClr val="000000"/>
                </a:solidFill>
              </a:rPr>
              <a:t>6</a:t>
            </a:r>
            <a:r>
              <a:rPr lang="en-AU" sz="2000" dirty="0">
                <a:solidFill>
                  <a:srgbClr val="000000"/>
                </a:solidFill>
              </a:rPr>
              <a:t>)  </a:t>
            </a:r>
          </a:p>
          <a:p>
            <a:pPr marL="266700" indent="-266700">
              <a:lnSpc>
                <a:spcPct val="100000"/>
              </a:lnSpc>
              <a:spcAft>
                <a:spcPts val="1200"/>
              </a:spcAft>
              <a:buFont typeface="Wingdings" panose="05000000000000000000" pitchFamily="2" charset="2"/>
              <a:buChar char="§"/>
            </a:pPr>
            <a:r>
              <a:rPr lang="en-AU" sz="2000" dirty="0">
                <a:solidFill>
                  <a:srgbClr val="000000"/>
                </a:solidFill>
              </a:rPr>
              <a:t>Activities targeted at age groups 5 – 12, but for anyone</a:t>
            </a:r>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6</a:t>
            </a:fld>
            <a:endParaRPr lang="en-US">
              <a:solidFill>
                <a:srgbClr val="000000"/>
              </a:solidFill>
            </a:endParaRPr>
          </a:p>
        </p:txBody>
      </p:sp>
    </p:spTree>
    <p:extLst>
      <p:ext uri="{BB962C8B-B14F-4D97-AF65-F5344CB8AC3E}">
        <p14:creationId xmlns:p14="http://schemas.microsoft.com/office/powerpoint/2010/main" val="196471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normAutofit/>
          </a:bodyPr>
          <a:lstStyle/>
          <a:p>
            <a:r>
              <a:rPr lang="en-US" sz="3200" dirty="0"/>
              <a:t>Resources - </a:t>
            </a:r>
            <a:r>
              <a:rPr lang="en-US" sz="3200" dirty="0" err="1"/>
              <a:t>TryComputing</a:t>
            </a:r>
            <a:endParaRPr lang="en-US" sz="3200" dirty="0"/>
          </a:p>
        </p:txBody>
      </p:sp>
      <p:sp>
        <p:nvSpPr>
          <p:cNvPr id="2" name="Content Placeholder 1"/>
          <p:cNvSpPr>
            <a:spLocks noGrp="1"/>
          </p:cNvSpPr>
          <p:nvPr>
            <p:ph idx="1"/>
          </p:nvPr>
        </p:nvSpPr>
        <p:spPr/>
        <p:txBody>
          <a:bodyPr>
            <a:normAutofit fontScale="92500"/>
          </a:bodyPr>
          <a:lstStyle/>
          <a:p>
            <a:pPr marL="361950" indent="-361950">
              <a:buFont typeface="Wingdings" panose="05000000000000000000" pitchFamily="2" charset="2"/>
              <a:buChar char="§"/>
            </a:pPr>
            <a:r>
              <a:rPr lang="en-AU" sz="2400" dirty="0">
                <a:solidFill>
                  <a:srgbClr val="000000"/>
                </a:solidFill>
              </a:rPr>
              <a:t>A collection of lesson plans for teaching Computing concepts</a:t>
            </a:r>
            <a:r>
              <a:rPr lang="en-AU" sz="2400" baseline="30000" dirty="0">
                <a:solidFill>
                  <a:srgbClr val="000000"/>
                </a:solidFill>
              </a:rPr>
              <a:t>5</a:t>
            </a:r>
            <a:r>
              <a:rPr lang="en-AU" sz="2400" dirty="0">
                <a:solidFill>
                  <a:srgbClr val="000000"/>
                </a:solidFill>
              </a:rPr>
              <a:t> </a:t>
            </a:r>
          </a:p>
          <a:p>
            <a:pPr marL="361950" indent="-361950">
              <a:buFont typeface="Wingdings" panose="05000000000000000000" pitchFamily="2" charset="2"/>
              <a:buChar char="§"/>
            </a:pPr>
            <a:r>
              <a:rPr lang="en-AU" sz="2400" dirty="0">
                <a:solidFill>
                  <a:srgbClr val="000000"/>
                </a:solidFill>
              </a:rPr>
              <a:t>Part of the </a:t>
            </a:r>
            <a:r>
              <a:rPr lang="en-AU" sz="2400" dirty="0" err="1">
                <a:solidFill>
                  <a:srgbClr val="000000"/>
                </a:solidFill>
              </a:rPr>
              <a:t>TryEngineering</a:t>
            </a:r>
            <a:r>
              <a:rPr lang="en-AU" sz="2400" dirty="0">
                <a:solidFill>
                  <a:srgbClr val="000000"/>
                </a:solidFill>
              </a:rPr>
              <a:t> collection of lesson plans</a:t>
            </a:r>
          </a:p>
          <a:p>
            <a:pPr marL="544830" lvl="2" indent="-361950">
              <a:buFont typeface="Wingdings" panose="05000000000000000000" pitchFamily="2" charset="2"/>
              <a:buChar char="§"/>
            </a:pPr>
            <a:r>
              <a:rPr lang="en-AU" sz="2400" dirty="0">
                <a:solidFill>
                  <a:srgbClr val="000000"/>
                </a:solidFill>
              </a:rPr>
              <a:t>Covers wide range of topics</a:t>
            </a:r>
          </a:p>
          <a:p>
            <a:pPr marL="544830" lvl="2" indent="-361950">
              <a:buFont typeface="Wingdings" panose="05000000000000000000" pitchFamily="2" charset="2"/>
              <a:buChar char="§"/>
            </a:pPr>
            <a:r>
              <a:rPr lang="en-AU" sz="2400" dirty="0">
                <a:solidFill>
                  <a:srgbClr val="000000"/>
                </a:solidFill>
              </a:rPr>
              <a:t>Science &amp; Engineering</a:t>
            </a:r>
          </a:p>
          <a:p>
            <a:pPr marL="361950" indent="-361950">
              <a:buFont typeface="Wingdings" panose="05000000000000000000" pitchFamily="2" charset="2"/>
              <a:buChar char="§"/>
            </a:pPr>
            <a:r>
              <a:rPr lang="en-AU" sz="2400" dirty="0">
                <a:solidFill>
                  <a:srgbClr val="000000"/>
                </a:solidFill>
              </a:rPr>
              <a:t>Sponsored by IEEE (Institute of Electrical and Electronics Engineers)  </a:t>
            </a:r>
          </a:p>
          <a:p>
            <a:pPr marL="361950" indent="-361950">
              <a:buFont typeface="Wingdings" panose="05000000000000000000" pitchFamily="2" charset="2"/>
              <a:buChar char="§"/>
            </a:pPr>
            <a:r>
              <a:rPr lang="en-AU" sz="2400" dirty="0">
                <a:solidFill>
                  <a:srgbClr val="000000"/>
                </a:solidFill>
              </a:rPr>
              <a:t>Has activities for ages 8 - 18  </a:t>
            </a:r>
          </a:p>
          <a:p>
            <a:pPr marL="361950" indent="-361950">
              <a:buFont typeface="Wingdings" panose="05000000000000000000" pitchFamily="2" charset="2"/>
              <a:buChar char="§"/>
            </a:pPr>
            <a:r>
              <a:rPr lang="en-AU" sz="2400" dirty="0">
                <a:solidFill>
                  <a:srgbClr val="000000"/>
                </a:solidFill>
              </a:rPr>
              <a:t>Some activities require the use of a computer</a:t>
            </a:r>
          </a:p>
          <a:p>
            <a:endParaRPr lang="en-AU" dirty="0"/>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7</a:t>
            </a:fld>
            <a:endParaRPr lang="en-US">
              <a:solidFill>
                <a:srgbClr val="000000"/>
              </a:solidFill>
            </a:endParaRPr>
          </a:p>
        </p:txBody>
      </p:sp>
    </p:spTree>
    <p:extLst>
      <p:ext uri="{BB962C8B-B14F-4D97-AF65-F5344CB8AC3E}">
        <p14:creationId xmlns:p14="http://schemas.microsoft.com/office/powerpoint/2010/main" val="94047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normAutofit/>
          </a:bodyPr>
          <a:lstStyle/>
          <a:p>
            <a:r>
              <a:rPr lang="en-US" sz="3200" dirty="0"/>
              <a:t>Resources – Code.org</a:t>
            </a:r>
          </a:p>
        </p:txBody>
      </p:sp>
      <p:sp>
        <p:nvSpPr>
          <p:cNvPr id="2" name="Content Placeholder 1"/>
          <p:cNvSpPr>
            <a:spLocks noGrp="1"/>
          </p:cNvSpPr>
          <p:nvPr>
            <p:ph idx="1"/>
          </p:nvPr>
        </p:nvSpPr>
        <p:spPr/>
        <p:txBody>
          <a:bodyPr>
            <a:normAutofit/>
          </a:bodyPr>
          <a:lstStyle/>
          <a:p>
            <a:pPr marL="361950" indent="-361950">
              <a:buFont typeface="Wingdings" panose="05000000000000000000" pitchFamily="2" charset="2"/>
              <a:buChar char="§"/>
            </a:pPr>
            <a:r>
              <a:rPr lang="en-AU" sz="2400" dirty="0">
                <a:solidFill>
                  <a:srgbClr val="000000"/>
                </a:solidFill>
              </a:rPr>
              <a:t>Code.org® is a </a:t>
            </a:r>
            <a:r>
              <a:rPr lang="en-AU" sz="2400" dirty="0" err="1">
                <a:solidFill>
                  <a:srgbClr val="000000"/>
                </a:solidFill>
              </a:rPr>
              <a:t>nonprofit</a:t>
            </a:r>
            <a:r>
              <a:rPr lang="en-AU" sz="2400" dirty="0">
                <a:solidFill>
                  <a:srgbClr val="000000"/>
                </a:solidFill>
              </a:rPr>
              <a:t> dedicated to expanding access to computer science in schools and increasing participation by women and underrepresented minorities.</a:t>
            </a:r>
          </a:p>
          <a:p>
            <a:pPr marL="361950" indent="-361950">
              <a:buFont typeface="Wingdings" panose="05000000000000000000" pitchFamily="2" charset="2"/>
              <a:buChar char="§"/>
            </a:pPr>
            <a:r>
              <a:rPr lang="en-AU" sz="2400" dirty="0">
                <a:solidFill>
                  <a:srgbClr val="000000"/>
                </a:solidFill>
              </a:rPr>
              <a:t>Provides collection of resources for teaching Computing</a:t>
            </a:r>
          </a:p>
          <a:p>
            <a:pPr marL="361950" indent="-361950">
              <a:buFont typeface="Wingdings" panose="05000000000000000000" pitchFamily="2" charset="2"/>
              <a:buChar char="§"/>
            </a:pPr>
            <a:r>
              <a:rPr lang="en-AU" sz="2400" dirty="0">
                <a:solidFill>
                  <a:srgbClr val="000000"/>
                </a:solidFill>
              </a:rPr>
              <a:t>Has activities for ages 2 - 99  </a:t>
            </a:r>
          </a:p>
          <a:p>
            <a:pPr marL="361950" indent="-361950">
              <a:buFont typeface="Wingdings" panose="05000000000000000000" pitchFamily="2" charset="2"/>
              <a:buChar char="§"/>
            </a:pPr>
            <a:r>
              <a:rPr lang="en-AU" sz="2400" dirty="0">
                <a:solidFill>
                  <a:srgbClr val="000000"/>
                </a:solidFill>
              </a:rPr>
              <a:t>Very widely used – hour of code</a:t>
            </a:r>
          </a:p>
          <a:p>
            <a:endParaRPr lang="en-AU" dirty="0"/>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8</a:t>
            </a:fld>
            <a:endParaRPr lang="en-US">
              <a:solidFill>
                <a:srgbClr val="000000"/>
              </a:solidFill>
            </a:endParaRPr>
          </a:p>
        </p:txBody>
      </p:sp>
    </p:spTree>
    <p:extLst>
      <p:ext uri="{BB962C8B-B14F-4D97-AF65-F5344CB8AC3E}">
        <p14:creationId xmlns:p14="http://schemas.microsoft.com/office/powerpoint/2010/main" val="239138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p:spPr>
        <p:txBody>
          <a:bodyPr/>
          <a:lstStyle/>
          <a:p>
            <a:pPr marL="285750" indent="-285750"/>
            <a:r>
              <a:rPr lang="en-AU" sz="3200" dirty="0">
                <a:solidFill>
                  <a:srgbClr val="000000"/>
                </a:solidFill>
              </a:rPr>
              <a:t>An Example - Following Instructions</a:t>
            </a:r>
          </a:p>
        </p:txBody>
      </p:sp>
      <p:sp>
        <p:nvSpPr>
          <p:cNvPr id="2" name="Content Placeholder 1"/>
          <p:cNvSpPr>
            <a:spLocks noGrp="1"/>
          </p:cNvSpPr>
          <p:nvPr>
            <p:ph idx="1"/>
          </p:nvPr>
        </p:nvSpPr>
        <p:spPr/>
        <p:txBody>
          <a:bodyPr/>
          <a:lstStyle/>
          <a:p>
            <a:pPr marL="265113" indent="-265113">
              <a:buFont typeface="Wingdings" panose="05000000000000000000" pitchFamily="2" charset="2"/>
              <a:buChar char="§"/>
            </a:pPr>
            <a:r>
              <a:rPr lang="en-AU" sz="2400" dirty="0">
                <a:solidFill>
                  <a:srgbClr val="000000"/>
                </a:solidFill>
              </a:rPr>
              <a:t>Computers follow precise and specific instructions</a:t>
            </a:r>
          </a:p>
          <a:p>
            <a:pPr marL="447993" lvl="2" indent="-265113">
              <a:buFont typeface="Wingdings" panose="05000000000000000000" pitchFamily="2" charset="2"/>
              <a:buChar char="§"/>
            </a:pPr>
            <a:r>
              <a:rPr lang="en-AU" sz="1800" dirty="0">
                <a:solidFill>
                  <a:srgbClr val="000000"/>
                </a:solidFill>
              </a:rPr>
              <a:t>Write an algorithm (sequence of steps)</a:t>
            </a:r>
          </a:p>
          <a:p>
            <a:pPr marL="447993" lvl="2" indent="-265113">
              <a:buFont typeface="Wingdings" panose="05000000000000000000" pitchFamily="2" charset="2"/>
              <a:buChar char="§"/>
            </a:pPr>
            <a:r>
              <a:rPr lang="en-AU" sz="1800" dirty="0">
                <a:solidFill>
                  <a:srgbClr val="000000"/>
                </a:solidFill>
              </a:rPr>
              <a:t>Code it in a language the Computer understands</a:t>
            </a:r>
            <a:endParaRPr lang="en-AU" sz="1800" i="1" dirty="0">
              <a:solidFill>
                <a:srgbClr val="000000"/>
              </a:solidFill>
            </a:endParaRPr>
          </a:p>
          <a:p>
            <a:pPr marL="265113" indent="-265113">
              <a:buFont typeface="Wingdings" panose="05000000000000000000" pitchFamily="2" charset="2"/>
              <a:buChar char="§"/>
            </a:pPr>
            <a:r>
              <a:rPr lang="en-AU" sz="2400" dirty="0">
                <a:solidFill>
                  <a:srgbClr val="000000"/>
                </a:solidFill>
              </a:rPr>
              <a:t>What if people could only understand instructions exactly?</a:t>
            </a:r>
          </a:p>
          <a:p>
            <a:pPr marL="265113" indent="-265113">
              <a:buFont typeface="Wingdings" panose="05000000000000000000" pitchFamily="2" charset="2"/>
              <a:buChar char="§"/>
            </a:pPr>
            <a:r>
              <a:rPr lang="en-AU" sz="2400" dirty="0">
                <a:solidFill>
                  <a:srgbClr val="000000"/>
                </a:solidFill>
              </a:rPr>
              <a:t>E.g. if I pointed to a closed door and said “go through that door” – what would you do?</a:t>
            </a:r>
            <a:r>
              <a:rPr lang="en-AU" sz="2400" baseline="30000" dirty="0">
                <a:solidFill>
                  <a:srgbClr val="000000"/>
                </a:solidFill>
              </a:rPr>
              <a:t>3</a:t>
            </a:r>
          </a:p>
          <a:p>
            <a:endParaRPr lang="en-AU" dirty="0"/>
          </a:p>
        </p:txBody>
      </p:sp>
      <p:sp>
        <p:nvSpPr>
          <p:cNvPr id="8" name="Slide Number Placeholder 5"/>
          <p:cNvSpPr>
            <a:spLocks noGrp="1"/>
          </p:cNvSpPr>
          <p:nvPr>
            <p:ph type="sldNum" sz="quarter" idx="12"/>
          </p:nvPr>
        </p:nvSpPr>
        <p:spPr/>
        <p:txBody>
          <a:bodyPr/>
          <a:lstStyle/>
          <a:p>
            <a:fld id="{2CAE4CAA-3E4F-4449-AD70-EAE6867891D4}" type="slidenum">
              <a:rPr lang="en-US">
                <a:solidFill>
                  <a:srgbClr val="FFFFFF"/>
                </a:solidFill>
              </a:rPr>
              <a:pPr/>
              <a:t>9</a:t>
            </a:fld>
            <a:endParaRPr lang="en-US">
              <a:solidFill>
                <a:srgbClr val="000000"/>
              </a:solidFill>
            </a:endParaRPr>
          </a:p>
        </p:txBody>
      </p:sp>
    </p:spTree>
    <p:extLst>
      <p:ext uri="{BB962C8B-B14F-4D97-AF65-F5344CB8AC3E}">
        <p14:creationId xmlns:p14="http://schemas.microsoft.com/office/powerpoint/2010/main" val="189189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1791</TotalTime>
  <Words>1058</Words>
  <Application>Microsoft Macintosh PowerPoint</Application>
  <PresentationFormat>On-screen Show (4:3)</PresentationFormat>
  <Paragraphs>136</Paragraphs>
  <Slides>27</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Garamond</vt:lpstr>
      <vt:lpstr>Wingdings</vt:lpstr>
      <vt:lpstr>Savon</vt:lpstr>
      <vt:lpstr>Computer Science without a Computer</vt:lpstr>
      <vt:lpstr>Presentation Contents</vt:lpstr>
      <vt:lpstr>Digital technologies curriculum</vt:lpstr>
      <vt:lpstr>Digital technologies curriculum</vt:lpstr>
      <vt:lpstr>Digital technologies curriculum</vt:lpstr>
      <vt:lpstr>Resources – Computer Science Unplugged</vt:lpstr>
      <vt:lpstr>Resources - TryComputing</vt:lpstr>
      <vt:lpstr>Resources – Code.org</vt:lpstr>
      <vt:lpstr>An Example - Following Instructions</vt:lpstr>
      <vt:lpstr>An Example – My robotic friends</vt:lpstr>
      <vt:lpstr>An Example – My robotic friends</vt:lpstr>
      <vt:lpstr>An Example – My robotic friends</vt:lpstr>
      <vt:lpstr>An Example – My robotic friends</vt:lpstr>
      <vt:lpstr>An Example – My robotic friends</vt:lpstr>
      <vt:lpstr>An Example – My robotic friends</vt:lpstr>
      <vt:lpstr>PowerPoint Presentation</vt:lpstr>
      <vt:lpstr>An Example – My loopy robotic friends</vt:lpstr>
      <vt:lpstr>An Example – My loopy robotic friends</vt:lpstr>
      <vt:lpstr>An Example – My loopy robotic friends</vt:lpstr>
      <vt:lpstr>An Example – My loopy robotic friends</vt:lpstr>
      <vt:lpstr>An Example – My loopy robotic friends</vt:lpstr>
      <vt:lpstr>CS Unplugged</vt:lpstr>
      <vt:lpstr>An example – Image representation</vt:lpstr>
      <vt:lpstr>An example – Image representation</vt:lpstr>
      <vt:lpstr>An example – Image representation</vt:lpstr>
      <vt:lpstr>An example – Image representation</vt:lpstr>
      <vt:lpstr>An example – Image representation</vt:lpstr>
    </vt:vector>
  </TitlesOfParts>
  <Manager/>
  <Company>University of Newcastle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 Hickmott</dc:creator>
  <cp:keywords/>
  <dc:description/>
  <cp:lastModifiedBy>Daniel Hickmott</cp:lastModifiedBy>
  <cp:revision>181</cp:revision>
  <cp:lastPrinted>2009-09-15T04:07:01Z</cp:lastPrinted>
  <dcterms:created xsi:type="dcterms:W3CDTF">2013-08-27T07:58:16Z</dcterms:created>
  <dcterms:modified xsi:type="dcterms:W3CDTF">2019-10-07T04:50:24Z</dcterms:modified>
  <cp:category/>
</cp:coreProperties>
</file>