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Lst>
  <p:notesMasterIdLst>
    <p:notesMasterId r:id="rId29"/>
  </p:notesMasterIdLst>
  <p:sldIdLst>
    <p:sldId id="256" r:id="rId2"/>
    <p:sldId id="275" r:id="rId3"/>
    <p:sldId id="258" r:id="rId4"/>
    <p:sldId id="270" r:id="rId5"/>
    <p:sldId id="273" r:id="rId6"/>
    <p:sldId id="271" r:id="rId7"/>
    <p:sldId id="274" r:id="rId8"/>
    <p:sldId id="257" r:id="rId9"/>
    <p:sldId id="268" r:id="rId10"/>
    <p:sldId id="272" r:id="rId11"/>
    <p:sldId id="259" r:id="rId12"/>
    <p:sldId id="277" r:id="rId13"/>
    <p:sldId id="276" r:id="rId14"/>
    <p:sldId id="278" r:id="rId15"/>
    <p:sldId id="263" r:id="rId16"/>
    <p:sldId id="279" r:id="rId17"/>
    <p:sldId id="281" r:id="rId18"/>
    <p:sldId id="283" r:id="rId19"/>
    <p:sldId id="282" r:id="rId20"/>
    <p:sldId id="284" r:id="rId21"/>
    <p:sldId id="287" r:id="rId22"/>
    <p:sldId id="288" r:id="rId23"/>
    <p:sldId id="285" r:id="rId24"/>
    <p:sldId id="286" r:id="rId25"/>
    <p:sldId id="264" r:id="rId26"/>
    <p:sldId id="266"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5501" autoAdjust="0"/>
  </p:normalViewPr>
  <p:slideViewPr>
    <p:cSldViewPr snapToGrid="0">
      <p:cViewPr varScale="1">
        <p:scale>
          <a:sx n="114" d="100"/>
          <a:sy n="114" d="100"/>
        </p:scale>
        <p:origin x="5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75D5D-7688-4913-8B6B-4D19187E922C}" type="datetimeFigureOut">
              <a:rPr lang="en-AU" smtClean="0"/>
              <a:t>9/10/19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5520BA-3772-4585-8FDF-779D0C2D1EFC}" type="slidenum">
              <a:rPr lang="en-AU" smtClean="0"/>
              <a:t>‹#›</a:t>
            </a:fld>
            <a:endParaRPr lang="en-AU"/>
          </a:p>
        </p:txBody>
      </p:sp>
    </p:spTree>
    <p:extLst>
      <p:ext uri="{BB962C8B-B14F-4D97-AF65-F5344CB8AC3E}">
        <p14:creationId xmlns:p14="http://schemas.microsoft.com/office/powerpoint/2010/main" val="717789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Awaba</a:t>
            </a:r>
            <a:r>
              <a:rPr lang="en-US" dirty="0"/>
              <a:t> = traditional</a:t>
            </a:r>
            <a:r>
              <a:rPr lang="en-US" baseline="0" dirty="0"/>
              <a:t> name for </a:t>
            </a:r>
            <a:r>
              <a:rPr lang="en-US" dirty="0"/>
              <a:t>Lake Macquarie </a:t>
            </a:r>
          </a:p>
          <a:p>
            <a:r>
              <a:rPr lang="en-US" dirty="0" err="1"/>
              <a:t>Awabakal</a:t>
            </a:r>
            <a:r>
              <a:rPr lang="en-US" dirty="0"/>
              <a:t> people lived</a:t>
            </a:r>
            <a:r>
              <a:rPr lang="en-US" baseline="0" dirty="0"/>
              <a:t> in NCL, Lake MACQ and lower Hunter</a:t>
            </a:r>
            <a:endParaRPr lang="en-US" dirty="0"/>
          </a:p>
        </p:txBody>
      </p:sp>
      <p:sp>
        <p:nvSpPr>
          <p:cNvPr id="4" name="Slide Number Placeholder 3"/>
          <p:cNvSpPr>
            <a:spLocks noGrp="1"/>
          </p:cNvSpPr>
          <p:nvPr>
            <p:ph type="sldNum" sz="quarter" idx="10"/>
          </p:nvPr>
        </p:nvSpPr>
        <p:spPr/>
        <p:txBody>
          <a:bodyPr/>
          <a:lstStyle/>
          <a:p>
            <a:fld id="{9D8F33C8-764B-8543-ADD9-75354256CA52}" type="slidenum">
              <a:rPr lang="en-US" smtClean="0"/>
              <a:t>2</a:t>
            </a:fld>
            <a:endParaRPr lang="en-US"/>
          </a:p>
        </p:txBody>
      </p:sp>
    </p:spTree>
    <p:extLst>
      <p:ext uri="{BB962C8B-B14F-4D97-AF65-F5344CB8AC3E}">
        <p14:creationId xmlns:p14="http://schemas.microsoft.com/office/powerpoint/2010/main" val="2142226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95520BA-3772-4585-8FDF-779D0C2D1EFC}" type="slidenum">
              <a:rPr lang="en-AU" smtClean="0"/>
              <a:t>8</a:t>
            </a:fld>
            <a:endParaRPr lang="en-AU"/>
          </a:p>
        </p:txBody>
      </p:sp>
    </p:spTree>
    <p:extLst>
      <p:ext uri="{BB962C8B-B14F-4D97-AF65-F5344CB8AC3E}">
        <p14:creationId xmlns:p14="http://schemas.microsoft.com/office/powerpoint/2010/main" val="20871207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AD397E88-8B8C-4FE4-8698-DAE17625806D}" type="datetime1">
              <a:rPr lang="en-AU" smtClean="0"/>
              <a:t>9/10/19</a:t>
            </a:fld>
            <a:endParaRPr lang="en-AU"/>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AU"/>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DA84D9E-BF3A-4773-AB62-CF0D9AB694A3}" type="slidenum">
              <a:rPr lang="en-AU" smtClean="0"/>
              <a:t>‹#›</a:t>
            </a:fld>
            <a:endParaRPr lang="en-AU"/>
          </a:p>
        </p:txBody>
      </p:sp>
    </p:spTree>
    <p:extLst>
      <p:ext uri="{BB962C8B-B14F-4D97-AF65-F5344CB8AC3E}">
        <p14:creationId xmlns:p14="http://schemas.microsoft.com/office/powerpoint/2010/main" val="105990239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013F8-F204-402A-A620-4FFCC75140E6}" type="datetime1">
              <a:rPr lang="en-AU" smtClean="0"/>
              <a:t>9/10/19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A84D9E-BF3A-4773-AB62-CF0D9AB694A3}" type="slidenum">
              <a:rPr lang="en-AU" smtClean="0"/>
              <a:t>‹#›</a:t>
            </a:fld>
            <a:endParaRPr lang="en-AU"/>
          </a:p>
        </p:txBody>
      </p:sp>
    </p:spTree>
    <p:extLst>
      <p:ext uri="{BB962C8B-B14F-4D97-AF65-F5344CB8AC3E}">
        <p14:creationId xmlns:p14="http://schemas.microsoft.com/office/powerpoint/2010/main" val="368813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FAAA8-0535-4875-84F1-0C175CD704A5}" type="datetime1">
              <a:rPr lang="en-AU" smtClean="0"/>
              <a:t>9/10/19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A84D9E-BF3A-4773-AB62-CF0D9AB694A3}" type="slidenum">
              <a:rPr lang="en-AU" smtClean="0"/>
              <a:t>‹#›</a:t>
            </a:fld>
            <a:endParaRPr lang="en-AU"/>
          </a:p>
        </p:txBody>
      </p:sp>
    </p:spTree>
    <p:extLst>
      <p:ext uri="{BB962C8B-B14F-4D97-AF65-F5344CB8AC3E}">
        <p14:creationId xmlns:p14="http://schemas.microsoft.com/office/powerpoint/2010/main" val="263504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408D4-586B-465B-AE20-82098464DF06}" type="datetime1">
              <a:rPr lang="en-AU" smtClean="0"/>
              <a:t>9/10/19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DA84D9E-BF3A-4773-AB62-CF0D9AB694A3}" type="slidenum">
              <a:rPr lang="en-AU" smtClean="0"/>
              <a:t>‹#›</a:t>
            </a:fld>
            <a:endParaRPr lang="en-AU"/>
          </a:p>
        </p:txBody>
      </p:sp>
    </p:spTree>
    <p:extLst>
      <p:ext uri="{BB962C8B-B14F-4D97-AF65-F5344CB8AC3E}">
        <p14:creationId xmlns:p14="http://schemas.microsoft.com/office/powerpoint/2010/main" val="368910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1595267-A888-4B59-88C3-DCE3ADDACF93}" type="datetime1">
              <a:rPr lang="en-AU" smtClean="0"/>
              <a:t>9/10/19</a:t>
            </a:fld>
            <a:endParaRPr lang="en-AU"/>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AU"/>
          </a:p>
        </p:txBody>
      </p:sp>
      <p:sp>
        <p:nvSpPr>
          <p:cNvPr id="6" name="Slide Number Placeholder 5"/>
          <p:cNvSpPr>
            <a:spLocks noGrp="1"/>
          </p:cNvSpPr>
          <p:nvPr>
            <p:ph type="sldNum" sz="quarter" idx="12"/>
          </p:nvPr>
        </p:nvSpPr>
        <p:spPr>
          <a:xfrm>
            <a:off x="8604504" y="5211060"/>
            <a:ext cx="2112264" cy="228600"/>
          </a:xfrm>
        </p:spPr>
        <p:txBody>
          <a:bodyPr/>
          <a:lstStyle/>
          <a:p>
            <a:fld id="{9DA84D9E-BF3A-4773-AB62-CF0D9AB694A3}" type="slidenum">
              <a:rPr lang="en-AU" smtClean="0"/>
              <a:t>‹#›</a:t>
            </a:fld>
            <a:endParaRPr lang="en-AU"/>
          </a:p>
        </p:txBody>
      </p:sp>
    </p:spTree>
    <p:extLst>
      <p:ext uri="{BB962C8B-B14F-4D97-AF65-F5344CB8AC3E}">
        <p14:creationId xmlns:p14="http://schemas.microsoft.com/office/powerpoint/2010/main" val="333793877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C3795C-5A1D-4A77-B19A-33089EC4C1FF}" type="datetime1">
              <a:rPr lang="en-AU" smtClean="0"/>
              <a:t>9/10/19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A84D9E-BF3A-4773-AB62-CF0D9AB694A3}" type="slidenum">
              <a:rPr lang="en-AU" smtClean="0"/>
              <a:t>‹#›</a:t>
            </a:fld>
            <a:endParaRPr lang="en-AU"/>
          </a:p>
        </p:txBody>
      </p:sp>
    </p:spTree>
    <p:extLst>
      <p:ext uri="{BB962C8B-B14F-4D97-AF65-F5344CB8AC3E}">
        <p14:creationId xmlns:p14="http://schemas.microsoft.com/office/powerpoint/2010/main" val="153408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AAE89E-E22D-403B-86F9-61E7C8C429E9}" type="datetime1">
              <a:rPr lang="en-AU" smtClean="0"/>
              <a:t>9/10/19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DA84D9E-BF3A-4773-AB62-CF0D9AB694A3}" type="slidenum">
              <a:rPr lang="en-AU" smtClean="0"/>
              <a:t>‹#›</a:t>
            </a:fld>
            <a:endParaRPr lang="en-AU"/>
          </a:p>
        </p:txBody>
      </p:sp>
    </p:spTree>
    <p:extLst>
      <p:ext uri="{BB962C8B-B14F-4D97-AF65-F5344CB8AC3E}">
        <p14:creationId xmlns:p14="http://schemas.microsoft.com/office/powerpoint/2010/main" val="748125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92241C-85A3-4D71-85F3-CE15931DC7FC}" type="datetime1">
              <a:rPr lang="en-AU" smtClean="0"/>
              <a:t>9/10/19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DA84D9E-BF3A-4773-AB62-CF0D9AB694A3}" type="slidenum">
              <a:rPr lang="en-AU" smtClean="0"/>
              <a:t>‹#›</a:t>
            </a:fld>
            <a:endParaRPr lang="en-AU"/>
          </a:p>
        </p:txBody>
      </p:sp>
    </p:spTree>
    <p:extLst>
      <p:ext uri="{BB962C8B-B14F-4D97-AF65-F5344CB8AC3E}">
        <p14:creationId xmlns:p14="http://schemas.microsoft.com/office/powerpoint/2010/main" val="1985789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2C96B-ADAC-454F-A85E-A4F5A031F2D2}" type="datetime1">
              <a:rPr lang="en-AU" smtClean="0"/>
              <a:t>9/10/19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DA84D9E-BF3A-4773-AB62-CF0D9AB694A3}" type="slidenum">
              <a:rPr lang="en-AU" smtClean="0"/>
              <a:t>‹#›</a:t>
            </a:fld>
            <a:endParaRPr lang="en-AU"/>
          </a:p>
        </p:txBody>
      </p:sp>
    </p:spTree>
    <p:extLst>
      <p:ext uri="{BB962C8B-B14F-4D97-AF65-F5344CB8AC3E}">
        <p14:creationId xmlns:p14="http://schemas.microsoft.com/office/powerpoint/2010/main" val="2688570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407A1EE-2337-4686-8DAB-53D57DB00D3D}" type="datetime1">
              <a:rPr lang="en-AU" smtClean="0"/>
              <a:t>9/10/19</a:t>
            </a:fld>
            <a:endParaRPr lang="en-AU"/>
          </a:p>
        </p:txBody>
      </p:sp>
      <p:sp>
        <p:nvSpPr>
          <p:cNvPr id="9" name="Footer Placeholder 8"/>
          <p:cNvSpPr>
            <a:spLocks noGrp="1"/>
          </p:cNvSpPr>
          <p:nvPr>
            <p:ph type="ftr" sz="quarter" idx="11"/>
          </p:nvPr>
        </p:nvSpPr>
        <p:spPr/>
        <p:txBody>
          <a:bodyPr/>
          <a:lstStyle>
            <a:lvl1pPr algn="r">
              <a:defRPr/>
            </a:lvl1pPr>
          </a:lstStyle>
          <a:p>
            <a:endParaRPr lang="en-AU"/>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9DA84D9E-BF3A-4773-AB62-CF0D9AB694A3}" type="slidenum">
              <a:rPr lang="en-AU" smtClean="0"/>
              <a:t>‹#›</a:t>
            </a:fld>
            <a:endParaRPr lang="en-AU"/>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0710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4B48510-C563-45B7-A866-5F97314A120E}" type="datetime1">
              <a:rPr lang="en-AU" smtClean="0"/>
              <a:t>9/10/19</a:t>
            </a:fld>
            <a:endParaRPr lang="en-AU"/>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AU"/>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9DA84D9E-BF3A-4773-AB62-CF0D9AB694A3}" type="slidenum">
              <a:rPr lang="en-AU" smtClean="0"/>
              <a:t>‹#›</a:t>
            </a:fld>
            <a:endParaRPr lang="en-AU"/>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429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3D3F349-7A96-4C49-AEE3-B3022BD0C97F}" type="datetime1">
              <a:rPr lang="en-AU" smtClean="0"/>
              <a:t>9/10/19</a:t>
            </a:fld>
            <a:endParaRPr lang="en-AU"/>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AU"/>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DA84D9E-BF3A-4773-AB62-CF0D9AB694A3}" type="slidenum">
              <a:rPr lang="en-AU" smtClean="0"/>
              <a:t>‹#›</a:t>
            </a:fld>
            <a:endParaRPr lang="en-AU"/>
          </a:p>
        </p:txBody>
      </p:sp>
    </p:spTree>
    <p:extLst>
      <p:ext uri="{BB962C8B-B14F-4D97-AF65-F5344CB8AC3E}">
        <p14:creationId xmlns:p14="http://schemas.microsoft.com/office/powerpoint/2010/main" val="223918573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csfieldguide.org.nz/" TargetMode="External"/><Relationship Id="rId2" Type="http://schemas.openxmlformats.org/officeDocument/2006/relationships/hyperlink" Target="http://www.cs4fn.org/"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google.com/edu/resources/programs/exploring-computational-thinking/" TargetMode="External"/><Relationship Id="rId4" Type="http://schemas.openxmlformats.org/officeDocument/2006/relationships/hyperlink" Target="https://csdigitaltech.appspot.com/course"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pathways.acm.org/" TargetMode="External"/><Relationship Id="rId3" Type="http://schemas.openxmlformats.org/officeDocument/2006/relationships/hyperlink" Target="https://code.org/learn" TargetMode="External"/><Relationship Id="rId7" Type="http://schemas.openxmlformats.org/officeDocument/2006/relationships/hyperlink" Target="http://web.media.mit.edu/~kbrennan/files/Brennan_Resnick_AERA2012_CT.pdf" TargetMode="External"/><Relationship Id="rId2" Type="http://schemas.openxmlformats.org/officeDocument/2006/relationships/hyperlink" Target="http://socialissues.cs.toronto.edu/index.html?p=279.html" TargetMode="External"/><Relationship Id="rId1" Type="http://schemas.openxmlformats.org/officeDocument/2006/relationships/slideLayout" Target="../slideLayouts/slideLayout2.xml"/><Relationship Id="rId6" Type="http://schemas.openxmlformats.org/officeDocument/2006/relationships/hyperlink" Target="http://barefootcas.org.uk/barefoot-primary-computing-resources/concepts/computational-thinking/" TargetMode="External"/><Relationship Id="rId5" Type="http://schemas.openxmlformats.org/officeDocument/2006/relationships/hyperlink" Target="http://www.australiancurriculum.edu.au/technologies/digital-technologies/curriculum/f-10?layout=1" TargetMode="External"/><Relationship Id="rId4" Type="http://schemas.openxmlformats.org/officeDocument/2006/relationships/hyperlink" Target="http://www.codeclubau.org/" TargetMode="Externa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2100" y="2476725"/>
            <a:ext cx="9068586" cy="2590800"/>
          </a:xfrm>
        </p:spPr>
        <p:txBody>
          <a:bodyPr>
            <a:normAutofit/>
          </a:bodyPr>
          <a:lstStyle/>
          <a:p>
            <a:br>
              <a:rPr lang="en-AU" sz="5400" dirty="0"/>
            </a:br>
            <a:br>
              <a:rPr lang="en-AU" sz="5400" dirty="0"/>
            </a:br>
            <a:r>
              <a:rPr lang="en-AU" sz="5400" dirty="0"/>
              <a:t>WELCOME!</a:t>
            </a:r>
          </a:p>
        </p:txBody>
      </p:sp>
      <p:sp>
        <p:nvSpPr>
          <p:cNvPr id="3" name="Subtitle 2"/>
          <p:cNvSpPr>
            <a:spLocks noGrp="1"/>
          </p:cNvSpPr>
          <p:nvPr>
            <p:ph type="subTitle" idx="1"/>
          </p:nvPr>
        </p:nvSpPr>
        <p:spPr>
          <a:xfrm>
            <a:off x="1631772" y="4777861"/>
            <a:ext cx="9070848" cy="651938"/>
          </a:xfrm>
        </p:spPr>
        <p:txBody>
          <a:bodyPr>
            <a:normAutofit fontScale="85000" lnSpcReduction="20000"/>
          </a:bodyPr>
          <a:lstStyle/>
          <a:p>
            <a:pPr algn="r"/>
            <a:endParaRPr lang="en-AU" dirty="0"/>
          </a:p>
          <a:p>
            <a:pPr algn="r"/>
            <a:r>
              <a:rPr lang="en-AU" dirty="0"/>
              <a:t>University of Newcastle, Australia </a:t>
            </a:r>
          </a:p>
          <a:p>
            <a:pPr algn="r"/>
            <a:r>
              <a:rPr lang="en-AU" dirty="0"/>
              <a:t>10</a:t>
            </a:r>
            <a:r>
              <a:rPr lang="en-AU" baseline="30000" dirty="0"/>
              <a:t>th</a:t>
            </a:r>
            <a:r>
              <a:rPr lang="en-AU" dirty="0"/>
              <a:t> October 2019</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1620" y="235670"/>
            <a:ext cx="2241055" cy="224105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280154" y="2571432"/>
            <a:ext cx="9707612" cy="1282540"/>
          </a:xfrm>
          <a:prstGeom prst="rect">
            <a:avLst/>
          </a:prstGeom>
          <a:noFill/>
          <a:ln>
            <a:noFill/>
          </a:ln>
        </p:spPr>
      </p:pic>
    </p:spTree>
    <p:extLst>
      <p:ext uri="{BB962C8B-B14F-4D97-AF65-F5344CB8AC3E}">
        <p14:creationId xmlns:p14="http://schemas.microsoft.com/office/powerpoint/2010/main" val="609628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Workshop Schedule – Day 2</a:t>
            </a:r>
          </a:p>
        </p:txBody>
      </p:sp>
      <p:sp>
        <p:nvSpPr>
          <p:cNvPr id="5" name="Slide Number Placeholder 4"/>
          <p:cNvSpPr>
            <a:spLocks noGrp="1"/>
          </p:cNvSpPr>
          <p:nvPr>
            <p:ph type="sldNum" sz="quarter" idx="12"/>
          </p:nvPr>
        </p:nvSpPr>
        <p:spPr/>
        <p:txBody>
          <a:bodyPr/>
          <a:lstStyle/>
          <a:p>
            <a:fld id="{9DA84D9E-BF3A-4773-AB62-CF0D9AB694A3}" type="slidenum">
              <a:rPr lang="en-AU" smtClean="0"/>
              <a:t>10</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graphicFrame>
        <p:nvGraphicFramePr>
          <p:cNvPr id="7" name="Content Placeholder 3"/>
          <p:cNvGraphicFramePr>
            <a:graphicFrameLocks/>
          </p:cNvGraphicFramePr>
          <p:nvPr>
            <p:extLst>
              <p:ext uri="{D42A27DB-BD31-4B8C-83A1-F6EECF244321}">
                <p14:modId xmlns:p14="http://schemas.microsoft.com/office/powerpoint/2010/main" val="3916775227"/>
              </p:ext>
            </p:extLst>
          </p:nvPr>
        </p:nvGraphicFramePr>
        <p:xfrm>
          <a:off x="1458686" y="2014196"/>
          <a:ext cx="9011194" cy="3371062"/>
        </p:xfrm>
        <a:graphic>
          <a:graphicData uri="http://schemas.openxmlformats.org/drawingml/2006/table">
            <a:tbl>
              <a:tblPr firstRow="1" firstCol="1" bandRow="1">
                <a:tableStyleId>{5C22544A-7EE6-4342-B048-85BDC9FD1C3A}</a:tableStyleId>
              </a:tblPr>
              <a:tblGrid>
                <a:gridCol w="2154510">
                  <a:extLst>
                    <a:ext uri="{9D8B030D-6E8A-4147-A177-3AD203B41FA5}">
                      <a16:colId xmlns:a16="http://schemas.microsoft.com/office/drawing/2014/main" val="20000"/>
                    </a:ext>
                  </a:extLst>
                </a:gridCol>
                <a:gridCol w="5830773">
                  <a:extLst>
                    <a:ext uri="{9D8B030D-6E8A-4147-A177-3AD203B41FA5}">
                      <a16:colId xmlns:a16="http://schemas.microsoft.com/office/drawing/2014/main" val="20001"/>
                    </a:ext>
                  </a:extLst>
                </a:gridCol>
                <a:gridCol w="1025911">
                  <a:extLst>
                    <a:ext uri="{9D8B030D-6E8A-4147-A177-3AD203B41FA5}">
                      <a16:colId xmlns:a16="http://schemas.microsoft.com/office/drawing/2014/main" val="20002"/>
                    </a:ext>
                  </a:extLst>
                </a:gridCol>
              </a:tblGrid>
              <a:tr h="427079">
                <a:tc>
                  <a:txBody>
                    <a:bodyPr/>
                    <a:lstStyle/>
                    <a:p>
                      <a:pPr>
                        <a:lnSpc>
                          <a:spcPct val="115000"/>
                        </a:lnSpc>
                        <a:spcAft>
                          <a:spcPts val="0"/>
                        </a:spcAft>
                      </a:pPr>
                      <a:r>
                        <a:rPr lang="en-AU" sz="1600" dirty="0">
                          <a:effectLst/>
                        </a:rPr>
                        <a:t>Time</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a:effectLst/>
                        </a:rPr>
                        <a:t>Session</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a:effectLst/>
                        </a:rPr>
                        <a:t>Location</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28390">
                <a:tc>
                  <a:txBody>
                    <a:bodyPr/>
                    <a:lstStyle/>
                    <a:p>
                      <a:pPr>
                        <a:lnSpc>
                          <a:spcPct val="115000"/>
                        </a:lnSpc>
                        <a:spcAft>
                          <a:spcPts val="0"/>
                        </a:spcAft>
                      </a:pPr>
                      <a:r>
                        <a:rPr lang="en-AU" sz="1600">
                          <a:effectLst/>
                        </a:rPr>
                        <a:t>9:00am – 9:15am</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Registration</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a:effectLst/>
                        </a:rPr>
                        <a:t>HC47</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53097">
                <a:tc>
                  <a:txBody>
                    <a:bodyPr/>
                    <a:lstStyle/>
                    <a:p>
                      <a:pPr>
                        <a:lnSpc>
                          <a:spcPct val="115000"/>
                        </a:lnSpc>
                        <a:spcAft>
                          <a:spcPts val="0"/>
                        </a:spcAft>
                      </a:pPr>
                      <a:r>
                        <a:rPr lang="en-AU" sz="1600" dirty="0">
                          <a:effectLst/>
                        </a:rPr>
                        <a:t>9:15am – 10:45am  </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Moving from Blocks to Text Coding</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a:effectLst/>
                        </a:rPr>
                        <a:t>HC47</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36430">
                <a:tc>
                  <a:txBody>
                    <a:bodyPr/>
                    <a:lstStyle/>
                    <a:p>
                      <a:pPr>
                        <a:lnSpc>
                          <a:spcPct val="115000"/>
                        </a:lnSpc>
                        <a:spcAft>
                          <a:spcPts val="0"/>
                        </a:spcAft>
                      </a:pPr>
                      <a:r>
                        <a:rPr lang="en-AU" sz="1600" dirty="0">
                          <a:effectLst/>
                        </a:rPr>
                        <a:t>10:45am – 11:00am</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Morning Tea</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HA158</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53683">
                <a:tc>
                  <a:txBody>
                    <a:bodyPr/>
                    <a:lstStyle/>
                    <a:p>
                      <a:pPr>
                        <a:lnSpc>
                          <a:spcPct val="115000"/>
                        </a:lnSpc>
                        <a:spcAft>
                          <a:spcPts val="0"/>
                        </a:spcAft>
                      </a:pPr>
                      <a:r>
                        <a:rPr lang="en-AU" sz="1600">
                          <a:effectLst/>
                        </a:rPr>
                        <a:t>11:00am – 12:30pm</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Physical Computing with BBC </a:t>
                      </a:r>
                      <a:r>
                        <a:rPr lang="en-AU" sz="1600" dirty="0" err="1">
                          <a:effectLst/>
                        </a:rPr>
                        <a:t>Micro:Bits</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a:effectLst/>
                        </a:rPr>
                        <a:t>HC47</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93299">
                <a:tc>
                  <a:txBody>
                    <a:bodyPr/>
                    <a:lstStyle/>
                    <a:p>
                      <a:pPr>
                        <a:lnSpc>
                          <a:spcPct val="115000"/>
                        </a:lnSpc>
                        <a:spcAft>
                          <a:spcPts val="0"/>
                        </a:spcAft>
                      </a:pPr>
                      <a:r>
                        <a:rPr lang="en-AU" sz="1600">
                          <a:effectLst/>
                        </a:rPr>
                        <a:t>12:30pm – 1:00pm</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Lunch</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HA158</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19771">
                <a:tc>
                  <a:txBody>
                    <a:bodyPr/>
                    <a:lstStyle/>
                    <a:p>
                      <a:pPr>
                        <a:lnSpc>
                          <a:spcPct val="115000"/>
                        </a:lnSpc>
                        <a:spcAft>
                          <a:spcPts val="0"/>
                        </a:spcAft>
                      </a:pPr>
                      <a:r>
                        <a:rPr lang="en-AU" sz="1600" dirty="0">
                          <a:effectLst/>
                        </a:rPr>
                        <a:t>1:00pm – 2:30pm </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AU" sz="1600" kern="1200" dirty="0">
                          <a:solidFill>
                            <a:schemeClr val="dk1"/>
                          </a:solidFill>
                          <a:effectLst/>
                          <a:latin typeface="+mn-lt"/>
                          <a:ea typeface="+mn-ea"/>
                          <a:cs typeface="+mn-cs"/>
                        </a:rPr>
                        <a:t>Lesson Planning Activity</a:t>
                      </a:r>
                    </a:p>
                  </a:txBody>
                  <a:tcPr marL="68580" marR="68580" marT="0" marB="0"/>
                </a:tc>
                <a:tc>
                  <a:txBody>
                    <a:bodyPr/>
                    <a:lstStyle/>
                    <a:p>
                      <a:pPr>
                        <a:lnSpc>
                          <a:spcPct val="115000"/>
                        </a:lnSpc>
                        <a:spcAft>
                          <a:spcPts val="0"/>
                        </a:spcAft>
                      </a:pPr>
                      <a:r>
                        <a:rPr lang="en-AU" sz="1600" dirty="0">
                          <a:effectLst/>
                        </a:rPr>
                        <a:t>HC47</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19771">
                <a:tc>
                  <a:txBody>
                    <a:bodyPr/>
                    <a:lstStyle/>
                    <a:p>
                      <a:pPr>
                        <a:lnSpc>
                          <a:spcPct val="115000"/>
                        </a:lnSpc>
                        <a:spcAft>
                          <a:spcPts val="0"/>
                        </a:spcAft>
                      </a:pPr>
                      <a:r>
                        <a:rPr lang="en-AU" sz="1600" dirty="0">
                          <a:effectLst/>
                        </a:rPr>
                        <a:t>2:30pm – 2:50pm </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AU" sz="1600" kern="1200" dirty="0">
                          <a:solidFill>
                            <a:schemeClr val="dk1"/>
                          </a:solidFill>
                          <a:effectLst/>
                          <a:latin typeface="+mn-lt"/>
                          <a:ea typeface="+mn-ea"/>
                          <a:cs typeface="+mn-cs"/>
                        </a:rPr>
                        <a:t>Sharing Session</a:t>
                      </a:r>
                    </a:p>
                  </a:txBody>
                  <a:tcPr marL="68580" marR="68580" marT="0" marB="0"/>
                </a:tc>
                <a:tc>
                  <a:txBody>
                    <a:bodyPr/>
                    <a:lstStyle/>
                    <a:p>
                      <a:pPr>
                        <a:lnSpc>
                          <a:spcPct val="115000"/>
                        </a:lnSpc>
                        <a:spcAft>
                          <a:spcPts val="0"/>
                        </a:spcAft>
                      </a:pPr>
                      <a:r>
                        <a:rPr lang="en-AU" sz="1600" dirty="0">
                          <a:effectLst/>
                        </a:rPr>
                        <a:t>HC47</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4926079"/>
                  </a:ext>
                </a:extLst>
              </a:tr>
              <a:tr h="319771">
                <a:tc>
                  <a:txBody>
                    <a:bodyPr/>
                    <a:lstStyle/>
                    <a:p>
                      <a:pPr>
                        <a:lnSpc>
                          <a:spcPct val="115000"/>
                        </a:lnSpc>
                        <a:spcAft>
                          <a:spcPts val="0"/>
                        </a:spcAft>
                      </a:pPr>
                      <a:r>
                        <a:rPr lang="en-AU" sz="1600" dirty="0">
                          <a:effectLst/>
                        </a:rPr>
                        <a:t>2:50pm – 3:00pm </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kern="1200" dirty="0">
                          <a:solidFill>
                            <a:schemeClr val="dk1"/>
                          </a:solidFill>
                          <a:effectLst/>
                          <a:latin typeface="+mn-lt"/>
                          <a:ea typeface="+mn-ea"/>
                          <a:cs typeface="+mn-cs"/>
                        </a:rPr>
                        <a:t>Survey</a:t>
                      </a:r>
                    </a:p>
                  </a:txBody>
                  <a:tcPr marL="68580" marR="68580" marT="0" marB="0"/>
                </a:tc>
                <a:tc>
                  <a:txBody>
                    <a:bodyPr/>
                    <a:lstStyle/>
                    <a:p>
                      <a:pPr>
                        <a:lnSpc>
                          <a:spcPct val="115000"/>
                        </a:lnSpc>
                        <a:spcAft>
                          <a:spcPts val="0"/>
                        </a:spcAft>
                      </a:pPr>
                      <a:r>
                        <a:rPr lang="en-AU" sz="1600" dirty="0">
                          <a:effectLst/>
                        </a:rPr>
                        <a:t>HC47</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6663295"/>
                  </a:ext>
                </a:extLst>
              </a:tr>
              <a:tr h="319771">
                <a:tc>
                  <a:txBody>
                    <a:bodyPr/>
                    <a:lstStyle/>
                    <a:p>
                      <a:pPr>
                        <a:lnSpc>
                          <a:spcPct val="115000"/>
                        </a:lnSpc>
                        <a:spcAft>
                          <a:spcPts val="0"/>
                        </a:spcAft>
                      </a:pPr>
                      <a:r>
                        <a:rPr lang="en-AU" sz="1600" dirty="0">
                          <a:effectLst/>
                        </a:rPr>
                        <a:t>3:00pm – 4:00pm </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Focus Group Discussion (Optional)</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HC47</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7842079"/>
                  </a:ext>
                </a:extLst>
              </a:tr>
            </a:tbl>
          </a:graphicData>
        </a:graphic>
      </p:graphicFrame>
    </p:spTree>
    <p:extLst>
      <p:ext uri="{BB962C8B-B14F-4D97-AF65-F5344CB8AC3E}">
        <p14:creationId xmlns:p14="http://schemas.microsoft.com/office/powerpoint/2010/main" val="3826060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Coding and Computational Thinking</a:t>
            </a:r>
          </a:p>
        </p:txBody>
      </p:sp>
      <p:sp>
        <p:nvSpPr>
          <p:cNvPr id="3" name="Content Placeholder 2"/>
          <p:cNvSpPr>
            <a:spLocks noGrp="1"/>
          </p:cNvSpPr>
          <p:nvPr>
            <p:ph idx="1"/>
          </p:nvPr>
        </p:nvSpPr>
        <p:spPr/>
        <p:txBody>
          <a:bodyPr>
            <a:noAutofit/>
          </a:bodyPr>
          <a:lstStyle/>
          <a:p>
            <a:r>
              <a:rPr lang="en-AU" sz="2400" b="1" dirty="0"/>
              <a:t>Computer Science </a:t>
            </a:r>
            <a:r>
              <a:rPr lang="en-AU" sz="2400" dirty="0"/>
              <a:t>is a large and diverse field of study, its focus is on problem solving (usually with solutions involving the use of computers)</a:t>
            </a:r>
          </a:p>
          <a:p>
            <a:r>
              <a:rPr lang="en-AU" sz="2400" b="1" dirty="0"/>
              <a:t>Coding (or Programming)</a:t>
            </a:r>
            <a:r>
              <a:rPr lang="en-AU" sz="2400" dirty="0"/>
              <a:t> is the act of writing instructions for a computer in a programming language</a:t>
            </a:r>
          </a:p>
          <a:p>
            <a:r>
              <a:rPr lang="en-AU" sz="2400" b="1" dirty="0"/>
              <a:t>Computational Thinking </a:t>
            </a:r>
            <a:r>
              <a:rPr lang="en-AU" sz="2400" dirty="0"/>
              <a:t>is a way of approaching problems – </a:t>
            </a:r>
            <a:r>
              <a:rPr lang="en-AU" sz="2400" i="1" dirty="0"/>
              <a:t>“thinking like a Computer Scientist”</a:t>
            </a:r>
            <a:r>
              <a:rPr lang="en-AU" sz="2400" baseline="30000" dirty="0"/>
              <a:t>1</a:t>
            </a:r>
          </a:p>
        </p:txBody>
      </p:sp>
      <p:sp>
        <p:nvSpPr>
          <p:cNvPr id="5" name="Slide Number Placeholder 4"/>
          <p:cNvSpPr>
            <a:spLocks noGrp="1"/>
          </p:cNvSpPr>
          <p:nvPr>
            <p:ph type="sldNum" sz="quarter" idx="12"/>
          </p:nvPr>
        </p:nvSpPr>
        <p:spPr/>
        <p:txBody>
          <a:bodyPr/>
          <a:lstStyle/>
          <a:p>
            <a:fld id="{9DA84D9E-BF3A-4773-AB62-CF0D9AB694A3}" type="slidenum">
              <a:rPr lang="en-AU" smtClean="0"/>
              <a:t>11</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408885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Coding </a:t>
            </a:r>
          </a:p>
        </p:txBody>
      </p:sp>
      <p:sp>
        <p:nvSpPr>
          <p:cNvPr id="3" name="Content Placeholder 2"/>
          <p:cNvSpPr>
            <a:spLocks noGrp="1"/>
          </p:cNvSpPr>
          <p:nvPr>
            <p:ph idx="1"/>
          </p:nvPr>
        </p:nvSpPr>
        <p:spPr>
          <a:xfrm>
            <a:off x="1066801" y="2103120"/>
            <a:ext cx="4209074" cy="3931920"/>
          </a:xfrm>
        </p:spPr>
        <p:txBody>
          <a:bodyPr>
            <a:noAutofit/>
          </a:bodyPr>
          <a:lstStyle/>
          <a:p>
            <a:r>
              <a:rPr lang="en-AU" sz="2400" dirty="0"/>
              <a:t>Code should be written for humans first and computers second</a:t>
            </a:r>
          </a:p>
          <a:p>
            <a:r>
              <a:rPr lang="en-AU" sz="2400" dirty="0"/>
              <a:t>Visual Programming Languages, such as Scratch, allow anyone to get started Coding without knowing particular keywords and syntax</a:t>
            </a:r>
          </a:p>
        </p:txBody>
      </p:sp>
      <p:sp>
        <p:nvSpPr>
          <p:cNvPr id="5" name="Slide Number Placeholder 4"/>
          <p:cNvSpPr>
            <a:spLocks noGrp="1"/>
          </p:cNvSpPr>
          <p:nvPr>
            <p:ph type="sldNum" sz="quarter" idx="12"/>
          </p:nvPr>
        </p:nvSpPr>
        <p:spPr/>
        <p:txBody>
          <a:bodyPr/>
          <a:lstStyle/>
          <a:p>
            <a:fld id="{9DA84D9E-BF3A-4773-AB62-CF0D9AB694A3}" type="slidenum">
              <a:rPr lang="en-AU" smtClean="0"/>
              <a:t>12</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pic>
        <p:nvPicPr>
          <p:cNvPr id="4" name="Picture 3"/>
          <p:cNvPicPr>
            <a:picLocks noChangeAspect="1"/>
          </p:cNvPicPr>
          <p:nvPr/>
        </p:nvPicPr>
        <p:blipFill>
          <a:blip r:embed="rId3"/>
          <a:stretch>
            <a:fillRect/>
          </a:stretch>
        </p:blipFill>
        <p:spPr>
          <a:xfrm>
            <a:off x="5689532" y="2349319"/>
            <a:ext cx="6079218" cy="3130550"/>
          </a:xfrm>
          <a:prstGeom prst="rect">
            <a:avLst/>
          </a:prstGeom>
        </p:spPr>
      </p:pic>
    </p:spTree>
    <p:extLst>
      <p:ext uri="{BB962C8B-B14F-4D97-AF65-F5344CB8AC3E}">
        <p14:creationId xmlns:p14="http://schemas.microsoft.com/office/powerpoint/2010/main" val="736554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Coding </a:t>
            </a:r>
          </a:p>
        </p:txBody>
      </p:sp>
      <p:sp>
        <p:nvSpPr>
          <p:cNvPr id="3" name="Content Placeholder 2"/>
          <p:cNvSpPr>
            <a:spLocks noGrp="1"/>
          </p:cNvSpPr>
          <p:nvPr>
            <p:ph idx="1"/>
          </p:nvPr>
        </p:nvSpPr>
        <p:spPr/>
        <p:txBody>
          <a:bodyPr>
            <a:noAutofit/>
          </a:bodyPr>
          <a:lstStyle/>
          <a:p>
            <a:r>
              <a:rPr lang="en-AU" sz="2400" dirty="0"/>
              <a:t>Encouraging students to learn how to code has become a global movement</a:t>
            </a:r>
          </a:p>
          <a:p>
            <a:pPr lvl="1"/>
            <a:r>
              <a:rPr lang="en-AU" sz="2400" dirty="0"/>
              <a:t>Hour of Code</a:t>
            </a:r>
            <a:r>
              <a:rPr lang="en-AU" sz="2400" baseline="30000" dirty="0"/>
              <a:t>2</a:t>
            </a:r>
          </a:p>
          <a:p>
            <a:pPr lvl="1"/>
            <a:r>
              <a:rPr lang="en-AU" sz="2400" dirty="0"/>
              <a:t>Code Club</a:t>
            </a:r>
            <a:r>
              <a:rPr lang="en-AU" sz="2400" baseline="30000" dirty="0"/>
              <a:t>3</a:t>
            </a:r>
            <a:endParaRPr lang="en-AU" sz="2400" dirty="0"/>
          </a:p>
          <a:p>
            <a:r>
              <a:rPr lang="en-AU" sz="2400" dirty="0"/>
              <a:t>The Digital Technologies subject in the National Curriculum includes programming and algorithms</a:t>
            </a:r>
            <a:r>
              <a:rPr lang="en-AU" sz="2400" baseline="30000" dirty="0"/>
              <a:t>4</a:t>
            </a:r>
            <a:endParaRPr lang="en-AU" sz="2400" dirty="0"/>
          </a:p>
        </p:txBody>
      </p:sp>
      <p:sp>
        <p:nvSpPr>
          <p:cNvPr id="5" name="Slide Number Placeholder 4"/>
          <p:cNvSpPr>
            <a:spLocks noGrp="1"/>
          </p:cNvSpPr>
          <p:nvPr>
            <p:ph type="sldNum" sz="quarter" idx="12"/>
          </p:nvPr>
        </p:nvSpPr>
        <p:spPr/>
        <p:txBody>
          <a:bodyPr/>
          <a:lstStyle/>
          <a:p>
            <a:fld id="{9DA84D9E-BF3A-4773-AB62-CF0D9AB694A3}" type="slidenum">
              <a:rPr lang="en-AU" smtClean="0"/>
              <a:t>13</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1356438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Thinking</a:t>
            </a:r>
          </a:p>
        </p:txBody>
      </p:sp>
      <p:sp>
        <p:nvSpPr>
          <p:cNvPr id="3" name="Content Placeholder 2"/>
          <p:cNvSpPr>
            <a:spLocks noGrp="1"/>
          </p:cNvSpPr>
          <p:nvPr>
            <p:ph idx="1"/>
          </p:nvPr>
        </p:nvSpPr>
        <p:spPr/>
        <p:txBody>
          <a:bodyPr>
            <a:noAutofit/>
          </a:bodyPr>
          <a:lstStyle/>
          <a:p>
            <a:r>
              <a:rPr lang="en-AU" sz="2400" dirty="0"/>
              <a:t>“Computer science is </a:t>
            </a:r>
            <a:r>
              <a:rPr lang="en-AU" sz="2400" b="1" dirty="0"/>
              <a:t>no more about computers than astronomy is about telescopes</a:t>
            </a:r>
            <a:r>
              <a:rPr lang="en-AU" sz="2400" dirty="0"/>
              <a:t>, biology is about microscopes or chemistry is about beakers and test tubes. Science is not about tools, it is about how we use them and what we find out when we do”</a:t>
            </a:r>
            <a:r>
              <a:rPr lang="en-AU" sz="2400" baseline="30000" dirty="0"/>
              <a:t>5</a:t>
            </a:r>
          </a:p>
        </p:txBody>
      </p:sp>
      <p:sp>
        <p:nvSpPr>
          <p:cNvPr id="5" name="Slide Number Placeholder 4"/>
          <p:cNvSpPr>
            <a:spLocks noGrp="1"/>
          </p:cNvSpPr>
          <p:nvPr>
            <p:ph type="sldNum" sz="quarter" idx="12"/>
          </p:nvPr>
        </p:nvSpPr>
        <p:spPr/>
        <p:txBody>
          <a:bodyPr/>
          <a:lstStyle/>
          <a:p>
            <a:fld id="{9DA84D9E-BF3A-4773-AB62-CF0D9AB694A3}" type="slidenum">
              <a:rPr lang="en-AU" smtClean="0"/>
              <a:t>14</a:t>
            </a:fld>
            <a:endParaRPr lang="en-AU" dirty="0"/>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3955693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Thinking</a:t>
            </a:r>
          </a:p>
        </p:txBody>
      </p:sp>
      <p:sp>
        <p:nvSpPr>
          <p:cNvPr id="3" name="Content Placeholder 2"/>
          <p:cNvSpPr>
            <a:spLocks noGrp="1"/>
          </p:cNvSpPr>
          <p:nvPr>
            <p:ph idx="1"/>
          </p:nvPr>
        </p:nvSpPr>
        <p:spPr/>
        <p:txBody>
          <a:bodyPr>
            <a:noAutofit/>
          </a:bodyPr>
          <a:lstStyle/>
          <a:p>
            <a:r>
              <a:rPr lang="en-AU" sz="2400" b="1" dirty="0"/>
              <a:t>Not </a:t>
            </a:r>
            <a:r>
              <a:rPr lang="en-AU" sz="2400" dirty="0"/>
              <a:t>thinking about or like a Computer</a:t>
            </a:r>
            <a:r>
              <a:rPr lang="en-AU" sz="2400" baseline="30000" dirty="0"/>
              <a:t>6</a:t>
            </a:r>
          </a:p>
          <a:p>
            <a:r>
              <a:rPr lang="en-AU" sz="2400" dirty="0"/>
              <a:t>A way of approaching a problem in a way that a computer can be used to solve it</a:t>
            </a:r>
          </a:p>
          <a:p>
            <a:r>
              <a:rPr lang="en-AU" sz="2400" dirty="0"/>
              <a:t>Involves breaking a problem into a step-by-step solution (an algorithm)</a:t>
            </a:r>
          </a:p>
          <a:p>
            <a:pPr marL="0" indent="0">
              <a:buNone/>
            </a:pPr>
            <a:endParaRPr lang="en-AU" sz="2400" dirty="0"/>
          </a:p>
          <a:p>
            <a:endParaRPr lang="en-AU" sz="2400" dirty="0"/>
          </a:p>
        </p:txBody>
      </p:sp>
      <p:sp>
        <p:nvSpPr>
          <p:cNvPr id="5" name="Slide Number Placeholder 4"/>
          <p:cNvSpPr>
            <a:spLocks noGrp="1"/>
          </p:cNvSpPr>
          <p:nvPr>
            <p:ph type="sldNum" sz="quarter" idx="12"/>
          </p:nvPr>
        </p:nvSpPr>
        <p:spPr/>
        <p:txBody>
          <a:bodyPr/>
          <a:lstStyle/>
          <a:p>
            <a:fld id="{9DA84D9E-BF3A-4773-AB62-CF0D9AB694A3}" type="slidenum">
              <a:rPr lang="en-AU" smtClean="0"/>
              <a:t>15</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340840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Thinking</a:t>
            </a:r>
          </a:p>
        </p:txBody>
      </p:sp>
      <p:sp>
        <p:nvSpPr>
          <p:cNvPr id="3" name="Content Placeholder 2"/>
          <p:cNvSpPr>
            <a:spLocks noGrp="1"/>
          </p:cNvSpPr>
          <p:nvPr>
            <p:ph idx="1"/>
          </p:nvPr>
        </p:nvSpPr>
        <p:spPr/>
        <p:txBody>
          <a:bodyPr>
            <a:noAutofit/>
          </a:bodyPr>
          <a:lstStyle/>
          <a:p>
            <a:r>
              <a:rPr lang="en-AU" sz="2400" dirty="0"/>
              <a:t>According to Brennan and Resnick</a:t>
            </a:r>
            <a:r>
              <a:rPr lang="en-AU" sz="2400" baseline="30000" dirty="0"/>
              <a:t>7</a:t>
            </a:r>
            <a:r>
              <a:rPr lang="en-AU" sz="2400" dirty="0"/>
              <a:t> – the creators of Scratch – there are 3 key dimensions of computational thinking : </a:t>
            </a:r>
          </a:p>
          <a:p>
            <a:pPr lvl="1"/>
            <a:r>
              <a:rPr lang="en-AU" sz="2400" dirty="0"/>
              <a:t>computational concepts (such as loops, parallelism, etc.), </a:t>
            </a:r>
          </a:p>
          <a:p>
            <a:pPr lvl="1"/>
            <a:r>
              <a:rPr lang="en-AU" sz="2400" dirty="0"/>
              <a:t>computational practices (such as debugging projects or remixing others’ work), </a:t>
            </a:r>
          </a:p>
          <a:p>
            <a:pPr lvl="1"/>
            <a:r>
              <a:rPr lang="en-AU" sz="2400" dirty="0"/>
              <a:t>and computational perspectives</a:t>
            </a:r>
          </a:p>
          <a:p>
            <a:endParaRPr lang="en-AU" sz="2400" dirty="0"/>
          </a:p>
        </p:txBody>
      </p:sp>
      <p:sp>
        <p:nvSpPr>
          <p:cNvPr id="5" name="Slide Number Placeholder 4"/>
          <p:cNvSpPr>
            <a:spLocks noGrp="1"/>
          </p:cNvSpPr>
          <p:nvPr>
            <p:ph type="sldNum" sz="quarter" idx="12"/>
          </p:nvPr>
        </p:nvSpPr>
        <p:spPr/>
        <p:txBody>
          <a:bodyPr/>
          <a:lstStyle/>
          <a:p>
            <a:fld id="{9DA84D9E-BF3A-4773-AB62-CF0D9AB694A3}" type="slidenum">
              <a:rPr lang="en-AU" smtClean="0"/>
              <a:t>16</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1816220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Concepts</a:t>
            </a:r>
          </a:p>
        </p:txBody>
      </p:sp>
      <p:sp>
        <p:nvSpPr>
          <p:cNvPr id="3" name="Content Placeholder 2"/>
          <p:cNvSpPr>
            <a:spLocks noGrp="1"/>
          </p:cNvSpPr>
          <p:nvPr>
            <p:ph idx="1"/>
          </p:nvPr>
        </p:nvSpPr>
        <p:spPr/>
        <p:txBody>
          <a:bodyPr>
            <a:noAutofit/>
          </a:bodyPr>
          <a:lstStyle/>
          <a:p>
            <a:r>
              <a:rPr lang="en-AU" sz="2400" b="1" dirty="0"/>
              <a:t>Sequences</a:t>
            </a:r>
            <a:r>
              <a:rPr lang="en-AU" sz="2400" dirty="0"/>
              <a:t> </a:t>
            </a:r>
          </a:p>
          <a:p>
            <a:endParaRPr lang="en-AU" sz="2400" dirty="0"/>
          </a:p>
          <a:p>
            <a:pPr marL="0" indent="0" algn="ctr">
              <a:buNone/>
            </a:pPr>
            <a:r>
              <a:rPr lang="en-AU" sz="2400" dirty="0"/>
              <a:t>“a particular activity or task is expressed as a series of individual steps or instructions that can be executed by the computer. Like a recipe, a sequence of programming instructions specifies the </a:t>
            </a:r>
            <a:r>
              <a:rPr lang="en-AU" sz="2400" dirty="0" err="1"/>
              <a:t>behavior</a:t>
            </a:r>
            <a:r>
              <a:rPr lang="en-AU" sz="2400" dirty="0"/>
              <a:t> or action that should be produced”</a:t>
            </a:r>
          </a:p>
        </p:txBody>
      </p:sp>
      <p:sp>
        <p:nvSpPr>
          <p:cNvPr id="5" name="Slide Number Placeholder 4"/>
          <p:cNvSpPr>
            <a:spLocks noGrp="1"/>
          </p:cNvSpPr>
          <p:nvPr>
            <p:ph type="sldNum" sz="quarter" idx="12"/>
          </p:nvPr>
        </p:nvSpPr>
        <p:spPr/>
        <p:txBody>
          <a:bodyPr/>
          <a:lstStyle/>
          <a:p>
            <a:fld id="{9DA84D9E-BF3A-4773-AB62-CF0D9AB694A3}" type="slidenum">
              <a:rPr lang="en-AU" smtClean="0"/>
              <a:t>17</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259098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Concepts</a:t>
            </a:r>
          </a:p>
        </p:txBody>
      </p:sp>
      <p:sp>
        <p:nvSpPr>
          <p:cNvPr id="3" name="Content Placeholder 2"/>
          <p:cNvSpPr>
            <a:spLocks noGrp="1"/>
          </p:cNvSpPr>
          <p:nvPr>
            <p:ph idx="1"/>
          </p:nvPr>
        </p:nvSpPr>
        <p:spPr/>
        <p:txBody>
          <a:bodyPr>
            <a:noAutofit/>
          </a:bodyPr>
          <a:lstStyle/>
          <a:p>
            <a:r>
              <a:rPr lang="en-AU" sz="2400" b="1" dirty="0"/>
              <a:t>Sequences</a:t>
            </a:r>
            <a:r>
              <a:rPr lang="en-AU" sz="2400" dirty="0"/>
              <a:t> </a:t>
            </a:r>
          </a:p>
          <a:p>
            <a:endParaRPr lang="en-AU" sz="2400" dirty="0"/>
          </a:p>
        </p:txBody>
      </p:sp>
      <p:sp>
        <p:nvSpPr>
          <p:cNvPr id="5" name="Slide Number Placeholder 4"/>
          <p:cNvSpPr>
            <a:spLocks noGrp="1"/>
          </p:cNvSpPr>
          <p:nvPr>
            <p:ph type="sldNum" sz="quarter" idx="12"/>
          </p:nvPr>
        </p:nvSpPr>
        <p:spPr/>
        <p:txBody>
          <a:bodyPr/>
          <a:lstStyle/>
          <a:p>
            <a:fld id="{9DA84D9E-BF3A-4773-AB62-CF0D9AB694A3}" type="slidenum">
              <a:rPr lang="en-AU" smtClean="0"/>
              <a:t>18</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pic>
        <p:nvPicPr>
          <p:cNvPr id="7" name="Picture 6"/>
          <p:cNvPicPr>
            <a:picLocks noChangeAspect="1"/>
          </p:cNvPicPr>
          <p:nvPr/>
        </p:nvPicPr>
        <p:blipFill>
          <a:blip r:embed="rId3"/>
          <a:stretch>
            <a:fillRect/>
          </a:stretch>
        </p:blipFill>
        <p:spPr>
          <a:xfrm>
            <a:off x="3904261" y="2512215"/>
            <a:ext cx="3626599" cy="3299113"/>
          </a:xfrm>
          <a:prstGeom prst="rect">
            <a:avLst/>
          </a:prstGeom>
        </p:spPr>
      </p:pic>
    </p:spTree>
    <p:extLst>
      <p:ext uri="{BB962C8B-B14F-4D97-AF65-F5344CB8AC3E}">
        <p14:creationId xmlns:p14="http://schemas.microsoft.com/office/powerpoint/2010/main" val="329700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Concepts</a:t>
            </a:r>
          </a:p>
        </p:txBody>
      </p:sp>
      <p:sp>
        <p:nvSpPr>
          <p:cNvPr id="3" name="Content Placeholder 2"/>
          <p:cNvSpPr>
            <a:spLocks noGrp="1"/>
          </p:cNvSpPr>
          <p:nvPr>
            <p:ph idx="1"/>
          </p:nvPr>
        </p:nvSpPr>
        <p:spPr/>
        <p:txBody>
          <a:bodyPr>
            <a:noAutofit/>
          </a:bodyPr>
          <a:lstStyle/>
          <a:p>
            <a:r>
              <a:rPr lang="en-AU" sz="2400" b="1" dirty="0"/>
              <a:t>Loops</a:t>
            </a:r>
            <a:r>
              <a:rPr lang="en-AU" sz="2400" dirty="0"/>
              <a:t> </a:t>
            </a:r>
          </a:p>
          <a:p>
            <a:endParaRPr lang="en-AU" sz="2400" dirty="0"/>
          </a:p>
          <a:p>
            <a:pPr marL="0" indent="0" algn="ctr">
              <a:buNone/>
            </a:pPr>
            <a:r>
              <a:rPr lang="en-AU" sz="2400" dirty="0"/>
              <a:t>“But what if we wanted the cat to move and wait 50 or 100 or 1000 more times? Loops are a mechanism for running the same sequence multiple times”</a:t>
            </a:r>
          </a:p>
        </p:txBody>
      </p:sp>
      <p:sp>
        <p:nvSpPr>
          <p:cNvPr id="5" name="Slide Number Placeholder 4"/>
          <p:cNvSpPr>
            <a:spLocks noGrp="1"/>
          </p:cNvSpPr>
          <p:nvPr>
            <p:ph type="sldNum" sz="quarter" idx="12"/>
          </p:nvPr>
        </p:nvSpPr>
        <p:spPr/>
        <p:txBody>
          <a:bodyPr/>
          <a:lstStyle/>
          <a:p>
            <a:fld id="{9DA84D9E-BF3A-4773-AB62-CF0D9AB694A3}" type="slidenum">
              <a:rPr lang="en-AU" smtClean="0"/>
              <a:t>19</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1890934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This land</a:t>
            </a:r>
          </a:p>
        </p:txBody>
      </p:sp>
      <p:pic>
        <p:nvPicPr>
          <p:cNvPr id="4" name="Content Placeholder 3" descr="map-extract.png"/>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4607655" y="4004004"/>
            <a:ext cx="2976689" cy="2154183"/>
          </a:xfrm>
        </p:spPr>
      </p:pic>
      <p:sp>
        <p:nvSpPr>
          <p:cNvPr id="5" name="TextBox 4"/>
          <p:cNvSpPr txBox="1"/>
          <p:nvPr/>
        </p:nvSpPr>
        <p:spPr>
          <a:xfrm>
            <a:off x="1442783" y="2156067"/>
            <a:ext cx="10072183" cy="1569660"/>
          </a:xfrm>
          <a:prstGeom prst="rect">
            <a:avLst/>
          </a:prstGeom>
          <a:noFill/>
        </p:spPr>
        <p:txBody>
          <a:bodyPr wrap="square" rtlCol="0">
            <a:spAutoFit/>
          </a:bodyPr>
          <a:lstStyle/>
          <a:p>
            <a:pPr algn="ctr"/>
            <a:r>
              <a:rPr lang="en-US" sz="3200" dirty="0"/>
              <a:t>We acknowledge and respect the </a:t>
            </a:r>
            <a:r>
              <a:rPr lang="en-US" sz="3200" dirty="0" err="1"/>
              <a:t>Pambalong</a:t>
            </a:r>
            <a:r>
              <a:rPr lang="en-US" sz="3200" dirty="0"/>
              <a:t> clan of the </a:t>
            </a:r>
            <a:r>
              <a:rPr lang="en-US" sz="3200" dirty="0" err="1"/>
              <a:t>Awabakal</a:t>
            </a:r>
            <a:r>
              <a:rPr lang="en-US" sz="3200" dirty="0"/>
              <a:t> people, traditional custodians of this land.</a:t>
            </a:r>
          </a:p>
        </p:txBody>
      </p:sp>
    </p:spTree>
    <p:extLst>
      <p:ext uri="{BB962C8B-B14F-4D97-AF65-F5344CB8AC3E}">
        <p14:creationId xmlns:p14="http://schemas.microsoft.com/office/powerpoint/2010/main" val="2442160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Concepts</a:t>
            </a:r>
          </a:p>
        </p:txBody>
      </p:sp>
      <p:sp>
        <p:nvSpPr>
          <p:cNvPr id="3" name="Content Placeholder 2"/>
          <p:cNvSpPr>
            <a:spLocks noGrp="1"/>
          </p:cNvSpPr>
          <p:nvPr>
            <p:ph idx="1"/>
          </p:nvPr>
        </p:nvSpPr>
        <p:spPr/>
        <p:txBody>
          <a:bodyPr>
            <a:noAutofit/>
          </a:bodyPr>
          <a:lstStyle/>
          <a:p>
            <a:r>
              <a:rPr lang="en-AU" sz="2400" b="1" dirty="0"/>
              <a:t>Loops</a:t>
            </a:r>
            <a:r>
              <a:rPr lang="en-AU" sz="2400" dirty="0"/>
              <a:t> </a:t>
            </a:r>
          </a:p>
          <a:p>
            <a:endParaRPr lang="en-AU" sz="2400" dirty="0"/>
          </a:p>
        </p:txBody>
      </p:sp>
      <p:sp>
        <p:nvSpPr>
          <p:cNvPr id="5" name="Slide Number Placeholder 4"/>
          <p:cNvSpPr>
            <a:spLocks noGrp="1"/>
          </p:cNvSpPr>
          <p:nvPr>
            <p:ph type="sldNum" sz="quarter" idx="12"/>
          </p:nvPr>
        </p:nvSpPr>
        <p:spPr/>
        <p:txBody>
          <a:bodyPr/>
          <a:lstStyle/>
          <a:p>
            <a:fld id="{9DA84D9E-BF3A-4773-AB62-CF0D9AB694A3}" type="slidenum">
              <a:rPr lang="en-AU" smtClean="0"/>
              <a:t>20</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pic>
        <p:nvPicPr>
          <p:cNvPr id="4" name="Picture 3"/>
          <p:cNvPicPr>
            <a:picLocks noChangeAspect="1"/>
          </p:cNvPicPr>
          <p:nvPr/>
        </p:nvPicPr>
        <p:blipFill>
          <a:blip r:embed="rId3"/>
          <a:stretch>
            <a:fillRect/>
          </a:stretch>
        </p:blipFill>
        <p:spPr>
          <a:xfrm>
            <a:off x="3266167" y="2923994"/>
            <a:ext cx="4940969" cy="2683175"/>
          </a:xfrm>
          <a:prstGeom prst="rect">
            <a:avLst/>
          </a:prstGeom>
        </p:spPr>
      </p:pic>
    </p:spTree>
    <p:extLst>
      <p:ext uri="{BB962C8B-B14F-4D97-AF65-F5344CB8AC3E}">
        <p14:creationId xmlns:p14="http://schemas.microsoft.com/office/powerpoint/2010/main" val="159234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Concepts</a:t>
            </a:r>
          </a:p>
        </p:txBody>
      </p:sp>
      <p:sp>
        <p:nvSpPr>
          <p:cNvPr id="3" name="Content Placeholder 2"/>
          <p:cNvSpPr>
            <a:spLocks noGrp="1"/>
          </p:cNvSpPr>
          <p:nvPr>
            <p:ph idx="1"/>
          </p:nvPr>
        </p:nvSpPr>
        <p:spPr/>
        <p:txBody>
          <a:bodyPr>
            <a:noAutofit/>
          </a:bodyPr>
          <a:lstStyle/>
          <a:p>
            <a:r>
              <a:rPr lang="en-AU" sz="2400" b="1" dirty="0"/>
              <a:t>Events</a:t>
            </a:r>
            <a:r>
              <a:rPr lang="en-AU" sz="2400" dirty="0"/>
              <a:t> </a:t>
            </a:r>
          </a:p>
          <a:p>
            <a:endParaRPr lang="en-AU" sz="2400" dirty="0"/>
          </a:p>
          <a:p>
            <a:pPr marL="0" indent="0" algn="ctr">
              <a:buNone/>
            </a:pPr>
            <a:r>
              <a:rPr lang="en-AU" sz="2400" dirty="0"/>
              <a:t>“Events – one thing causing another thing to happen – are an essential component of interactive media”</a:t>
            </a:r>
          </a:p>
        </p:txBody>
      </p:sp>
      <p:sp>
        <p:nvSpPr>
          <p:cNvPr id="5" name="Slide Number Placeholder 4"/>
          <p:cNvSpPr>
            <a:spLocks noGrp="1"/>
          </p:cNvSpPr>
          <p:nvPr>
            <p:ph type="sldNum" sz="quarter" idx="12"/>
          </p:nvPr>
        </p:nvSpPr>
        <p:spPr/>
        <p:txBody>
          <a:bodyPr/>
          <a:lstStyle/>
          <a:p>
            <a:fld id="{9DA84D9E-BF3A-4773-AB62-CF0D9AB694A3}" type="slidenum">
              <a:rPr lang="en-AU" smtClean="0"/>
              <a:t>21</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2720441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Concepts</a:t>
            </a:r>
          </a:p>
        </p:txBody>
      </p:sp>
      <p:sp>
        <p:nvSpPr>
          <p:cNvPr id="3" name="Content Placeholder 2"/>
          <p:cNvSpPr>
            <a:spLocks noGrp="1"/>
          </p:cNvSpPr>
          <p:nvPr>
            <p:ph idx="1"/>
          </p:nvPr>
        </p:nvSpPr>
        <p:spPr/>
        <p:txBody>
          <a:bodyPr>
            <a:noAutofit/>
          </a:bodyPr>
          <a:lstStyle/>
          <a:p>
            <a:r>
              <a:rPr lang="en-AU" sz="2400" b="1" dirty="0"/>
              <a:t>Events</a:t>
            </a:r>
            <a:r>
              <a:rPr lang="en-AU" sz="2400" dirty="0"/>
              <a:t> </a:t>
            </a:r>
          </a:p>
          <a:p>
            <a:endParaRPr lang="en-AU" sz="2400" dirty="0"/>
          </a:p>
        </p:txBody>
      </p:sp>
      <p:sp>
        <p:nvSpPr>
          <p:cNvPr id="5" name="Slide Number Placeholder 4"/>
          <p:cNvSpPr>
            <a:spLocks noGrp="1"/>
          </p:cNvSpPr>
          <p:nvPr>
            <p:ph type="sldNum" sz="quarter" idx="12"/>
          </p:nvPr>
        </p:nvSpPr>
        <p:spPr/>
        <p:txBody>
          <a:bodyPr/>
          <a:lstStyle/>
          <a:p>
            <a:fld id="{9DA84D9E-BF3A-4773-AB62-CF0D9AB694A3}" type="slidenum">
              <a:rPr lang="en-AU" smtClean="0"/>
              <a:t>22</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pic>
        <p:nvPicPr>
          <p:cNvPr id="7" name="Picture 6"/>
          <p:cNvPicPr>
            <a:picLocks noChangeAspect="1"/>
          </p:cNvPicPr>
          <p:nvPr/>
        </p:nvPicPr>
        <p:blipFill>
          <a:blip r:embed="rId3"/>
          <a:stretch>
            <a:fillRect/>
          </a:stretch>
        </p:blipFill>
        <p:spPr>
          <a:xfrm>
            <a:off x="2416628" y="3107055"/>
            <a:ext cx="2962275" cy="1924050"/>
          </a:xfrm>
          <a:prstGeom prst="rect">
            <a:avLst/>
          </a:prstGeom>
        </p:spPr>
      </p:pic>
      <p:pic>
        <p:nvPicPr>
          <p:cNvPr id="8" name="Picture 7"/>
          <p:cNvPicPr>
            <a:picLocks noChangeAspect="1"/>
          </p:cNvPicPr>
          <p:nvPr/>
        </p:nvPicPr>
        <p:blipFill>
          <a:blip r:embed="rId4"/>
          <a:stretch>
            <a:fillRect/>
          </a:stretch>
        </p:blipFill>
        <p:spPr>
          <a:xfrm>
            <a:off x="6386127" y="3107055"/>
            <a:ext cx="3390900" cy="1924050"/>
          </a:xfrm>
          <a:prstGeom prst="rect">
            <a:avLst/>
          </a:prstGeom>
        </p:spPr>
      </p:pic>
    </p:spTree>
    <p:extLst>
      <p:ext uri="{BB962C8B-B14F-4D97-AF65-F5344CB8AC3E}">
        <p14:creationId xmlns:p14="http://schemas.microsoft.com/office/powerpoint/2010/main" val="2835670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Concepts</a:t>
            </a:r>
          </a:p>
        </p:txBody>
      </p:sp>
      <p:sp>
        <p:nvSpPr>
          <p:cNvPr id="5" name="Slide Number Placeholder 4"/>
          <p:cNvSpPr>
            <a:spLocks noGrp="1"/>
          </p:cNvSpPr>
          <p:nvPr>
            <p:ph type="sldNum" sz="quarter" idx="12"/>
          </p:nvPr>
        </p:nvSpPr>
        <p:spPr/>
        <p:txBody>
          <a:bodyPr/>
          <a:lstStyle/>
          <a:p>
            <a:fld id="{9DA84D9E-BF3A-4773-AB62-CF0D9AB694A3}" type="slidenum">
              <a:rPr lang="en-AU" smtClean="0"/>
              <a:t>23</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
        <p:nvSpPr>
          <p:cNvPr id="8" name="Content Placeholder 2"/>
          <p:cNvSpPr>
            <a:spLocks noGrp="1"/>
          </p:cNvSpPr>
          <p:nvPr>
            <p:ph idx="1"/>
          </p:nvPr>
        </p:nvSpPr>
        <p:spPr>
          <a:xfrm>
            <a:off x="1066800" y="2103120"/>
            <a:ext cx="10058400" cy="3931920"/>
          </a:xfrm>
        </p:spPr>
        <p:txBody>
          <a:bodyPr>
            <a:noAutofit/>
          </a:bodyPr>
          <a:lstStyle/>
          <a:p>
            <a:r>
              <a:rPr lang="en-AU" sz="2400" b="1" dirty="0"/>
              <a:t>Conditionals</a:t>
            </a:r>
            <a:endParaRPr lang="en-AU" sz="2400" dirty="0"/>
          </a:p>
          <a:p>
            <a:endParaRPr lang="en-AU" sz="2400" dirty="0"/>
          </a:p>
          <a:p>
            <a:pPr marL="0" indent="0" algn="ctr">
              <a:buNone/>
            </a:pPr>
            <a:r>
              <a:rPr lang="en-AU" sz="2400" dirty="0"/>
              <a:t>“the ability to make decisions based on certain conditions, which supports the expression of multiple outcomes.”</a:t>
            </a:r>
          </a:p>
        </p:txBody>
      </p:sp>
    </p:spTree>
    <p:extLst>
      <p:ext uri="{BB962C8B-B14F-4D97-AF65-F5344CB8AC3E}">
        <p14:creationId xmlns:p14="http://schemas.microsoft.com/office/powerpoint/2010/main" val="2290777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Computational Concepts</a:t>
            </a:r>
          </a:p>
        </p:txBody>
      </p:sp>
      <p:sp>
        <p:nvSpPr>
          <p:cNvPr id="5" name="Slide Number Placeholder 4"/>
          <p:cNvSpPr>
            <a:spLocks noGrp="1"/>
          </p:cNvSpPr>
          <p:nvPr>
            <p:ph type="sldNum" sz="quarter" idx="12"/>
          </p:nvPr>
        </p:nvSpPr>
        <p:spPr/>
        <p:txBody>
          <a:bodyPr/>
          <a:lstStyle/>
          <a:p>
            <a:fld id="{9DA84D9E-BF3A-4773-AB62-CF0D9AB694A3}" type="slidenum">
              <a:rPr lang="en-AU" smtClean="0"/>
              <a:t>24</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
        <p:nvSpPr>
          <p:cNvPr id="8" name="Content Placeholder 2"/>
          <p:cNvSpPr>
            <a:spLocks noGrp="1"/>
          </p:cNvSpPr>
          <p:nvPr>
            <p:ph idx="1"/>
          </p:nvPr>
        </p:nvSpPr>
        <p:spPr>
          <a:xfrm>
            <a:off x="1066800" y="2103120"/>
            <a:ext cx="10058400" cy="3931920"/>
          </a:xfrm>
        </p:spPr>
        <p:txBody>
          <a:bodyPr>
            <a:noAutofit/>
          </a:bodyPr>
          <a:lstStyle/>
          <a:p>
            <a:r>
              <a:rPr lang="en-AU" sz="2400" b="1" dirty="0"/>
              <a:t>Conditionals</a:t>
            </a:r>
            <a:endParaRPr lang="en-AU" sz="2400" dirty="0"/>
          </a:p>
          <a:p>
            <a:endParaRPr lang="en-AU" sz="2400" dirty="0"/>
          </a:p>
        </p:txBody>
      </p:sp>
      <p:pic>
        <p:nvPicPr>
          <p:cNvPr id="3" name="Picture 2"/>
          <p:cNvPicPr>
            <a:picLocks noChangeAspect="1"/>
          </p:cNvPicPr>
          <p:nvPr/>
        </p:nvPicPr>
        <p:blipFill>
          <a:blip r:embed="rId3"/>
          <a:stretch>
            <a:fillRect/>
          </a:stretch>
        </p:blipFill>
        <p:spPr>
          <a:xfrm>
            <a:off x="3597215" y="2615422"/>
            <a:ext cx="4189203" cy="3095008"/>
          </a:xfrm>
          <a:prstGeom prst="rect">
            <a:avLst/>
          </a:prstGeom>
        </p:spPr>
      </p:pic>
    </p:spTree>
    <p:extLst>
      <p:ext uri="{BB962C8B-B14F-4D97-AF65-F5344CB8AC3E}">
        <p14:creationId xmlns:p14="http://schemas.microsoft.com/office/powerpoint/2010/main" val="2378289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Computational Thinking in K – 12?</a:t>
            </a:r>
          </a:p>
        </p:txBody>
      </p:sp>
      <p:sp>
        <p:nvSpPr>
          <p:cNvPr id="3" name="Content Placeholder 2"/>
          <p:cNvSpPr>
            <a:spLocks noGrp="1"/>
          </p:cNvSpPr>
          <p:nvPr>
            <p:ph idx="1"/>
          </p:nvPr>
        </p:nvSpPr>
        <p:spPr/>
        <p:txBody>
          <a:bodyPr>
            <a:noAutofit/>
          </a:bodyPr>
          <a:lstStyle/>
          <a:p>
            <a:r>
              <a:rPr lang="en-AU" sz="2400" dirty="0"/>
              <a:t>Should every student become a Computer Scientist or Software Engineer?</a:t>
            </a:r>
          </a:p>
          <a:p>
            <a:r>
              <a:rPr lang="en-AU" sz="2400" dirty="0"/>
              <a:t>By 2020 half of all STEM jobs will be in computing</a:t>
            </a:r>
            <a:r>
              <a:rPr lang="en-AU" sz="2400" baseline="30000" dirty="0"/>
              <a:t>8</a:t>
            </a:r>
          </a:p>
          <a:p>
            <a:r>
              <a:rPr lang="en-AU" sz="2400" dirty="0"/>
              <a:t>Automation and “innovation” are creating and changing current careers</a:t>
            </a:r>
          </a:p>
          <a:p>
            <a:r>
              <a:rPr lang="en-AU" sz="2400" dirty="0"/>
              <a:t>Are there any benefits other than preparing students for their careers?</a:t>
            </a:r>
          </a:p>
        </p:txBody>
      </p:sp>
      <p:sp>
        <p:nvSpPr>
          <p:cNvPr id="5" name="Slide Number Placeholder 4"/>
          <p:cNvSpPr>
            <a:spLocks noGrp="1"/>
          </p:cNvSpPr>
          <p:nvPr>
            <p:ph type="sldNum" sz="quarter" idx="12"/>
          </p:nvPr>
        </p:nvSpPr>
        <p:spPr/>
        <p:txBody>
          <a:bodyPr/>
          <a:lstStyle/>
          <a:p>
            <a:fld id="{9DA84D9E-BF3A-4773-AB62-CF0D9AB694A3}" type="slidenum">
              <a:rPr lang="en-AU" smtClean="0"/>
              <a:t>25</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498533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Resources</a:t>
            </a:r>
          </a:p>
        </p:txBody>
      </p:sp>
      <p:sp>
        <p:nvSpPr>
          <p:cNvPr id="3" name="Content Placeholder 2"/>
          <p:cNvSpPr>
            <a:spLocks noGrp="1"/>
          </p:cNvSpPr>
          <p:nvPr>
            <p:ph idx="1"/>
          </p:nvPr>
        </p:nvSpPr>
        <p:spPr/>
        <p:txBody>
          <a:bodyPr>
            <a:normAutofit/>
          </a:bodyPr>
          <a:lstStyle/>
          <a:p>
            <a:r>
              <a:rPr lang="en-AU" dirty="0"/>
              <a:t>Web Sites</a:t>
            </a:r>
          </a:p>
          <a:p>
            <a:pPr lvl="1"/>
            <a:r>
              <a:rPr lang="en-AU" dirty="0"/>
              <a:t>Computer Science 4 Fun: </a:t>
            </a:r>
            <a:r>
              <a:rPr lang="en-AU" dirty="0">
                <a:hlinkClick r:id="rId2"/>
              </a:rPr>
              <a:t>http://www.cs4fn.org/</a:t>
            </a:r>
            <a:r>
              <a:rPr lang="en-AU" dirty="0"/>
              <a:t> </a:t>
            </a:r>
          </a:p>
          <a:p>
            <a:pPr lvl="1"/>
            <a:r>
              <a:rPr lang="en-AU" dirty="0"/>
              <a:t>Computer Science Field Guide: </a:t>
            </a:r>
            <a:r>
              <a:rPr lang="en-AU" dirty="0">
                <a:hlinkClick r:id="rId3"/>
              </a:rPr>
              <a:t>http://csfieldguide.org.nz/</a:t>
            </a:r>
            <a:r>
              <a:rPr lang="en-AU" dirty="0"/>
              <a:t> </a:t>
            </a:r>
          </a:p>
          <a:p>
            <a:pPr lvl="1"/>
            <a:endParaRPr lang="en-AU" dirty="0"/>
          </a:p>
          <a:p>
            <a:r>
              <a:rPr lang="en-AU" dirty="0"/>
              <a:t>Online Courses</a:t>
            </a:r>
          </a:p>
          <a:p>
            <a:pPr lvl="1"/>
            <a:r>
              <a:rPr lang="en-AU" dirty="0"/>
              <a:t>CSER (</a:t>
            </a:r>
            <a:r>
              <a:rPr lang="en-AU" dirty="0" err="1"/>
              <a:t>Uni</a:t>
            </a:r>
            <a:r>
              <a:rPr lang="en-AU" dirty="0"/>
              <a:t> of Adelaide) Digital Technologies MOOCS: </a:t>
            </a:r>
            <a:r>
              <a:rPr lang="en-AU" dirty="0">
                <a:hlinkClick r:id="rId4"/>
              </a:rPr>
              <a:t>https://csdigitaltech.appspot.com/course</a:t>
            </a:r>
            <a:r>
              <a:rPr lang="en-AU" dirty="0"/>
              <a:t> </a:t>
            </a:r>
          </a:p>
          <a:p>
            <a:pPr lvl="1"/>
            <a:r>
              <a:rPr lang="en-AU" dirty="0"/>
              <a:t>Google’s Exploring Computational Thinking Course: </a:t>
            </a:r>
            <a:r>
              <a:rPr lang="en-AU" dirty="0">
                <a:hlinkClick r:id="rId5"/>
              </a:rPr>
              <a:t>https://www.google.com/edu/resources/programs/exploring-computational-thinking/</a:t>
            </a:r>
            <a:r>
              <a:rPr lang="en-AU" dirty="0"/>
              <a:t> </a:t>
            </a:r>
          </a:p>
          <a:p>
            <a:pPr lvl="1"/>
            <a:endParaRPr lang="en-AU" dirty="0"/>
          </a:p>
          <a:p>
            <a:pPr lvl="1"/>
            <a:endParaRPr lang="en-AU" dirty="0"/>
          </a:p>
          <a:p>
            <a:pPr marL="0" indent="0">
              <a:buNone/>
            </a:pPr>
            <a:endParaRPr lang="en-AU" dirty="0"/>
          </a:p>
        </p:txBody>
      </p:sp>
      <p:sp>
        <p:nvSpPr>
          <p:cNvPr id="5" name="Slide Number Placeholder 4"/>
          <p:cNvSpPr>
            <a:spLocks noGrp="1"/>
          </p:cNvSpPr>
          <p:nvPr>
            <p:ph type="sldNum" sz="quarter" idx="12"/>
          </p:nvPr>
        </p:nvSpPr>
        <p:spPr/>
        <p:txBody>
          <a:bodyPr/>
          <a:lstStyle/>
          <a:p>
            <a:fld id="{9DA84D9E-BF3A-4773-AB62-CF0D9AB694A3}" type="slidenum">
              <a:rPr lang="en-AU" smtClean="0"/>
              <a:t>26</a:t>
            </a:fld>
            <a:endParaRPr lang="en-AU"/>
          </a:p>
        </p:txBody>
      </p:sp>
      <p:pic>
        <p:nvPicPr>
          <p:cNvPr id="6" name="Picture 5" descr="http://www.newcastle.edu.au/__data/assets/image/0004/184306/Updated-web-banner-02.png"/>
          <p:cNvPicPr/>
          <p:nvPr/>
        </p:nvPicPr>
        <p:blipFill>
          <a:blip r:embed="rId6">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3050418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1. “Computational Thinking Benefits Society” - Jeannette M. Wing</a:t>
            </a:r>
          </a:p>
          <a:p>
            <a:pPr marL="0" indent="0">
              <a:buNone/>
            </a:pPr>
            <a:r>
              <a:rPr lang="en-US" dirty="0">
                <a:hlinkClick r:id="rId2"/>
              </a:rPr>
              <a:t>http://socialissues.cs.toronto.edu/index.html%3Fp=279.html</a:t>
            </a:r>
            <a:r>
              <a:rPr lang="en-US" dirty="0"/>
              <a:t> </a:t>
            </a:r>
          </a:p>
          <a:p>
            <a:pPr marL="0" indent="0">
              <a:buNone/>
            </a:pPr>
            <a:r>
              <a:rPr lang="en-US" b="1" dirty="0"/>
              <a:t>2. Hour of Code - </a:t>
            </a:r>
            <a:r>
              <a:rPr lang="en-US" dirty="0">
                <a:hlinkClick r:id="rId3"/>
              </a:rPr>
              <a:t>https://code.org/learn</a:t>
            </a:r>
            <a:r>
              <a:rPr lang="en-US" dirty="0"/>
              <a:t> </a:t>
            </a:r>
          </a:p>
          <a:p>
            <a:pPr marL="0" indent="0">
              <a:buNone/>
            </a:pPr>
            <a:r>
              <a:rPr lang="en-US" b="1" dirty="0"/>
              <a:t>3. Code Club Australia - </a:t>
            </a:r>
            <a:r>
              <a:rPr lang="en-US" dirty="0">
                <a:hlinkClick r:id="rId4"/>
              </a:rPr>
              <a:t>http://www.codeclubau.org/</a:t>
            </a:r>
            <a:r>
              <a:rPr lang="en-US" dirty="0"/>
              <a:t> </a:t>
            </a:r>
          </a:p>
          <a:p>
            <a:pPr marL="0" indent="0">
              <a:buNone/>
            </a:pPr>
            <a:r>
              <a:rPr lang="en-US" b="1" dirty="0"/>
              <a:t>4. “Digital Technologies Curriculum” – ACARA </a:t>
            </a:r>
          </a:p>
          <a:p>
            <a:pPr marL="0" indent="0">
              <a:buNone/>
            </a:pPr>
            <a:r>
              <a:rPr lang="en-US" dirty="0">
                <a:hlinkClick r:id="rId5"/>
              </a:rPr>
              <a:t>http://www.australiancurriculum.edu.au/technologies/digital-technologies/curriculum/f-10?layout=1</a:t>
            </a:r>
            <a:r>
              <a:rPr lang="en-US" dirty="0"/>
              <a:t> </a:t>
            </a:r>
          </a:p>
          <a:p>
            <a:pPr marL="0" indent="0">
              <a:buNone/>
            </a:pPr>
            <a:r>
              <a:rPr lang="en-US" b="1" dirty="0"/>
              <a:t>5. </a:t>
            </a:r>
            <a:r>
              <a:rPr lang="en-AU" b="1" dirty="0"/>
              <a:t>Michael R. Fellows, Ian </a:t>
            </a:r>
            <a:r>
              <a:rPr lang="en-AU" b="1" dirty="0" err="1"/>
              <a:t>Parberry</a:t>
            </a:r>
            <a:r>
              <a:rPr lang="en-AU" b="1" dirty="0"/>
              <a:t> (1993) "SIGACT trying to get children excited about CS". in: Computing Research News. January 1993. </a:t>
            </a:r>
          </a:p>
          <a:p>
            <a:pPr marL="0" indent="0">
              <a:buNone/>
            </a:pPr>
            <a:r>
              <a:rPr lang="en-US" b="1" dirty="0"/>
              <a:t>6. Computational Thinking – Barefoot CAS</a:t>
            </a:r>
          </a:p>
          <a:p>
            <a:pPr marL="0" indent="0">
              <a:buNone/>
            </a:pPr>
            <a:r>
              <a:rPr lang="en-AU" dirty="0">
                <a:hlinkClick r:id="rId6"/>
              </a:rPr>
              <a:t>http://barefootcas.org.uk/barefoot-primary-computing-resources/concepts/computational-thinking/</a:t>
            </a:r>
            <a:r>
              <a:rPr lang="en-AU" dirty="0"/>
              <a:t> </a:t>
            </a:r>
          </a:p>
          <a:p>
            <a:pPr marL="0" indent="0">
              <a:buNone/>
            </a:pPr>
            <a:r>
              <a:rPr lang="en-US" b="1" dirty="0"/>
              <a:t>7. </a:t>
            </a:r>
            <a:r>
              <a:rPr lang="en-AU" b="1" dirty="0"/>
              <a:t>New frameworks for studying and assessing the development of computational thinking</a:t>
            </a:r>
          </a:p>
          <a:p>
            <a:pPr marL="0" indent="0">
              <a:buNone/>
            </a:pPr>
            <a:r>
              <a:rPr lang="en-AU" dirty="0">
                <a:hlinkClick r:id="rId7"/>
              </a:rPr>
              <a:t>http://web.media.mit.edu/~kbrennan/files/Brennan_Resnick_AERA2012_CT.pdf</a:t>
            </a:r>
            <a:r>
              <a:rPr lang="en-AU" dirty="0"/>
              <a:t> </a:t>
            </a:r>
          </a:p>
          <a:p>
            <a:pPr marL="0" indent="0">
              <a:buNone/>
            </a:pPr>
            <a:r>
              <a:rPr lang="en-US" b="1" dirty="0"/>
              <a:t>8. </a:t>
            </a:r>
            <a:r>
              <a:rPr lang="en-AU" b="1" dirty="0"/>
              <a:t>Rebooting the Pathway to Success – ACM</a:t>
            </a:r>
          </a:p>
          <a:p>
            <a:pPr marL="0" indent="0">
              <a:buNone/>
            </a:pPr>
            <a:r>
              <a:rPr lang="en-AU" dirty="0">
                <a:hlinkClick r:id="rId8"/>
              </a:rPr>
              <a:t>http://pathways.acm.org/</a:t>
            </a:r>
            <a:r>
              <a:rPr lang="en-AU" dirty="0"/>
              <a:t> </a:t>
            </a:r>
          </a:p>
          <a:p>
            <a:pPr marL="0" indent="0">
              <a:buNone/>
            </a:pPr>
            <a:endParaRPr lang="en-AU" dirty="0"/>
          </a:p>
        </p:txBody>
      </p:sp>
      <p:sp>
        <p:nvSpPr>
          <p:cNvPr id="5" name="Slide Number Placeholder 4"/>
          <p:cNvSpPr>
            <a:spLocks noGrp="1"/>
          </p:cNvSpPr>
          <p:nvPr>
            <p:ph type="sldNum" sz="quarter" idx="12"/>
          </p:nvPr>
        </p:nvSpPr>
        <p:spPr/>
        <p:txBody>
          <a:bodyPr/>
          <a:lstStyle/>
          <a:p>
            <a:fld id="{9DA84D9E-BF3A-4773-AB62-CF0D9AB694A3}" type="slidenum">
              <a:rPr lang="en-AU" smtClean="0"/>
              <a:t>27</a:t>
            </a:fld>
            <a:endParaRPr lang="en-AU"/>
          </a:p>
        </p:txBody>
      </p:sp>
      <p:pic>
        <p:nvPicPr>
          <p:cNvPr id="6" name="Picture 5" descr="http://www.newcastle.edu.au/__data/assets/image/0004/184306/Updated-web-banner-02.png"/>
          <p:cNvPicPr/>
          <p:nvPr/>
        </p:nvPicPr>
        <p:blipFill>
          <a:blip r:embed="rId9">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371670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Introductions</a:t>
            </a:r>
          </a:p>
        </p:txBody>
      </p:sp>
      <p:sp>
        <p:nvSpPr>
          <p:cNvPr id="3" name="Content Placeholder 2"/>
          <p:cNvSpPr>
            <a:spLocks noGrp="1"/>
          </p:cNvSpPr>
          <p:nvPr>
            <p:ph idx="1"/>
          </p:nvPr>
        </p:nvSpPr>
        <p:spPr/>
        <p:txBody>
          <a:bodyPr>
            <a:normAutofit/>
          </a:bodyPr>
          <a:lstStyle/>
          <a:p>
            <a:r>
              <a:rPr lang="en-AU" sz="2400" dirty="0"/>
              <a:t>I'm Elena</a:t>
            </a:r>
          </a:p>
          <a:p>
            <a:pPr lvl="1"/>
            <a:r>
              <a:rPr lang="en-AU" sz="2400" dirty="0"/>
              <a:t>I studied a Bachelor of Mathematics</a:t>
            </a:r>
          </a:p>
          <a:p>
            <a:pPr lvl="1"/>
            <a:r>
              <a:rPr lang="en-AU" sz="2400" dirty="0"/>
              <a:t>I studied a PhD in computer science at </a:t>
            </a:r>
            <a:r>
              <a:rPr lang="en-AU" sz="2400" dirty="0" err="1"/>
              <a:t>UoN</a:t>
            </a:r>
            <a:endParaRPr lang="en-AU" sz="2400" dirty="0"/>
          </a:p>
          <a:p>
            <a:pPr lvl="1"/>
            <a:r>
              <a:rPr lang="en-AU" sz="2400" dirty="0"/>
              <a:t>I subsequently work in Bioinformatics for a number of years</a:t>
            </a:r>
          </a:p>
          <a:p>
            <a:pPr lvl="1"/>
            <a:r>
              <a:rPr lang="en-AU" sz="2400" dirty="0"/>
              <a:t>Since 2012 I have worked in the School of Education</a:t>
            </a:r>
          </a:p>
          <a:p>
            <a:pPr marL="274320" lvl="1" indent="0">
              <a:buNone/>
            </a:pPr>
            <a:endParaRPr lang="en-AU" sz="2400" dirty="0"/>
          </a:p>
        </p:txBody>
      </p:sp>
      <p:sp>
        <p:nvSpPr>
          <p:cNvPr id="5" name="Slide Number Placeholder 4"/>
          <p:cNvSpPr>
            <a:spLocks noGrp="1"/>
          </p:cNvSpPr>
          <p:nvPr>
            <p:ph type="sldNum" sz="quarter" idx="12"/>
          </p:nvPr>
        </p:nvSpPr>
        <p:spPr/>
        <p:txBody>
          <a:bodyPr/>
          <a:lstStyle/>
          <a:p>
            <a:fld id="{9DA84D9E-BF3A-4773-AB62-CF0D9AB694A3}" type="slidenum">
              <a:rPr lang="en-AU" smtClean="0"/>
              <a:t>3</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1571202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Introductions</a:t>
            </a:r>
          </a:p>
        </p:txBody>
      </p:sp>
      <p:sp>
        <p:nvSpPr>
          <p:cNvPr id="3" name="Content Placeholder 2"/>
          <p:cNvSpPr>
            <a:spLocks noGrp="1"/>
          </p:cNvSpPr>
          <p:nvPr>
            <p:ph idx="1"/>
          </p:nvPr>
        </p:nvSpPr>
        <p:spPr/>
        <p:txBody>
          <a:bodyPr>
            <a:normAutofit/>
          </a:bodyPr>
          <a:lstStyle/>
          <a:p>
            <a:r>
              <a:rPr lang="en-AU" sz="2400" dirty="0"/>
              <a:t>I'm Daniel</a:t>
            </a:r>
          </a:p>
          <a:p>
            <a:pPr lvl="1"/>
            <a:r>
              <a:rPr lang="en-AU" sz="2400" dirty="0"/>
              <a:t>PhD Candidate in School of Education</a:t>
            </a:r>
          </a:p>
          <a:p>
            <a:pPr lvl="2"/>
            <a:r>
              <a:rPr lang="en-AU" sz="2400" dirty="0"/>
              <a:t>Studying Teacher Professional Development for the Digital Technologies curriculum</a:t>
            </a:r>
          </a:p>
          <a:p>
            <a:pPr lvl="2"/>
            <a:r>
              <a:rPr lang="en-AU" sz="2400" dirty="0"/>
              <a:t>Interested in Computer Science and its applications to different disciplines</a:t>
            </a:r>
          </a:p>
          <a:p>
            <a:pPr lvl="1"/>
            <a:r>
              <a:rPr lang="en-AU" sz="2400" dirty="0"/>
              <a:t>Completed my Software Engineering degree in 2014</a:t>
            </a:r>
          </a:p>
          <a:p>
            <a:pPr lvl="1"/>
            <a:r>
              <a:rPr lang="en-AU" sz="2400" dirty="0"/>
              <a:t>Facilitating workshops in this area since 2013</a:t>
            </a:r>
          </a:p>
          <a:p>
            <a:pPr lvl="1"/>
            <a:endParaRPr lang="en-AU" sz="2400" dirty="0"/>
          </a:p>
        </p:txBody>
      </p:sp>
      <p:sp>
        <p:nvSpPr>
          <p:cNvPr id="5" name="Slide Number Placeholder 4"/>
          <p:cNvSpPr>
            <a:spLocks noGrp="1"/>
          </p:cNvSpPr>
          <p:nvPr>
            <p:ph type="sldNum" sz="quarter" idx="12"/>
          </p:nvPr>
        </p:nvSpPr>
        <p:spPr/>
        <p:txBody>
          <a:bodyPr/>
          <a:lstStyle/>
          <a:p>
            <a:fld id="{9DA84D9E-BF3A-4773-AB62-CF0D9AB694A3}" type="slidenum">
              <a:rPr lang="en-AU" smtClean="0"/>
              <a:t>4</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1360859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Introductions</a:t>
            </a:r>
          </a:p>
        </p:txBody>
      </p:sp>
      <p:sp>
        <p:nvSpPr>
          <p:cNvPr id="3" name="Content Placeholder 2"/>
          <p:cNvSpPr>
            <a:spLocks noGrp="1"/>
          </p:cNvSpPr>
          <p:nvPr>
            <p:ph idx="1"/>
          </p:nvPr>
        </p:nvSpPr>
        <p:spPr/>
        <p:txBody>
          <a:bodyPr>
            <a:normAutofit/>
          </a:bodyPr>
          <a:lstStyle/>
          <a:p>
            <a:r>
              <a:rPr lang="en-AU" sz="2400" dirty="0"/>
              <a:t>I'm Ben</a:t>
            </a:r>
          </a:p>
          <a:p>
            <a:pPr lvl="1"/>
            <a:r>
              <a:rPr lang="en-AU" sz="2400" dirty="0"/>
              <a:t>Final year of my bachelor of IT at the University of Newcastle</a:t>
            </a:r>
          </a:p>
          <a:p>
            <a:pPr lvl="2"/>
            <a:r>
              <a:rPr lang="en-AU" sz="2200" dirty="0"/>
              <a:t>Majoring in Interactive Media</a:t>
            </a:r>
          </a:p>
          <a:p>
            <a:pPr lvl="2"/>
            <a:r>
              <a:rPr lang="en-AU" sz="2200" dirty="0"/>
              <a:t>Focussing on Media Production, Web Design and Development</a:t>
            </a:r>
          </a:p>
          <a:p>
            <a:pPr lvl="1"/>
            <a:r>
              <a:rPr lang="en-AU" sz="2400" dirty="0"/>
              <a:t>Interested in applying digital technologies in creative design, visual storytelling and virtual reality</a:t>
            </a:r>
          </a:p>
        </p:txBody>
      </p:sp>
      <p:sp>
        <p:nvSpPr>
          <p:cNvPr id="5" name="Slide Number Placeholder 4"/>
          <p:cNvSpPr>
            <a:spLocks noGrp="1"/>
          </p:cNvSpPr>
          <p:nvPr>
            <p:ph type="sldNum" sz="quarter" idx="12"/>
          </p:nvPr>
        </p:nvSpPr>
        <p:spPr/>
        <p:txBody>
          <a:bodyPr/>
          <a:lstStyle/>
          <a:p>
            <a:fld id="{9DA84D9E-BF3A-4773-AB62-CF0D9AB694A3}" type="slidenum">
              <a:rPr lang="en-AU" smtClean="0"/>
              <a:t>5</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3291670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Introductions</a:t>
            </a:r>
          </a:p>
        </p:txBody>
      </p:sp>
      <p:sp>
        <p:nvSpPr>
          <p:cNvPr id="3" name="Content Placeholder 2"/>
          <p:cNvSpPr>
            <a:spLocks noGrp="1"/>
          </p:cNvSpPr>
          <p:nvPr>
            <p:ph idx="1"/>
          </p:nvPr>
        </p:nvSpPr>
        <p:spPr/>
        <p:txBody>
          <a:bodyPr>
            <a:normAutofit/>
          </a:bodyPr>
          <a:lstStyle/>
          <a:p>
            <a:r>
              <a:rPr lang="en-AU" sz="2400" dirty="0"/>
              <a:t>And you?</a:t>
            </a:r>
          </a:p>
          <a:p>
            <a:pPr lvl="1"/>
            <a:endParaRPr lang="en-AU" sz="2400" dirty="0"/>
          </a:p>
        </p:txBody>
      </p:sp>
      <p:sp>
        <p:nvSpPr>
          <p:cNvPr id="5" name="Slide Number Placeholder 4"/>
          <p:cNvSpPr>
            <a:spLocks noGrp="1"/>
          </p:cNvSpPr>
          <p:nvPr>
            <p:ph type="sldNum" sz="quarter" idx="12"/>
          </p:nvPr>
        </p:nvSpPr>
        <p:spPr/>
        <p:txBody>
          <a:bodyPr/>
          <a:lstStyle/>
          <a:p>
            <a:fld id="{9DA84D9E-BF3A-4773-AB62-CF0D9AB694A3}" type="slidenum">
              <a:rPr lang="en-AU" smtClean="0"/>
              <a:t>6</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266814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Housekeeping </a:t>
            </a:r>
          </a:p>
        </p:txBody>
      </p:sp>
      <p:sp>
        <p:nvSpPr>
          <p:cNvPr id="3" name="Content Placeholder 2"/>
          <p:cNvSpPr>
            <a:spLocks noGrp="1"/>
          </p:cNvSpPr>
          <p:nvPr>
            <p:ph idx="1"/>
          </p:nvPr>
        </p:nvSpPr>
        <p:spPr/>
        <p:txBody>
          <a:bodyPr>
            <a:normAutofit/>
          </a:bodyPr>
          <a:lstStyle/>
          <a:p>
            <a:r>
              <a:rPr lang="en-AU" sz="2400" dirty="0"/>
              <a:t>Toilets</a:t>
            </a:r>
          </a:p>
          <a:p>
            <a:r>
              <a:rPr lang="en-AU" sz="2400" dirty="0"/>
              <a:t>Fire alarm</a:t>
            </a:r>
          </a:p>
          <a:p>
            <a:r>
              <a:rPr lang="en-AU" sz="2400" dirty="0"/>
              <a:t>Login</a:t>
            </a:r>
          </a:p>
          <a:p>
            <a:endParaRPr lang="en-AU" sz="2400" dirty="0"/>
          </a:p>
          <a:p>
            <a:endParaRPr lang="en-AU" sz="2400" dirty="0"/>
          </a:p>
          <a:p>
            <a:pPr lvl="1"/>
            <a:endParaRPr lang="en-AU" sz="2400" dirty="0"/>
          </a:p>
        </p:txBody>
      </p:sp>
      <p:sp>
        <p:nvSpPr>
          <p:cNvPr id="5" name="Slide Number Placeholder 4"/>
          <p:cNvSpPr>
            <a:spLocks noGrp="1"/>
          </p:cNvSpPr>
          <p:nvPr>
            <p:ph type="sldNum" sz="quarter" idx="12"/>
          </p:nvPr>
        </p:nvSpPr>
        <p:spPr/>
        <p:txBody>
          <a:bodyPr/>
          <a:lstStyle/>
          <a:p>
            <a:fld id="{9DA84D9E-BF3A-4773-AB62-CF0D9AB694A3}" type="slidenum">
              <a:rPr lang="en-AU" smtClean="0"/>
              <a:t>7</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
        <p:nvSpPr>
          <p:cNvPr id="4" name="Folded Corner 3"/>
          <p:cNvSpPr/>
          <p:nvPr/>
        </p:nvSpPr>
        <p:spPr>
          <a:xfrm>
            <a:off x="3932729" y="3228722"/>
            <a:ext cx="4288779" cy="219294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2"/>
                </a:solidFill>
              </a:rPr>
              <a:t>Login: </a:t>
            </a:r>
            <a:r>
              <a:rPr lang="en-AU" sz="2800" b="1" dirty="0">
                <a:cs typeface="Courier New" panose="02070309020205020404" pitchFamily="49" charset="0"/>
              </a:rPr>
              <a:t>gen504</a:t>
            </a:r>
          </a:p>
          <a:p>
            <a:pPr algn="ctr"/>
            <a:r>
              <a:rPr lang="en-AU" sz="2800" dirty="0">
                <a:solidFill>
                  <a:schemeClr val="bg2"/>
                </a:solidFill>
              </a:rPr>
              <a:t>Password: </a:t>
            </a:r>
            <a:r>
              <a:rPr lang="en-AU" sz="2800" b="1" dirty="0">
                <a:solidFill>
                  <a:schemeClr val="bg1"/>
                </a:solidFill>
              </a:rPr>
              <a:t>Coding.2019</a:t>
            </a:r>
            <a:endParaRPr lang="en-AU" sz="2800" b="1" dirty="0">
              <a:solidFill>
                <a:schemeClr val="bg1"/>
              </a:solidFill>
              <a:cs typeface="Courier New" panose="02070309020205020404" pitchFamily="49" charset="0"/>
            </a:endParaRPr>
          </a:p>
        </p:txBody>
      </p:sp>
    </p:spTree>
    <p:extLst>
      <p:ext uri="{BB962C8B-B14F-4D97-AF65-F5344CB8AC3E}">
        <p14:creationId xmlns:p14="http://schemas.microsoft.com/office/powerpoint/2010/main" val="466493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Workshop Aims</a:t>
            </a:r>
          </a:p>
        </p:txBody>
      </p:sp>
      <p:sp>
        <p:nvSpPr>
          <p:cNvPr id="3" name="Content Placeholder 2"/>
          <p:cNvSpPr>
            <a:spLocks noGrp="1"/>
          </p:cNvSpPr>
          <p:nvPr>
            <p:ph idx="1"/>
          </p:nvPr>
        </p:nvSpPr>
        <p:spPr/>
        <p:txBody>
          <a:bodyPr>
            <a:normAutofit/>
          </a:bodyPr>
          <a:lstStyle/>
          <a:p>
            <a:r>
              <a:rPr lang="en-AU" sz="2400" dirty="0"/>
              <a:t>Introduce </a:t>
            </a:r>
            <a:r>
              <a:rPr lang="en-AU" sz="2400" i="1" dirty="0"/>
              <a:t>Computer Science, Coding</a:t>
            </a:r>
            <a:r>
              <a:rPr lang="en-AU" sz="2400" dirty="0"/>
              <a:t> &amp; Computational Thinking</a:t>
            </a:r>
          </a:p>
          <a:p>
            <a:endParaRPr lang="en-AU" sz="2400" dirty="0"/>
          </a:p>
          <a:p>
            <a:r>
              <a:rPr lang="en-AU" sz="2400" dirty="0"/>
              <a:t>Provide examples of hands-on activities that can be used in the classroom</a:t>
            </a:r>
          </a:p>
          <a:p>
            <a:endParaRPr lang="en-AU" sz="2400" dirty="0"/>
          </a:p>
          <a:p>
            <a:r>
              <a:rPr lang="en-AU" sz="2400" dirty="0"/>
              <a:t>Provide examples of high quality resources for you to explore further</a:t>
            </a:r>
          </a:p>
        </p:txBody>
      </p:sp>
      <p:sp>
        <p:nvSpPr>
          <p:cNvPr id="5" name="Slide Number Placeholder 4"/>
          <p:cNvSpPr>
            <a:spLocks noGrp="1"/>
          </p:cNvSpPr>
          <p:nvPr>
            <p:ph type="sldNum" sz="quarter" idx="12"/>
          </p:nvPr>
        </p:nvSpPr>
        <p:spPr/>
        <p:txBody>
          <a:bodyPr/>
          <a:lstStyle/>
          <a:p>
            <a:fld id="{9DA84D9E-BF3A-4773-AB62-CF0D9AB694A3}" type="slidenum">
              <a:rPr lang="en-AU" smtClean="0"/>
              <a:t>8</a:t>
            </a:fld>
            <a:endParaRPr lang="en-AU"/>
          </a:p>
        </p:txBody>
      </p:sp>
      <p:pic>
        <p:nvPicPr>
          <p:cNvPr id="6" name="Picture 5" descr="http://www.newcastle.edu.au/__data/assets/image/0004/184306/Updated-web-banner-02.png"/>
          <p:cNvPicPr/>
          <p:nvPr/>
        </p:nvPicPr>
        <p:blipFill>
          <a:blip r:embed="rId3">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spTree>
    <p:extLst>
      <p:ext uri="{BB962C8B-B14F-4D97-AF65-F5344CB8AC3E}">
        <p14:creationId xmlns:p14="http://schemas.microsoft.com/office/powerpoint/2010/main" val="1332999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Workshop Schedule – Day 1</a:t>
            </a:r>
          </a:p>
        </p:txBody>
      </p:sp>
      <p:sp>
        <p:nvSpPr>
          <p:cNvPr id="5" name="Slide Number Placeholder 4"/>
          <p:cNvSpPr>
            <a:spLocks noGrp="1"/>
          </p:cNvSpPr>
          <p:nvPr>
            <p:ph type="sldNum" sz="quarter" idx="12"/>
          </p:nvPr>
        </p:nvSpPr>
        <p:spPr/>
        <p:txBody>
          <a:bodyPr/>
          <a:lstStyle/>
          <a:p>
            <a:fld id="{9DA84D9E-BF3A-4773-AB62-CF0D9AB694A3}" type="slidenum">
              <a:rPr lang="en-AU" smtClean="0"/>
              <a:t>9</a:t>
            </a:fld>
            <a:endParaRPr lang="en-AU"/>
          </a:p>
        </p:txBody>
      </p:sp>
      <p:pic>
        <p:nvPicPr>
          <p:cNvPr id="6" name="Picture 5" descr="http://www.newcastle.edu.au/__data/assets/image/0004/184306/Updated-web-banner-02.png"/>
          <p:cNvPicPr/>
          <p:nvPr/>
        </p:nvPicPr>
        <p:blipFill>
          <a:blip r:embed="rId2">
            <a:extLst>
              <a:ext uri="{28A0092B-C50C-407E-A947-70E740481C1C}">
                <a14:useLocalDpi xmlns:a14="http://schemas.microsoft.com/office/drawing/2010/main" val="0"/>
              </a:ext>
            </a:extLst>
          </a:blip>
          <a:srcRect/>
          <a:stretch>
            <a:fillRect/>
          </a:stretch>
        </p:blipFill>
        <p:spPr bwMode="auto">
          <a:xfrm>
            <a:off x="292553" y="6123966"/>
            <a:ext cx="4248150" cy="549910"/>
          </a:xfrm>
          <a:prstGeom prst="rect">
            <a:avLst/>
          </a:prstGeom>
          <a:noFill/>
          <a:ln>
            <a:noFill/>
          </a:ln>
        </p:spPr>
      </p:pic>
      <p:graphicFrame>
        <p:nvGraphicFramePr>
          <p:cNvPr id="4" name="Content Placeholder 3"/>
          <p:cNvGraphicFramePr>
            <a:graphicFrameLocks noGrp="1"/>
          </p:cNvGraphicFramePr>
          <p:nvPr>
            <p:ph idx="1"/>
            <p:extLst>
              <p:ext uri="{D42A27DB-BD31-4B8C-83A1-F6EECF244321}">
                <p14:modId xmlns:p14="http://schemas.microsoft.com/office/powerpoint/2010/main" val="1991392731"/>
              </p:ext>
            </p:extLst>
          </p:nvPr>
        </p:nvGraphicFramePr>
        <p:xfrm>
          <a:off x="1458686" y="2014196"/>
          <a:ext cx="9011194" cy="3153620"/>
        </p:xfrm>
        <a:graphic>
          <a:graphicData uri="http://schemas.openxmlformats.org/drawingml/2006/table">
            <a:tbl>
              <a:tblPr firstRow="1" firstCol="1" bandRow="1">
                <a:tableStyleId>{5C22544A-7EE6-4342-B048-85BDC9FD1C3A}</a:tableStyleId>
              </a:tblPr>
              <a:tblGrid>
                <a:gridCol w="2154510">
                  <a:extLst>
                    <a:ext uri="{9D8B030D-6E8A-4147-A177-3AD203B41FA5}">
                      <a16:colId xmlns:a16="http://schemas.microsoft.com/office/drawing/2014/main" val="20000"/>
                    </a:ext>
                  </a:extLst>
                </a:gridCol>
                <a:gridCol w="5830773">
                  <a:extLst>
                    <a:ext uri="{9D8B030D-6E8A-4147-A177-3AD203B41FA5}">
                      <a16:colId xmlns:a16="http://schemas.microsoft.com/office/drawing/2014/main" val="20001"/>
                    </a:ext>
                  </a:extLst>
                </a:gridCol>
                <a:gridCol w="1025911">
                  <a:extLst>
                    <a:ext uri="{9D8B030D-6E8A-4147-A177-3AD203B41FA5}">
                      <a16:colId xmlns:a16="http://schemas.microsoft.com/office/drawing/2014/main" val="20002"/>
                    </a:ext>
                  </a:extLst>
                </a:gridCol>
              </a:tblGrid>
              <a:tr h="427079">
                <a:tc>
                  <a:txBody>
                    <a:bodyPr/>
                    <a:lstStyle/>
                    <a:p>
                      <a:pPr>
                        <a:lnSpc>
                          <a:spcPct val="115000"/>
                        </a:lnSpc>
                        <a:spcAft>
                          <a:spcPts val="0"/>
                        </a:spcAft>
                      </a:pPr>
                      <a:r>
                        <a:rPr lang="en-AU" sz="1600" dirty="0">
                          <a:effectLst/>
                        </a:rPr>
                        <a:t>Time</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a:effectLst/>
                        </a:rPr>
                        <a:t>Session</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a:effectLst/>
                        </a:rPr>
                        <a:t>Location</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28390">
                <a:tc>
                  <a:txBody>
                    <a:bodyPr/>
                    <a:lstStyle/>
                    <a:p>
                      <a:pPr>
                        <a:lnSpc>
                          <a:spcPct val="115000"/>
                        </a:lnSpc>
                        <a:spcAft>
                          <a:spcPts val="0"/>
                        </a:spcAft>
                      </a:pPr>
                      <a:r>
                        <a:rPr lang="en-AU" sz="1600">
                          <a:effectLst/>
                        </a:rPr>
                        <a:t>9:00am – 9:15am</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Registration</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a:effectLst/>
                        </a:rPr>
                        <a:t>HC47</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53097">
                <a:tc>
                  <a:txBody>
                    <a:bodyPr/>
                    <a:lstStyle/>
                    <a:p>
                      <a:pPr>
                        <a:lnSpc>
                          <a:spcPct val="115000"/>
                        </a:lnSpc>
                        <a:spcAft>
                          <a:spcPts val="0"/>
                        </a:spcAft>
                      </a:pPr>
                      <a:r>
                        <a:rPr lang="en-AU" sz="1600">
                          <a:effectLst/>
                        </a:rPr>
                        <a:t>9:15am – 9:45am  </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An introduction to</a:t>
                      </a:r>
                      <a:r>
                        <a:rPr lang="en-AU" sz="1600" baseline="0" dirty="0">
                          <a:effectLst/>
                        </a:rPr>
                        <a:t> </a:t>
                      </a:r>
                      <a:r>
                        <a:rPr lang="en-AU" sz="1600" dirty="0">
                          <a:effectLst/>
                        </a:rPr>
                        <a:t>Coding and Computational Thinking</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a:effectLst/>
                        </a:rPr>
                        <a:t>HC47</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88189">
                <a:tc>
                  <a:txBody>
                    <a:bodyPr/>
                    <a:lstStyle/>
                    <a:p>
                      <a:pPr>
                        <a:lnSpc>
                          <a:spcPct val="115000"/>
                        </a:lnSpc>
                        <a:spcAft>
                          <a:spcPts val="0"/>
                        </a:spcAft>
                      </a:pPr>
                      <a:r>
                        <a:rPr lang="en-AU" sz="1600">
                          <a:effectLst/>
                        </a:rPr>
                        <a:t>9:45am – 10:45am</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Unplugged Approaches for</a:t>
                      </a:r>
                      <a:r>
                        <a:rPr lang="en-AU" sz="1600" baseline="0" dirty="0">
                          <a:effectLst/>
                        </a:rPr>
                        <a:t> Teaching Coding</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a:effectLst/>
                        </a:rPr>
                        <a:t>HC47</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62309">
                <a:tc>
                  <a:txBody>
                    <a:bodyPr/>
                    <a:lstStyle/>
                    <a:p>
                      <a:pPr>
                        <a:lnSpc>
                          <a:spcPct val="115000"/>
                        </a:lnSpc>
                        <a:spcAft>
                          <a:spcPts val="0"/>
                        </a:spcAft>
                      </a:pPr>
                      <a:r>
                        <a:rPr lang="en-AU" sz="1600">
                          <a:effectLst/>
                        </a:rPr>
                        <a:t>10:45am – 11:00am</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Morning Tea</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HA96</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36431">
                <a:tc>
                  <a:txBody>
                    <a:bodyPr/>
                    <a:lstStyle/>
                    <a:p>
                      <a:pPr>
                        <a:lnSpc>
                          <a:spcPct val="115000"/>
                        </a:lnSpc>
                        <a:spcAft>
                          <a:spcPts val="0"/>
                        </a:spcAft>
                      </a:pPr>
                      <a:r>
                        <a:rPr lang="en-AU" sz="1600">
                          <a:effectLst/>
                        </a:rPr>
                        <a:t>11:00am – 12:30pm</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dirty="0">
                          <a:effectLst/>
                        </a:rPr>
                        <a:t>Moving from Unplugged to Blocks Coding </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a:effectLst/>
                        </a:rPr>
                        <a:t>HC47</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19177">
                <a:tc>
                  <a:txBody>
                    <a:bodyPr/>
                    <a:lstStyle/>
                    <a:p>
                      <a:pPr>
                        <a:lnSpc>
                          <a:spcPct val="115000"/>
                        </a:lnSpc>
                        <a:spcAft>
                          <a:spcPts val="0"/>
                        </a:spcAft>
                      </a:pPr>
                      <a:r>
                        <a:rPr lang="en-AU" sz="1600">
                          <a:effectLst/>
                        </a:rPr>
                        <a:t>12:30pm – 1:00pm</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AU" sz="1600" kern="1200" dirty="0">
                          <a:solidFill>
                            <a:schemeClr val="dk1"/>
                          </a:solidFill>
                          <a:effectLst/>
                          <a:latin typeface="+mn-lt"/>
                          <a:ea typeface="+mn-ea"/>
                          <a:cs typeface="+mn-cs"/>
                        </a:rPr>
                        <a:t>Lunch</a:t>
                      </a:r>
                    </a:p>
                  </a:txBody>
                  <a:tcPr marL="68580" marR="68580" marT="0" marB="0"/>
                </a:tc>
                <a:tc>
                  <a:txBody>
                    <a:bodyPr/>
                    <a:lstStyle/>
                    <a:p>
                      <a:pPr>
                        <a:lnSpc>
                          <a:spcPct val="115000"/>
                        </a:lnSpc>
                        <a:spcAft>
                          <a:spcPts val="0"/>
                        </a:spcAft>
                      </a:pPr>
                      <a:r>
                        <a:rPr lang="en-AU" sz="1600" dirty="0">
                          <a:effectLst/>
                        </a:rPr>
                        <a:t>HA158</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19177">
                <a:tc>
                  <a:txBody>
                    <a:bodyPr/>
                    <a:lstStyle/>
                    <a:p>
                      <a:pPr>
                        <a:lnSpc>
                          <a:spcPct val="115000"/>
                        </a:lnSpc>
                        <a:spcAft>
                          <a:spcPts val="0"/>
                        </a:spcAft>
                      </a:pPr>
                      <a:r>
                        <a:rPr lang="en-AU" sz="1600" dirty="0">
                          <a:effectLst/>
                        </a:rPr>
                        <a:t>1:00pm – 1:30pm </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0"/>
                        </a:spcAft>
                      </a:pPr>
                      <a:r>
                        <a:rPr lang="en-AU" sz="1600" kern="1200">
                          <a:solidFill>
                            <a:schemeClr val="dk1"/>
                          </a:solidFill>
                          <a:effectLst/>
                          <a:latin typeface="+mn-lt"/>
                          <a:ea typeface="+mn-ea"/>
                          <a:cs typeface="+mn-cs"/>
                        </a:rPr>
                        <a:t>Coding: One Teacher’s Journey</a:t>
                      </a:r>
                      <a:endParaRPr lang="en-AU" sz="1600" kern="1200" dirty="0">
                        <a:solidFill>
                          <a:schemeClr val="dk1"/>
                        </a:solidFill>
                        <a:effectLst/>
                        <a:latin typeface="+mn-lt"/>
                        <a:ea typeface="+mn-ea"/>
                        <a:cs typeface="+mn-cs"/>
                      </a:endParaRPr>
                    </a:p>
                  </a:txBody>
                  <a:tcPr marL="68580" marR="68580" marT="0" marB="0"/>
                </a:tc>
                <a:tc>
                  <a:txBody>
                    <a:bodyPr/>
                    <a:lstStyle/>
                    <a:p>
                      <a:pPr>
                        <a:lnSpc>
                          <a:spcPct val="115000"/>
                        </a:lnSpc>
                        <a:spcAft>
                          <a:spcPts val="0"/>
                        </a:spcAft>
                      </a:pPr>
                      <a:r>
                        <a:rPr lang="en-AU" sz="1600" dirty="0">
                          <a:effectLst/>
                        </a:rPr>
                        <a:t>HC47</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19771">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AU" sz="1600" b="1" i="0" u="none" strike="noStrike" kern="1200" cap="none" spc="0" normalizeH="0" baseline="0" noProof="0" dirty="0">
                          <a:ln>
                            <a:noFill/>
                          </a:ln>
                          <a:solidFill>
                            <a:prstClr val="white"/>
                          </a:solidFill>
                          <a:effectLst/>
                          <a:uLnTx/>
                          <a:uFillTx/>
                          <a:latin typeface="+mn-lt"/>
                          <a:ea typeface="+mn-ea"/>
                          <a:cs typeface="+mn-cs"/>
                        </a:rPr>
                        <a:t>1:30pm – 3:00pm </a:t>
                      </a:r>
                      <a:endParaRPr kumimoji="0" lang="en-AU" sz="140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AU" sz="1600" kern="1200" dirty="0">
                          <a:solidFill>
                            <a:schemeClr val="dk1"/>
                          </a:solidFill>
                          <a:effectLst/>
                          <a:latin typeface="+mn-lt"/>
                          <a:ea typeface="+mn-ea"/>
                          <a:cs typeface="+mn-cs"/>
                        </a:rPr>
                        <a:t>Creative Computing with Scratch</a:t>
                      </a: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black"/>
                          </a:solidFill>
                          <a:effectLst/>
                          <a:uLnTx/>
                          <a:uFillTx/>
                          <a:latin typeface="+mn-lt"/>
                          <a:ea typeface="+mn-ea"/>
                          <a:cs typeface="+mn-cs"/>
                        </a:rPr>
                        <a:t>HC47</a:t>
                      </a:r>
                      <a:endParaRPr kumimoji="0" lang="en-AU"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4311873"/>
                  </a:ext>
                </a:extLst>
              </a:tr>
            </a:tbl>
          </a:graphicData>
        </a:graphic>
      </p:graphicFrame>
    </p:spTree>
    <p:extLst>
      <p:ext uri="{BB962C8B-B14F-4D97-AF65-F5344CB8AC3E}">
        <p14:creationId xmlns:p14="http://schemas.microsoft.com/office/powerpoint/2010/main" val="4091689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930</TotalTime>
  <Words>1112</Words>
  <Application>Microsoft Macintosh PowerPoint</Application>
  <PresentationFormat>Widescreen</PresentationFormat>
  <Paragraphs>203</Paragraphs>
  <Slides>27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Calibri</vt:lpstr>
      <vt:lpstr>Century Gothic</vt:lpstr>
      <vt:lpstr>Garamond</vt:lpstr>
      <vt:lpstr>Savon</vt:lpstr>
      <vt:lpstr>  WELCOME!</vt:lpstr>
      <vt:lpstr>This land</vt:lpstr>
      <vt:lpstr>Introductions</vt:lpstr>
      <vt:lpstr>Introductions</vt:lpstr>
      <vt:lpstr>Introductions</vt:lpstr>
      <vt:lpstr>Introductions</vt:lpstr>
      <vt:lpstr>Housekeeping </vt:lpstr>
      <vt:lpstr>Workshop Aims</vt:lpstr>
      <vt:lpstr>Workshop Schedule – Day 1</vt:lpstr>
      <vt:lpstr>Workshop Schedule – Day 2</vt:lpstr>
      <vt:lpstr>Coding and Computational Thinking</vt:lpstr>
      <vt:lpstr>Coding </vt:lpstr>
      <vt:lpstr>Coding </vt:lpstr>
      <vt:lpstr>Computational Thinking</vt:lpstr>
      <vt:lpstr>Computational Thinking</vt:lpstr>
      <vt:lpstr>Computational Thinking</vt:lpstr>
      <vt:lpstr>Computational Concepts</vt:lpstr>
      <vt:lpstr>Computational Concepts</vt:lpstr>
      <vt:lpstr>Computational Concepts</vt:lpstr>
      <vt:lpstr>Computational Concepts</vt:lpstr>
      <vt:lpstr>Computational Concepts</vt:lpstr>
      <vt:lpstr>Computational Concepts</vt:lpstr>
      <vt:lpstr>Computational Concepts</vt:lpstr>
      <vt:lpstr>Computational Concepts</vt:lpstr>
      <vt:lpstr>Computational Thinking in K – 12?</vt:lpstr>
      <vt:lpstr>Resources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for the Wallarah Area Learning Community</dc:title>
  <dc:creator>Daniel Hickmott</dc:creator>
  <cp:lastModifiedBy>Daniel Hickmott</cp:lastModifiedBy>
  <cp:revision>72</cp:revision>
  <dcterms:created xsi:type="dcterms:W3CDTF">2016-05-27T05:33:11Z</dcterms:created>
  <dcterms:modified xsi:type="dcterms:W3CDTF">2019-10-09T03:31:46Z</dcterms:modified>
</cp:coreProperties>
</file>