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2" r:id="rId1"/>
  </p:sldMasterIdLst>
  <p:notesMasterIdLst>
    <p:notesMasterId r:id="rId47"/>
  </p:notesMasterIdLst>
  <p:handoutMasterIdLst>
    <p:handoutMasterId r:id="rId48"/>
  </p:handoutMasterIdLst>
  <p:sldIdLst>
    <p:sldId id="339" r:id="rId2"/>
    <p:sldId id="342" r:id="rId3"/>
    <p:sldId id="352" r:id="rId4"/>
    <p:sldId id="354" r:id="rId5"/>
    <p:sldId id="355" r:id="rId6"/>
    <p:sldId id="353" r:id="rId7"/>
    <p:sldId id="347" r:id="rId8"/>
    <p:sldId id="358" r:id="rId9"/>
    <p:sldId id="359" r:id="rId10"/>
    <p:sldId id="360" r:id="rId11"/>
    <p:sldId id="348" r:id="rId12"/>
    <p:sldId id="361" r:id="rId13"/>
    <p:sldId id="362" r:id="rId14"/>
    <p:sldId id="365" r:id="rId15"/>
    <p:sldId id="392" r:id="rId16"/>
    <p:sldId id="367" r:id="rId17"/>
    <p:sldId id="368" r:id="rId18"/>
    <p:sldId id="369" r:id="rId19"/>
    <p:sldId id="370" r:id="rId20"/>
    <p:sldId id="371" r:id="rId21"/>
    <p:sldId id="372" r:id="rId22"/>
    <p:sldId id="373" r:id="rId23"/>
    <p:sldId id="374" r:id="rId24"/>
    <p:sldId id="375" r:id="rId25"/>
    <p:sldId id="376" r:id="rId26"/>
    <p:sldId id="401" r:id="rId27"/>
    <p:sldId id="364" r:id="rId28"/>
    <p:sldId id="377" r:id="rId29"/>
    <p:sldId id="379" r:id="rId30"/>
    <p:sldId id="380" r:id="rId31"/>
    <p:sldId id="381" r:id="rId32"/>
    <p:sldId id="382" r:id="rId33"/>
    <p:sldId id="383" r:id="rId34"/>
    <p:sldId id="384" r:id="rId35"/>
    <p:sldId id="385" r:id="rId36"/>
    <p:sldId id="386" r:id="rId37"/>
    <p:sldId id="387" r:id="rId38"/>
    <p:sldId id="388" r:id="rId39"/>
    <p:sldId id="402" r:id="rId40"/>
    <p:sldId id="407" r:id="rId41"/>
    <p:sldId id="403" r:id="rId42"/>
    <p:sldId id="404" r:id="rId43"/>
    <p:sldId id="406" r:id="rId44"/>
    <p:sldId id="346" r:id="rId45"/>
    <p:sldId id="32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76">
          <p15:clr>
            <a:srgbClr val="A4A3A4"/>
          </p15:clr>
        </p15:guide>
        <p15:guide id="2" orient="horz" pos="1008">
          <p15:clr>
            <a:srgbClr val="A4A3A4"/>
          </p15:clr>
        </p15:guide>
        <p15:guide id="3" orient="horz">
          <p15:clr>
            <a:srgbClr val="A4A3A4"/>
          </p15:clr>
        </p15:guide>
        <p15:guide id="4" orient="horz" pos="1152">
          <p15:clr>
            <a:srgbClr val="A4A3A4"/>
          </p15:clr>
        </p15:guide>
        <p15:guide id="5" orient="horz" pos="3792">
          <p15:clr>
            <a:srgbClr val="A4A3A4"/>
          </p15:clr>
        </p15:guide>
        <p15:guide id="6" orient="horz" pos="1440">
          <p15:clr>
            <a:srgbClr val="A4A3A4"/>
          </p15:clr>
        </p15:guide>
        <p15:guide id="7" orient="horz" pos="4128">
          <p15:clr>
            <a:srgbClr val="A4A3A4"/>
          </p15:clr>
        </p15:guide>
        <p15:guide id="8" orient="horz" pos="480">
          <p15:clr>
            <a:srgbClr val="A4A3A4"/>
          </p15:clr>
        </p15:guide>
        <p15:guide id="9" pos="2880">
          <p15:clr>
            <a:srgbClr val="A4A3A4"/>
          </p15:clr>
        </p15:guide>
        <p15:guide id="10" pos="1344">
          <p15:clr>
            <a:srgbClr val="A4A3A4"/>
          </p15:clr>
        </p15:guide>
        <p15:guide id="11" pos="480">
          <p15:clr>
            <a:srgbClr val="A4A3A4"/>
          </p15:clr>
        </p15:guide>
        <p15:guide id="12" pos="1920">
          <p15:clr>
            <a:srgbClr val="A4A3A4"/>
          </p15:clr>
        </p15:guide>
        <p15:guide id="13" pos="49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3399"/>
    <a:srgbClr val="0066CC"/>
    <a:srgbClr val="66CC00"/>
    <a:srgbClr val="000000"/>
    <a:srgbClr val="FFFF99"/>
    <a:srgbClr val="FFCC3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1005" autoAdjust="0"/>
  </p:normalViewPr>
  <p:slideViewPr>
    <p:cSldViewPr>
      <p:cViewPr varScale="1">
        <p:scale>
          <a:sx n="101" d="100"/>
          <a:sy n="101" d="100"/>
        </p:scale>
        <p:origin x="1890" y="108"/>
      </p:cViewPr>
      <p:guideLst>
        <p:guide orient="horz" pos="2576"/>
        <p:guide orient="horz" pos="1008"/>
        <p:guide orient="horz"/>
        <p:guide orient="horz" pos="1152"/>
        <p:guide orient="horz" pos="3792"/>
        <p:guide orient="horz" pos="1440"/>
        <p:guide orient="horz" pos="4128"/>
        <p:guide orient="horz" pos="480"/>
        <p:guide pos="2880"/>
        <p:guide pos="1344"/>
        <p:guide pos="480"/>
        <p:guide pos="1920"/>
        <p:guide pos="49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6371"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6372"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6373"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7C9A40AF-9F94-45D3-92E3-04A432103A18}" type="slidenum">
              <a:rPr lang="en-US"/>
              <a:pPr/>
              <a:t>‹#›</a:t>
            </a:fld>
            <a:endParaRPr lang="en-US"/>
          </a:p>
        </p:txBody>
      </p:sp>
    </p:spTree>
    <p:extLst>
      <p:ext uri="{BB962C8B-B14F-4D97-AF65-F5344CB8AC3E}">
        <p14:creationId xmlns:p14="http://schemas.microsoft.com/office/powerpoint/2010/main" val="367645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3F305754-64B2-492A-8B94-62FDB49EC80A}" type="slidenum">
              <a:rPr lang="en-US"/>
              <a:pPr/>
              <a:t>‹#›</a:t>
            </a:fld>
            <a:endParaRPr lang="en-US"/>
          </a:p>
        </p:txBody>
      </p:sp>
    </p:spTree>
    <p:extLst>
      <p:ext uri="{BB962C8B-B14F-4D97-AF65-F5344CB8AC3E}">
        <p14:creationId xmlns:p14="http://schemas.microsoft.com/office/powerpoint/2010/main" val="1460177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31307-A4F8-4480-B655-BFF3EECFA171}" type="slidenum">
              <a:rPr lang="en-US">
                <a:solidFill>
                  <a:srgbClr val="000000"/>
                </a:solidFill>
              </a:rPr>
              <a:pPr/>
              <a:t>1</a:t>
            </a:fld>
            <a:endParaRPr lang="en-US">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216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14</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9695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15</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0544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16</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5588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17</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13155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18</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32953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19</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86611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20</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11208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21</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66712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22</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28202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23</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1580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2</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71269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24</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018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25</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79969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26</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7426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27</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285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721BDE-A533-4E89-AA7E-80BDA6F99F35}" type="slidenum">
              <a:rPr lang="en-US" altLang="en-US"/>
              <a:pPr eaLnBrk="1" hangingPunct="1"/>
              <a:t>28</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43843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C2E3EE-7E4F-4343-8859-39D7683CA35C}" type="slidenum">
              <a:rPr lang="en-US" altLang="en-US"/>
              <a:pPr eaLnBrk="1" hangingPunct="1"/>
              <a:t>29</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9707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00A6DB-0A75-4B10-BFF6-A2DD9FA10A5E}" type="slidenum">
              <a:rPr lang="en-US" altLang="en-US"/>
              <a:pPr eaLnBrk="1" hangingPunct="1"/>
              <a:t>30</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88281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0A9F3F-098C-4A87-B2D4-9BCB70B36AAD}" type="slidenum">
              <a:rPr lang="en-US" altLang="en-US"/>
              <a:pPr eaLnBrk="1" hangingPunct="1"/>
              <a:t>31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7140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C55C75-7929-4BED-9A60-6456960CB00A}" type="slidenum">
              <a:rPr lang="en-US" altLang="en-US"/>
              <a:pPr eaLnBrk="1" hangingPunct="1"/>
              <a:t>32</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94978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D05FC5-0AA1-4684-8AD0-4BAFE4A9A437}" type="slidenum">
              <a:rPr lang="en-US" altLang="en-US"/>
              <a:pPr eaLnBrk="1" hangingPunct="1"/>
              <a:t>33</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2287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7</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9025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972DC7-8C2C-4AB4-AC2C-880EAD59FD7C}" type="slidenum">
              <a:rPr lang="en-US" altLang="en-US"/>
              <a:pPr eaLnBrk="1" hangingPunct="1"/>
              <a:t>34</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7702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183651-256A-4B4A-A16F-5B722DD83D17}" type="slidenum">
              <a:rPr lang="en-US" altLang="en-US"/>
              <a:pPr eaLnBrk="1" hangingPunct="1"/>
              <a:t>35</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77456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DE82EC-450B-44B3-BB54-517CA8BF743D}" type="slidenum">
              <a:rPr lang="en-US" altLang="en-US"/>
              <a:pPr eaLnBrk="1" hangingPunct="1"/>
              <a:t>36</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18740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694FA8-ED16-4B5A-90C8-6948861424C3}" type="slidenum">
              <a:rPr lang="en-US" altLang="en-US"/>
              <a:pPr eaLnBrk="1" hangingPunct="1"/>
              <a:t>37</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00207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A614A3-EB41-478D-A976-316A2C2C0F50}" type="slidenum">
              <a:rPr lang="en-US" altLang="en-US"/>
              <a:pPr eaLnBrk="1" hangingPunct="1"/>
              <a:t>38</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35758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A614A3-EB41-478D-A976-316A2C2C0F50}" type="slidenum">
              <a:rPr lang="en-US" altLang="en-US"/>
              <a:pPr eaLnBrk="1" hangingPunct="1"/>
              <a:t>39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68152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44</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285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54001-1F91-46CB-9ABA-D1559E7B731E}" type="slidenum">
              <a:rPr lang="en-US"/>
              <a:pPr/>
              <a:t>45</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7577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8</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902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9</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dirty="0" smtClean="0"/>
              <a:t>SOLUTION minimum weight = 10</a:t>
            </a:r>
            <a:endParaRPr lang="en-US" dirty="0"/>
          </a:p>
        </p:txBody>
      </p:sp>
    </p:spTree>
    <p:extLst>
      <p:ext uri="{BB962C8B-B14F-4D97-AF65-F5344CB8AC3E}">
        <p14:creationId xmlns:p14="http://schemas.microsoft.com/office/powerpoint/2010/main" val="124902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10</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49025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11</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895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12</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28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93763-3E6B-4921-B5FC-D32BCB037A3B}" type="slidenum">
              <a:rPr lang="en-US">
                <a:solidFill>
                  <a:srgbClr val="000000"/>
                </a:solidFill>
              </a:rPr>
              <a:pPr/>
              <a:t>13</a:t>
            </a:fld>
            <a:endParaRPr lang="en-US">
              <a:solidFill>
                <a:srgbClr val="000000"/>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285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8D91A-A2EE-4B54-B3C6-F6C67903BA9C}" type="datetime1">
              <a:rPr lang="en-US" smtClean="0"/>
              <a:pPr/>
              <a:t>11/9/2017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p>
        </p:txBody>
      </p:sp>
      <p:pic>
        <p:nvPicPr>
          <p:cNvPr id="10" name="Picture 9" descr="UON_Squar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04138" y="0"/>
            <a:ext cx="1439862" cy="143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89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782AF-3036-471E-9456-3F2B5C007E97}" type="datetime4">
              <a:rPr lang="en-US" smtClean="0"/>
              <a:pPr/>
              <a:t>November 9,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45551376-55D4-425E-97F0-9887ED6EB1F8}" type="slidenum">
              <a:rPr lang="en-US" smtClean="0"/>
              <a:pPr/>
              <a:t>‹#›</a:t>
            </a:fld>
            <a:endParaRPr lang="en-US">
              <a:solidFill>
                <a:schemeClr val="tx1"/>
              </a:solidFill>
            </a:endParaRPr>
          </a:p>
        </p:txBody>
      </p:sp>
    </p:spTree>
    <p:extLst>
      <p:ext uri="{BB962C8B-B14F-4D97-AF65-F5344CB8AC3E}">
        <p14:creationId xmlns:p14="http://schemas.microsoft.com/office/powerpoint/2010/main" val="144553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2B370C-F281-4628-A1A7-C8131B54CFBC}" type="datetime4">
              <a:rPr lang="en-US" smtClean="0"/>
              <a:pPr/>
              <a:t>November 9,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BA8E910A-7743-4D82-8B72-4258C7746953}" type="slidenum">
              <a:rPr lang="en-US" smtClean="0"/>
              <a:pPr/>
              <a:t>‹#›</a:t>
            </a:fld>
            <a:endParaRPr lang="en-US">
              <a:solidFill>
                <a:schemeClr val="tx1"/>
              </a:solidFill>
            </a:endParaRPr>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7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CCB6B-6123-494A-BDE7-2B2B3A9485E6}" type="datetime4">
              <a:rPr lang="en-US" smtClean="0"/>
              <a:pPr/>
              <a:t>November 9,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64A86469-21ED-421D-83A0-B1934E8C0C71}" type="slidenum">
              <a:rPr lang="en-US" smtClean="0"/>
              <a:pPr/>
              <a:t>‹#›</a:t>
            </a:fld>
            <a:endParaRPr lang="en-US">
              <a:solidFill>
                <a:schemeClr val="tx1"/>
              </a:solidFill>
            </a:endParaRPr>
          </a:p>
        </p:txBody>
      </p:sp>
    </p:spTree>
    <p:extLst>
      <p:ext uri="{BB962C8B-B14F-4D97-AF65-F5344CB8AC3E}">
        <p14:creationId xmlns:p14="http://schemas.microsoft.com/office/powerpoint/2010/main" val="3951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BE00C6-688D-4242-ACC5-F787ABEBA148}" type="datetime4">
              <a:rPr lang="en-US" smtClean="0"/>
              <a:pPr/>
              <a:t>November 9, 2017</a:t>
            </a:fld>
            <a:endParaRPr lang="en-US"/>
          </a:p>
        </p:txBody>
      </p:sp>
      <p:sp>
        <p:nvSpPr>
          <p:cNvPr id="5" name="Footer Placeholder 4"/>
          <p:cNvSpPr>
            <a:spLocks noGrp="1"/>
          </p:cNvSpPr>
          <p:nvPr>
            <p:ph type="ftr" sz="quarter" idx="11"/>
          </p:nvPr>
        </p:nvSpPr>
        <p:spPr/>
        <p:txBody>
          <a:bodyPr/>
          <a:lstStyle/>
          <a:p>
            <a:r>
              <a:rPr lang="en-US" smtClean="0"/>
              <a:t>A presentation to company name  |  www.newcastle.edu.au</a:t>
            </a:r>
            <a:endParaRPr lang="en-US"/>
          </a:p>
        </p:txBody>
      </p:sp>
      <p:sp>
        <p:nvSpPr>
          <p:cNvPr id="6" name="Slide Number Placeholder 5"/>
          <p:cNvSpPr>
            <a:spLocks noGrp="1"/>
          </p:cNvSpPr>
          <p:nvPr>
            <p:ph type="sldNum" sz="quarter" idx="12"/>
          </p:nvPr>
        </p:nvSpPr>
        <p:spPr/>
        <p:txBody>
          <a:bodyPr/>
          <a:lstStyle/>
          <a:p>
            <a:fld id="{E47ADF31-FA71-45B4-9CA7-F7413FF0A28D}" type="slidenum">
              <a:rPr lang="en-US" smtClean="0"/>
              <a:pPr/>
              <a:t>‹#›</a:t>
            </a:fld>
            <a:endParaRPr lang="en-US">
              <a:solidFill>
                <a:schemeClr val="tx1"/>
              </a:solidFill>
            </a:endParaRPr>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0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18017B-0775-4197-9F26-1C3248066D89}" type="datetime4">
              <a:rPr lang="en-US" smtClean="0"/>
              <a:pPr/>
              <a:t>November 9, 2017</a:t>
            </a:fld>
            <a:endParaRPr lang="en-US"/>
          </a:p>
        </p:txBody>
      </p:sp>
      <p:sp>
        <p:nvSpPr>
          <p:cNvPr id="6" name="Footer Placeholder 5"/>
          <p:cNvSpPr>
            <a:spLocks noGrp="1"/>
          </p:cNvSpPr>
          <p:nvPr>
            <p:ph type="ftr" sz="quarter" idx="11"/>
          </p:nvPr>
        </p:nvSpPr>
        <p:spPr/>
        <p:txBody>
          <a:bodyPr/>
          <a:lstStyle/>
          <a:p>
            <a:r>
              <a:rPr lang="en-US" smtClean="0"/>
              <a:t>A presentation to company name  |  www.newcastle.edu.au</a:t>
            </a:r>
            <a:endParaRPr lang="en-US"/>
          </a:p>
        </p:txBody>
      </p:sp>
      <p:sp>
        <p:nvSpPr>
          <p:cNvPr id="7" name="Slide Number Placeholder 6"/>
          <p:cNvSpPr>
            <a:spLocks noGrp="1"/>
          </p:cNvSpPr>
          <p:nvPr>
            <p:ph type="sldNum" sz="quarter" idx="12"/>
          </p:nvPr>
        </p:nvSpPr>
        <p:spPr/>
        <p:txBody>
          <a:bodyPr/>
          <a:lstStyle/>
          <a:p>
            <a:fld id="{8C5D816D-C12E-4D08-B9B3-4D68851B3EF2}" type="slidenum">
              <a:rPr lang="en-US" smtClean="0"/>
              <a:pPr/>
              <a:t>‹#›</a:t>
            </a:fld>
            <a:endParaRPr lang="en-US">
              <a:solidFill>
                <a:schemeClr val="tx1"/>
              </a:solidFill>
            </a:endParaRPr>
          </a:p>
        </p:txBody>
      </p:sp>
    </p:spTree>
    <p:extLst>
      <p:ext uri="{BB962C8B-B14F-4D97-AF65-F5344CB8AC3E}">
        <p14:creationId xmlns:p14="http://schemas.microsoft.com/office/powerpoint/2010/main" val="162418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1923E-18A2-4D07-BB1C-0BD71F36D10B}" type="datetime4">
              <a:rPr lang="en-US" smtClean="0"/>
              <a:pPr/>
              <a:t>November 9, 2017</a:t>
            </a:fld>
            <a:endParaRPr lang="en-US"/>
          </a:p>
        </p:txBody>
      </p:sp>
      <p:sp>
        <p:nvSpPr>
          <p:cNvPr id="8" name="Footer Placeholder 7"/>
          <p:cNvSpPr>
            <a:spLocks noGrp="1"/>
          </p:cNvSpPr>
          <p:nvPr>
            <p:ph type="ftr" sz="quarter" idx="11"/>
          </p:nvPr>
        </p:nvSpPr>
        <p:spPr/>
        <p:txBody>
          <a:bodyPr/>
          <a:lstStyle/>
          <a:p>
            <a:r>
              <a:rPr lang="en-US" smtClean="0"/>
              <a:t>A presentation to company name  |  www.newcastle.edu.au</a:t>
            </a:r>
            <a:endParaRPr lang="en-US"/>
          </a:p>
        </p:txBody>
      </p:sp>
      <p:sp>
        <p:nvSpPr>
          <p:cNvPr id="9" name="Slide Number Placeholder 8"/>
          <p:cNvSpPr>
            <a:spLocks noGrp="1"/>
          </p:cNvSpPr>
          <p:nvPr>
            <p:ph type="sldNum" sz="quarter" idx="12"/>
          </p:nvPr>
        </p:nvSpPr>
        <p:spPr/>
        <p:txBody>
          <a:bodyPr/>
          <a:lstStyle/>
          <a:p>
            <a:fld id="{9AC32F51-CE98-4386-BBBD-783DD98C7E0F}" type="slidenum">
              <a:rPr lang="en-US" smtClean="0"/>
              <a:pPr/>
              <a:t>‹#›</a:t>
            </a:fld>
            <a:endParaRPr lang="en-US">
              <a:solidFill>
                <a:schemeClr val="tx1"/>
              </a:solidFill>
            </a:endParaRPr>
          </a:p>
        </p:txBody>
      </p:sp>
    </p:spTree>
    <p:extLst>
      <p:ext uri="{BB962C8B-B14F-4D97-AF65-F5344CB8AC3E}">
        <p14:creationId xmlns:p14="http://schemas.microsoft.com/office/powerpoint/2010/main" val="383763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C048DE-6E7A-495E-8E0D-6F1B20111B05}" type="datetime4">
              <a:rPr lang="en-US" smtClean="0"/>
              <a:pPr/>
              <a:t>November 9, 2017</a:t>
            </a:fld>
            <a:endParaRPr lang="en-US"/>
          </a:p>
        </p:txBody>
      </p:sp>
      <p:sp>
        <p:nvSpPr>
          <p:cNvPr id="4" name="Footer Placeholder 3"/>
          <p:cNvSpPr>
            <a:spLocks noGrp="1"/>
          </p:cNvSpPr>
          <p:nvPr>
            <p:ph type="ftr" sz="quarter" idx="11"/>
          </p:nvPr>
        </p:nvSpPr>
        <p:spPr/>
        <p:txBody>
          <a:bodyPr/>
          <a:lstStyle/>
          <a:p>
            <a:r>
              <a:rPr lang="en-US" smtClean="0"/>
              <a:t>A presentation to company name  |  www.newcastle.edu.au</a:t>
            </a:r>
            <a:endParaRPr lang="en-US"/>
          </a:p>
        </p:txBody>
      </p:sp>
      <p:sp>
        <p:nvSpPr>
          <p:cNvPr id="5" name="Slide Number Placeholder 4"/>
          <p:cNvSpPr>
            <a:spLocks noGrp="1"/>
          </p:cNvSpPr>
          <p:nvPr>
            <p:ph type="sldNum" sz="quarter" idx="12"/>
          </p:nvPr>
        </p:nvSpPr>
        <p:spPr/>
        <p:txBody>
          <a:bodyPr/>
          <a:lstStyle/>
          <a:p>
            <a:fld id="{39C5663F-0EDC-4F19-802A-9D0D9A23124F}" type="slidenum">
              <a:rPr lang="en-US" smtClean="0"/>
              <a:pPr/>
              <a:t>‹#›</a:t>
            </a:fld>
            <a:endParaRPr lang="en-US">
              <a:solidFill>
                <a:schemeClr val="tx1"/>
              </a:solidFill>
            </a:endParaRPr>
          </a:p>
        </p:txBody>
      </p:sp>
    </p:spTree>
    <p:extLst>
      <p:ext uri="{BB962C8B-B14F-4D97-AF65-F5344CB8AC3E}">
        <p14:creationId xmlns:p14="http://schemas.microsoft.com/office/powerpoint/2010/main" val="121204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0DDA2-6B8F-47F4-AECB-54924121FE25}" type="datetime4">
              <a:rPr lang="en-US" smtClean="0"/>
              <a:pPr/>
              <a:t>November 9, 2017</a:t>
            </a:fld>
            <a:endParaRPr lang="en-US"/>
          </a:p>
        </p:txBody>
      </p:sp>
      <p:sp>
        <p:nvSpPr>
          <p:cNvPr id="3" name="Footer Placeholder 2"/>
          <p:cNvSpPr>
            <a:spLocks noGrp="1"/>
          </p:cNvSpPr>
          <p:nvPr>
            <p:ph type="ftr" sz="quarter" idx="11"/>
          </p:nvPr>
        </p:nvSpPr>
        <p:spPr/>
        <p:txBody>
          <a:bodyPr/>
          <a:lstStyle/>
          <a:p>
            <a:r>
              <a:rPr lang="en-US" smtClean="0"/>
              <a:t>A presentation to company name  |  www.newcastle.edu.au</a:t>
            </a:r>
            <a:endParaRPr lang="en-US"/>
          </a:p>
        </p:txBody>
      </p:sp>
      <p:sp>
        <p:nvSpPr>
          <p:cNvPr id="4" name="Slide Number Placeholder 3"/>
          <p:cNvSpPr>
            <a:spLocks noGrp="1"/>
          </p:cNvSpPr>
          <p:nvPr>
            <p:ph type="sldNum" sz="quarter" idx="12"/>
          </p:nvPr>
        </p:nvSpPr>
        <p:spPr/>
        <p:txBody>
          <a:bodyPr/>
          <a:lstStyle/>
          <a:p>
            <a:fld id="{8AFADA07-A4DC-4A1E-A7FD-9D17CB0F0524}" type="slidenum">
              <a:rPr lang="en-US" smtClean="0"/>
              <a:pPr/>
              <a:t>‹#›</a:t>
            </a:fld>
            <a:endParaRPr lang="en-US">
              <a:solidFill>
                <a:schemeClr val="tx1"/>
              </a:solidFill>
            </a:endParaRPr>
          </a:p>
        </p:txBody>
      </p:sp>
    </p:spTree>
    <p:extLst>
      <p:ext uri="{BB962C8B-B14F-4D97-AF65-F5344CB8AC3E}">
        <p14:creationId xmlns:p14="http://schemas.microsoft.com/office/powerpoint/2010/main" val="301568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7CD38D-E88A-4165-9299-F1B0EDAC7838}" type="datetime4">
              <a:rPr lang="en-US" smtClean="0"/>
              <a:pPr/>
              <a:t>November 9, 2017</a:t>
            </a:fld>
            <a:endParaRPr lang="en-US"/>
          </a:p>
        </p:txBody>
      </p:sp>
      <p:sp>
        <p:nvSpPr>
          <p:cNvPr id="6" name="Footer Placeholder 5"/>
          <p:cNvSpPr>
            <a:spLocks noGrp="1"/>
          </p:cNvSpPr>
          <p:nvPr>
            <p:ph type="ftr" sz="quarter" idx="11"/>
          </p:nvPr>
        </p:nvSpPr>
        <p:spPr/>
        <p:txBody>
          <a:bodyPr/>
          <a:lstStyle/>
          <a:p>
            <a:r>
              <a:rPr lang="en-US" smtClean="0"/>
              <a:t>A presentation to company name  |  www.newcastle.edu.au</a:t>
            </a:r>
            <a:endParaRPr lang="en-US"/>
          </a:p>
        </p:txBody>
      </p:sp>
      <p:sp>
        <p:nvSpPr>
          <p:cNvPr id="7" name="Slide Number Placeholder 6"/>
          <p:cNvSpPr>
            <a:spLocks noGrp="1"/>
          </p:cNvSpPr>
          <p:nvPr>
            <p:ph type="sldNum" sz="quarter" idx="12"/>
          </p:nvPr>
        </p:nvSpPr>
        <p:spPr/>
        <p:txBody>
          <a:bodyPr/>
          <a:lstStyle/>
          <a:p>
            <a:fld id="{2AA2EFF4-A48B-415E-AF6E-652445FD7658}" type="slidenum">
              <a:rPr lang="en-US" smtClean="0"/>
              <a:pPr/>
              <a:t>‹#›</a:t>
            </a:fld>
            <a:endParaRPr lang="en-US">
              <a:solidFill>
                <a:schemeClr val="tx1"/>
              </a:solidFill>
            </a:endParaRPr>
          </a:p>
        </p:txBody>
      </p:sp>
    </p:spTree>
    <p:extLst>
      <p:ext uri="{BB962C8B-B14F-4D97-AF65-F5344CB8AC3E}">
        <p14:creationId xmlns:p14="http://schemas.microsoft.com/office/powerpoint/2010/main" val="317368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2CA5548-85E9-4B6C-9851-68D7EE1A9C39}" type="datetime4">
              <a:rPr lang="en-US" smtClean="0"/>
              <a:pPr/>
              <a:t>November 9, 2017</a:t>
            </a:fld>
            <a:endParaRPr lang="en-US"/>
          </a:p>
        </p:txBody>
      </p:sp>
      <p:sp>
        <p:nvSpPr>
          <p:cNvPr id="6" name="Footer Placeholder 5"/>
          <p:cNvSpPr>
            <a:spLocks noGrp="1"/>
          </p:cNvSpPr>
          <p:nvPr>
            <p:ph type="ftr" sz="quarter" idx="11"/>
          </p:nvPr>
        </p:nvSpPr>
        <p:spPr/>
        <p:txBody>
          <a:bodyPr/>
          <a:lstStyle/>
          <a:p>
            <a:r>
              <a:rPr lang="en-US" smtClean="0"/>
              <a:t>A presentation to company name  |  www.newcastle.edu.au</a:t>
            </a:r>
            <a:endParaRPr lang="en-US"/>
          </a:p>
        </p:txBody>
      </p:sp>
      <p:sp>
        <p:nvSpPr>
          <p:cNvPr id="7" name="Slide Number Placeholder 6"/>
          <p:cNvSpPr>
            <a:spLocks noGrp="1"/>
          </p:cNvSpPr>
          <p:nvPr>
            <p:ph type="sldNum" sz="quarter" idx="12"/>
          </p:nvPr>
        </p:nvSpPr>
        <p:spPr/>
        <p:txBody>
          <a:bodyPr/>
          <a:lstStyle/>
          <a:p>
            <a:fld id="{84215044-C7E8-4E8F-B923-002C99595733}" type="slidenum">
              <a:rPr lang="en-US" smtClean="0"/>
              <a:pPr/>
              <a:t>‹#›</a:t>
            </a:fld>
            <a:endParaRPr lang="en-US">
              <a:solidFill>
                <a:schemeClr val="tx1"/>
              </a:solidFill>
            </a:endParaRPr>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7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EA9D35B-6F8B-45E3-9D9F-7576095C1B51}" type="datetime4">
              <a:rPr lang="en-US" smtClean="0"/>
              <a:pPr/>
              <a:t>November 9, 2017</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en-US" smtClean="0"/>
              <a:t>A presentation to company name  |  www.newcastle.edu.au</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0D35E474-8E4A-4D1E-AED0-5730C8A6C11E}" type="slidenum">
              <a:rPr lang="en-US" smtClean="0"/>
              <a:pPr/>
              <a:t>‹#›</a:t>
            </a:fld>
            <a:endParaRPr lang="en-US">
              <a:solidFill>
                <a:schemeClr val="tx1"/>
              </a:solidFill>
            </a:endParaRPr>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UON_RESTRICTED_MON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239000" y="6172200"/>
            <a:ext cx="1641475" cy="57785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6"/>
          <p:cNvSpPr txBox="1">
            <a:spLocks noChangeArrowheads="1"/>
          </p:cNvSpPr>
          <p:nvPr userDrawn="1"/>
        </p:nvSpPr>
        <p:spPr bwMode="auto">
          <a:xfrm>
            <a:off x="762000" y="1295400"/>
            <a:ext cx="762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p>
        </p:txBody>
      </p:sp>
    </p:spTree>
    <p:extLst>
      <p:ext uri="{BB962C8B-B14F-4D97-AF65-F5344CB8AC3E}">
        <p14:creationId xmlns:p14="http://schemas.microsoft.com/office/powerpoint/2010/main" val="40053818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csunplugged.org/minimal-spanning-tree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www.geeksforgeeks.org/applications-of-minimum-spanning-tree/" TargetMode="External"/><Relationship Id="rId4" Type="http://schemas.openxmlformats.org/officeDocument/2006/relationships/hyperlink" Target="https://www.geogebra.org/material/show/id/7846"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Minimum Spanning Trees</a:t>
            </a:r>
            <a:endParaRPr lang="en-AU" dirty="0"/>
          </a:p>
        </p:txBody>
      </p:sp>
      <p:sp>
        <p:nvSpPr>
          <p:cNvPr id="7" name="Rectangle 3"/>
          <p:cNvSpPr>
            <a:spLocks noGrp="1" noChangeArrowheads="1"/>
          </p:cNvSpPr>
          <p:nvPr>
            <p:ph type="subTitle" idx="1"/>
          </p:nvPr>
        </p:nvSpPr>
        <p:spPr>
          <a:noFill/>
          <a:ln/>
        </p:spPr>
        <p:txBody>
          <a:bodyPr wrap="none" lIns="144000" tIns="144000" rIns="144000" bIns="144000" anchor="b">
            <a:normAutofit/>
          </a:bodyPr>
          <a:lstStyle/>
          <a:p>
            <a:r>
              <a:rPr lang="en-US" sz="1000" dirty="0" err="1" smtClean="0"/>
              <a:t>Dr</a:t>
            </a:r>
            <a:r>
              <a:rPr lang="en-US" sz="1000" dirty="0" smtClean="0"/>
              <a:t> Elena Prieto-Rodriguez</a:t>
            </a:r>
          </a:p>
          <a:p>
            <a:r>
              <a:rPr lang="en-US" sz="1000" b="1" dirty="0" smtClean="0"/>
              <a:t>Lecturer</a:t>
            </a:r>
            <a:endParaRPr lang="en-US" sz="1000" b="1" dirty="0"/>
          </a:p>
          <a:p>
            <a:r>
              <a:rPr lang="en-AU" sz="1000" dirty="0" smtClean="0"/>
              <a:t>School of Education</a:t>
            </a:r>
          </a:p>
          <a:p>
            <a:r>
              <a:rPr lang="en-AU" sz="1000" dirty="0"/>
              <a:t>Faculty of Education and </a:t>
            </a:r>
            <a:r>
              <a:rPr lang="en-AU" sz="1000" dirty="0" smtClean="0"/>
              <a:t>Arts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293620" y="548680"/>
            <a:ext cx="5364480" cy="695960"/>
          </a:xfrm>
          <a:prstGeom prst="rect">
            <a:avLst/>
          </a:prstGeom>
          <a:noFill/>
          <a:ln>
            <a:noFill/>
          </a:ln>
        </p:spPr>
      </p:pic>
    </p:spTree>
    <p:extLst>
      <p:ext uri="{BB962C8B-B14F-4D97-AF65-F5344CB8AC3E}">
        <p14:creationId xmlns:p14="http://schemas.microsoft.com/office/powerpoint/2010/main" val="1804812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Minimum Spanning Trees</a:t>
            </a:r>
            <a:endParaRPr lang="en-AU" dirty="0"/>
          </a:p>
        </p:txBody>
      </p:sp>
      <p:sp>
        <p:nvSpPr>
          <p:cNvPr id="4" name="Content Placeholder 3"/>
          <p:cNvSpPr>
            <a:spLocks noGrp="1"/>
          </p:cNvSpPr>
          <p:nvPr>
            <p:ph idx="1"/>
          </p:nvPr>
        </p:nvSpPr>
        <p:spPr>
          <a:xfrm>
            <a:off x="457200" y="1600200"/>
            <a:ext cx="7467600" cy="604664"/>
          </a:xfrm>
        </p:spPr>
        <p:txBody>
          <a:bodyPr>
            <a:normAutofit/>
          </a:bodyPr>
          <a:lstStyle/>
          <a:p>
            <a:pPr marL="342000" indent="-342000"/>
            <a:r>
              <a:rPr lang="en-AU" sz="1800" dirty="0" smtClean="0">
                <a:solidFill>
                  <a:srgbClr val="000000"/>
                </a:solidFill>
              </a:rPr>
              <a:t>But what happens if the edges in the tree have weights? </a:t>
            </a: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10</a:t>
            </a:fld>
            <a:endParaRPr lang="en-US">
              <a:solidFill>
                <a:srgbClr val="000000"/>
              </a:solidFill>
            </a:endParaRPr>
          </a:p>
        </p:txBody>
      </p:sp>
      <p:grpSp>
        <p:nvGrpSpPr>
          <p:cNvPr id="202772" name="Group 202771"/>
          <p:cNvGrpSpPr/>
          <p:nvPr/>
        </p:nvGrpSpPr>
        <p:grpSpPr>
          <a:xfrm>
            <a:off x="1691680" y="2735433"/>
            <a:ext cx="3672408" cy="2880319"/>
            <a:chOff x="2825750" y="3610099"/>
            <a:chExt cx="1878013" cy="1211263"/>
          </a:xfrm>
        </p:grpSpPr>
        <p:sp>
          <p:nvSpPr>
            <p:cNvPr id="52" name="Line 32"/>
            <p:cNvSpPr>
              <a:spLocks noChangeShapeType="1"/>
            </p:cNvSpPr>
            <p:nvPr/>
          </p:nvSpPr>
          <p:spPr bwMode="auto">
            <a:xfrm>
              <a:off x="3481388" y="4633946"/>
              <a:ext cx="1156494" cy="1509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53" name="Line 32"/>
            <p:cNvSpPr>
              <a:spLocks noChangeShapeType="1"/>
            </p:cNvSpPr>
            <p:nvPr/>
          </p:nvSpPr>
          <p:spPr bwMode="auto">
            <a:xfrm flipV="1">
              <a:off x="3613151" y="3663280"/>
              <a:ext cx="850899" cy="478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51" name="Line 32"/>
            <p:cNvSpPr>
              <a:spLocks noChangeShapeType="1"/>
            </p:cNvSpPr>
            <p:nvPr/>
          </p:nvSpPr>
          <p:spPr bwMode="auto">
            <a:xfrm flipV="1">
              <a:off x="4179888" y="3663278"/>
              <a:ext cx="306387" cy="7088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67" name="Line 40"/>
            <p:cNvSpPr>
              <a:spLocks noChangeShapeType="1"/>
            </p:cNvSpPr>
            <p:nvPr/>
          </p:nvSpPr>
          <p:spPr bwMode="auto">
            <a:xfrm>
              <a:off x="2901950" y="4295899"/>
              <a:ext cx="6096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68" name="Line 41"/>
            <p:cNvSpPr>
              <a:spLocks noChangeShapeType="1"/>
            </p:cNvSpPr>
            <p:nvPr/>
          </p:nvSpPr>
          <p:spPr bwMode="auto">
            <a:xfrm>
              <a:off x="3175000" y="3822824"/>
              <a:ext cx="481013" cy="320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30" name="Line 26"/>
            <p:cNvSpPr>
              <a:spLocks noChangeShapeType="1"/>
            </p:cNvSpPr>
            <p:nvPr/>
          </p:nvSpPr>
          <p:spPr bwMode="auto">
            <a:xfrm flipH="1">
              <a:off x="3435350" y="4143499"/>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31" name="Line 27"/>
            <p:cNvSpPr>
              <a:spLocks noChangeShapeType="1"/>
            </p:cNvSpPr>
            <p:nvPr/>
          </p:nvSpPr>
          <p:spPr bwMode="auto">
            <a:xfrm>
              <a:off x="4486275" y="3645024"/>
              <a:ext cx="130175" cy="1139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2" name="Line 28"/>
            <p:cNvSpPr>
              <a:spLocks noChangeShapeType="1"/>
            </p:cNvSpPr>
            <p:nvPr/>
          </p:nvSpPr>
          <p:spPr bwMode="auto">
            <a:xfrm flipV="1">
              <a:off x="3438525" y="4394324"/>
              <a:ext cx="698500"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3" name="Line 29"/>
            <p:cNvSpPr>
              <a:spLocks noChangeShapeType="1"/>
            </p:cNvSpPr>
            <p:nvPr/>
          </p:nvSpPr>
          <p:spPr bwMode="auto">
            <a:xfrm>
              <a:off x="3613150" y="4143499"/>
              <a:ext cx="479425" cy="250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5" name="Line 30"/>
            <p:cNvSpPr>
              <a:spLocks noChangeShapeType="1"/>
            </p:cNvSpPr>
            <p:nvPr/>
          </p:nvSpPr>
          <p:spPr bwMode="auto">
            <a:xfrm flipV="1">
              <a:off x="2913063" y="4108574"/>
              <a:ext cx="742950" cy="177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6" name="Line 31"/>
            <p:cNvSpPr>
              <a:spLocks noChangeShapeType="1"/>
            </p:cNvSpPr>
            <p:nvPr/>
          </p:nvSpPr>
          <p:spPr bwMode="auto">
            <a:xfrm flipH="1">
              <a:off x="2913063" y="3822824"/>
              <a:ext cx="261937" cy="463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7" name="Line 32"/>
            <p:cNvSpPr>
              <a:spLocks noChangeShapeType="1"/>
            </p:cNvSpPr>
            <p:nvPr/>
          </p:nvSpPr>
          <p:spPr bwMode="auto">
            <a:xfrm flipV="1">
              <a:off x="3175000" y="3645024"/>
              <a:ext cx="1311275" cy="214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8" name="Oval 33"/>
            <p:cNvSpPr>
              <a:spLocks noChangeArrowheads="1"/>
            </p:cNvSpPr>
            <p:nvPr/>
          </p:nvSpPr>
          <p:spPr bwMode="auto">
            <a:xfrm>
              <a:off x="2825750" y="425144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1" name="Oval 34"/>
            <p:cNvSpPr>
              <a:spLocks noChangeArrowheads="1"/>
            </p:cNvSpPr>
            <p:nvPr/>
          </p:nvSpPr>
          <p:spPr bwMode="auto">
            <a:xfrm>
              <a:off x="4572000" y="471499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2" name="Oval 35"/>
            <p:cNvSpPr>
              <a:spLocks noChangeArrowheads="1"/>
            </p:cNvSpPr>
            <p:nvPr/>
          </p:nvSpPr>
          <p:spPr bwMode="auto">
            <a:xfrm>
              <a:off x="3394075" y="4572124"/>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3" name="Oval 36"/>
            <p:cNvSpPr>
              <a:spLocks noChangeArrowheads="1"/>
            </p:cNvSpPr>
            <p:nvPr/>
          </p:nvSpPr>
          <p:spPr bwMode="auto">
            <a:xfrm>
              <a:off x="4048125" y="4357812"/>
              <a:ext cx="131763" cy="106362"/>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4" name="Oval 37"/>
            <p:cNvSpPr>
              <a:spLocks noChangeArrowheads="1"/>
            </p:cNvSpPr>
            <p:nvPr/>
          </p:nvSpPr>
          <p:spPr bwMode="auto">
            <a:xfrm>
              <a:off x="3568700" y="407364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5" name="Oval 38"/>
            <p:cNvSpPr>
              <a:spLocks noChangeArrowheads="1"/>
            </p:cNvSpPr>
            <p:nvPr/>
          </p:nvSpPr>
          <p:spPr bwMode="auto">
            <a:xfrm>
              <a:off x="3089275" y="37878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6" name="Oval 39"/>
            <p:cNvSpPr>
              <a:spLocks noChangeArrowheads="1"/>
            </p:cNvSpPr>
            <p:nvPr/>
          </p:nvSpPr>
          <p:spPr bwMode="auto">
            <a:xfrm>
              <a:off x="4398963" y="36100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grpSp>
      <p:sp>
        <p:nvSpPr>
          <p:cNvPr id="2" name="TextBox 1"/>
          <p:cNvSpPr txBox="1"/>
          <p:nvPr/>
        </p:nvSpPr>
        <p:spPr>
          <a:xfrm>
            <a:off x="3271777" y="2788604"/>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26" name="TextBox 25"/>
          <p:cNvSpPr txBox="1"/>
          <p:nvPr/>
        </p:nvSpPr>
        <p:spPr>
          <a:xfrm>
            <a:off x="5106429" y="3805368"/>
            <a:ext cx="312906" cy="369332"/>
          </a:xfrm>
          <a:prstGeom prst="rect">
            <a:avLst/>
          </a:prstGeom>
          <a:noFill/>
        </p:spPr>
        <p:txBody>
          <a:bodyPr wrap="none" rtlCol="0">
            <a:spAutoFit/>
          </a:bodyPr>
          <a:lstStyle/>
          <a:p>
            <a:r>
              <a:rPr lang="en-AU" sz="1800" dirty="0" smtClean="0">
                <a:latin typeface="+mn-lt"/>
              </a:rPr>
              <a:t>5</a:t>
            </a:r>
            <a:endParaRPr lang="en-AU" sz="1800" dirty="0">
              <a:latin typeface="+mn-lt"/>
            </a:endParaRPr>
          </a:p>
        </p:txBody>
      </p:sp>
      <p:sp>
        <p:nvSpPr>
          <p:cNvPr id="28" name="TextBox 27"/>
          <p:cNvSpPr txBox="1"/>
          <p:nvPr/>
        </p:nvSpPr>
        <p:spPr>
          <a:xfrm>
            <a:off x="3812737" y="3574536"/>
            <a:ext cx="312906" cy="369332"/>
          </a:xfrm>
          <a:prstGeom prst="rect">
            <a:avLst/>
          </a:prstGeom>
          <a:noFill/>
        </p:spPr>
        <p:txBody>
          <a:bodyPr wrap="none" rtlCol="0">
            <a:spAutoFit/>
          </a:bodyPr>
          <a:lstStyle/>
          <a:p>
            <a:r>
              <a:rPr lang="en-AU" sz="1800" dirty="0" smtClean="0">
                <a:latin typeface="+mn-lt"/>
              </a:rPr>
              <a:t>3</a:t>
            </a:r>
            <a:endParaRPr lang="en-AU" sz="1800" dirty="0">
              <a:latin typeface="+mn-lt"/>
            </a:endParaRPr>
          </a:p>
        </p:txBody>
      </p:sp>
      <p:sp>
        <p:nvSpPr>
          <p:cNvPr id="29" name="TextBox 28"/>
          <p:cNvSpPr txBox="1"/>
          <p:nvPr/>
        </p:nvSpPr>
        <p:spPr>
          <a:xfrm>
            <a:off x="4104511" y="5435932"/>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32" name="TextBox 31"/>
          <p:cNvSpPr txBox="1"/>
          <p:nvPr/>
        </p:nvSpPr>
        <p:spPr>
          <a:xfrm>
            <a:off x="3572895" y="4800636"/>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3" name="TextBox 32"/>
          <p:cNvSpPr txBox="1"/>
          <p:nvPr/>
        </p:nvSpPr>
        <p:spPr>
          <a:xfrm>
            <a:off x="1783078" y="3545833"/>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4" name="TextBox 33"/>
          <p:cNvSpPr txBox="1"/>
          <p:nvPr/>
        </p:nvSpPr>
        <p:spPr>
          <a:xfrm>
            <a:off x="2024816" y="4726670"/>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35" name="TextBox 34"/>
          <p:cNvSpPr txBox="1"/>
          <p:nvPr/>
        </p:nvSpPr>
        <p:spPr>
          <a:xfrm>
            <a:off x="2566497" y="3550488"/>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36" name="TextBox 35"/>
          <p:cNvSpPr txBox="1"/>
          <p:nvPr/>
        </p:nvSpPr>
        <p:spPr>
          <a:xfrm>
            <a:off x="4482776" y="3943868"/>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37" name="TextBox 36"/>
          <p:cNvSpPr txBox="1"/>
          <p:nvPr/>
        </p:nvSpPr>
        <p:spPr>
          <a:xfrm>
            <a:off x="2771800" y="4293096"/>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8" name="TextBox 37"/>
          <p:cNvSpPr txBox="1"/>
          <p:nvPr/>
        </p:nvSpPr>
        <p:spPr>
          <a:xfrm>
            <a:off x="3428230" y="4226613"/>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39" name="Rounded Rectangle 38"/>
          <p:cNvSpPr/>
          <p:nvPr/>
        </p:nvSpPr>
        <p:spPr>
          <a:xfrm>
            <a:off x="1763688" y="2167712"/>
            <a:ext cx="4793158" cy="247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a:t>Worksheet </a:t>
            </a:r>
            <a:r>
              <a:rPr lang="en-AU" sz="4000" b="1" dirty="0" smtClean="0"/>
              <a:t>2</a:t>
            </a:r>
            <a:endParaRPr lang="en-AU" sz="4000" b="1" dirty="0"/>
          </a:p>
        </p:txBody>
      </p:sp>
    </p:spTree>
    <p:extLst>
      <p:ext uri="{BB962C8B-B14F-4D97-AF65-F5344CB8AC3E}">
        <p14:creationId xmlns:p14="http://schemas.microsoft.com/office/powerpoint/2010/main" val="3493896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Minimum Spanning Trees</a:t>
            </a:r>
            <a:endParaRPr lang="en-AU" dirty="0"/>
          </a:p>
        </p:txBody>
      </p:sp>
      <p:sp>
        <p:nvSpPr>
          <p:cNvPr id="5" name="Content Placeholder 4"/>
          <p:cNvSpPr>
            <a:spLocks noGrp="1"/>
          </p:cNvSpPr>
          <p:nvPr>
            <p:ph idx="1"/>
          </p:nvPr>
        </p:nvSpPr>
        <p:spPr/>
        <p:txBody>
          <a:bodyPr>
            <a:normAutofit/>
          </a:bodyPr>
          <a:lstStyle/>
          <a:p>
            <a:pPr marL="342000" indent="-342000"/>
            <a:r>
              <a:rPr lang="en-AU" sz="1600" dirty="0">
                <a:solidFill>
                  <a:srgbClr val="000000"/>
                </a:solidFill>
              </a:rPr>
              <a:t>There are many problems that finding a minimum spanning tree can be applied to, for example:</a:t>
            </a:r>
          </a:p>
          <a:p>
            <a:pPr marL="342000" indent="-342000"/>
            <a:endParaRPr lang="en-AU" sz="1600" dirty="0">
              <a:solidFill>
                <a:srgbClr val="000000"/>
              </a:solidFill>
            </a:endParaRPr>
          </a:p>
          <a:p>
            <a:pPr marL="1199250" lvl="1" indent="-342000"/>
            <a:r>
              <a:rPr lang="en-AU" sz="1600" dirty="0">
                <a:solidFill>
                  <a:srgbClr val="000000"/>
                </a:solidFill>
              </a:rPr>
              <a:t>An electricity company may need to connect all the homes in a street to a power source with cables in the most cost-effective way</a:t>
            </a:r>
          </a:p>
          <a:p>
            <a:pPr marL="1199250" lvl="1" indent="-342000"/>
            <a:endParaRPr lang="en-AU" sz="1600" dirty="0">
              <a:solidFill>
                <a:srgbClr val="000000"/>
              </a:solidFill>
            </a:endParaRPr>
          </a:p>
          <a:p>
            <a:pPr marL="1199250" lvl="1" indent="-342000"/>
            <a:r>
              <a:rPr lang="en-AU" sz="1600" dirty="0">
                <a:solidFill>
                  <a:srgbClr val="000000"/>
                </a:solidFill>
              </a:rPr>
              <a:t>A company is connecting their offices in different cities using phone lines. The phone company charges different amounts for leasing lines from each city to each other city. The company has to choose the lines that will connect the offices in all the cities, for the cheapest amount.</a:t>
            </a:r>
          </a:p>
          <a:p>
            <a:pPr marL="1199250" lvl="1" indent="-342000"/>
            <a:endParaRPr lang="en-AU" sz="1600" dirty="0">
              <a:solidFill>
                <a:srgbClr val="000000"/>
              </a:solidFill>
            </a:endParaRPr>
          </a:p>
          <a:p>
            <a:pPr marL="1199250" lvl="1" indent="-342000"/>
            <a:r>
              <a:rPr lang="en-AU" sz="1600" dirty="0">
                <a:solidFill>
                  <a:srgbClr val="000000"/>
                </a:solidFill>
              </a:rPr>
              <a:t>When building transport networks, such as roads, they need to connect all of the cities together in the shortest distance possible</a:t>
            </a:r>
            <a:r>
              <a:rPr lang="en-AU" sz="1600" dirty="0" smtClean="0">
                <a:solidFill>
                  <a:srgbClr val="000000"/>
                </a:solidFill>
              </a:rPr>
              <a:t>.</a:t>
            </a:r>
            <a:endParaRPr lang="en-AU" sz="1600" dirty="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11</a:t>
            </a:fld>
            <a:endParaRPr lang="en-US">
              <a:solidFill>
                <a:srgbClr val="000000"/>
              </a:solidFill>
            </a:endParaRPr>
          </a:p>
        </p:txBody>
      </p:sp>
    </p:spTree>
    <p:extLst>
      <p:ext uri="{BB962C8B-B14F-4D97-AF65-F5344CB8AC3E}">
        <p14:creationId xmlns:p14="http://schemas.microsoft.com/office/powerpoint/2010/main" val="1288595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Algorithms for MST </a:t>
            </a:r>
            <a:endParaRPr lang="en-AU" dirty="0"/>
          </a:p>
        </p:txBody>
      </p:sp>
      <p:sp>
        <p:nvSpPr>
          <p:cNvPr id="3" name="Content Placeholder 2"/>
          <p:cNvSpPr>
            <a:spLocks noGrp="1"/>
          </p:cNvSpPr>
          <p:nvPr>
            <p:ph idx="1"/>
          </p:nvPr>
        </p:nvSpPr>
        <p:spPr/>
        <p:txBody>
          <a:bodyPr>
            <a:normAutofit/>
          </a:bodyPr>
          <a:lstStyle/>
          <a:p>
            <a:pPr marL="531813" lvl="1" indent="-531813"/>
            <a:r>
              <a:rPr lang="en-AU" sz="2400" dirty="0">
                <a:solidFill>
                  <a:srgbClr val="000000"/>
                </a:solidFill>
              </a:rPr>
              <a:t>Prim’s Algorithm is a quick way of finding the Minimum Spanning Tree (or minimum </a:t>
            </a:r>
            <a:r>
              <a:rPr lang="en-AU" sz="2400" dirty="0" smtClean="0">
                <a:solidFill>
                  <a:srgbClr val="000000"/>
                </a:solidFill>
              </a:rPr>
              <a:t>connector)</a:t>
            </a:r>
          </a:p>
          <a:p>
            <a:pPr marL="806133" lvl="2" indent="-531813"/>
            <a:r>
              <a:rPr lang="en-AU" i="1" dirty="0" smtClean="0">
                <a:solidFill>
                  <a:srgbClr val="000000"/>
                </a:solidFill>
              </a:rPr>
              <a:t>This </a:t>
            </a:r>
            <a:r>
              <a:rPr lang="en-AU" i="1" dirty="0">
                <a:solidFill>
                  <a:srgbClr val="000000"/>
                </a:solidFill>
              </a:rPr>
              <a:t>algorithm is said to be “greedy” since it picks the immediate best option available without taking into account the long-term consequences of the choices made.</a:t>
            </a:r>
          </a:p>
          <a:p>
            <a:pPr marL="531813" lvl="1" indent="-531813"/>
            <a:endParaRPr lang="en-AU" sz="2400" i="1" dirty="0">
              <a:solidFill>
                <a:srgbClr val="000000"/>
              </a:solidFill>
            </a:endParaRPr>
          </a:p>
          <a:p>
            <a:pPr marL="531813" lvl="1" indent="-531813"/>
            <a:r>
              <a:rPr lang="en-AU" sz="2400" dirty="0" err="1">
                <a:solidFill>
                  <a:srgbClr val="000000"/>
                </a:solidFill>
              </a:rPr>
              <a:t>Kruskal’s</a:t>
            </a:r>
            <a:r>
              <a:rPr lang="en-AU" sz="2400" dirty="0">
                <a:solidFill>
                  <a:srgbClr val="000000"/>
                </a:solidFill>
              </a:rPr>
              <a:t> Algorithm may also be used to find a minimum spanning tree, but this considers the weights themselves rather than the connecting points</a:t>
            </a: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12</a:t>
            </a:fld>
            <a:endParaRPr lang="en-US">
              <a:solidFill>
                <a:srgbClr val="000000"/>
              </a:solidFill>
            </a:endParaRPr>
          </a:p>
        </p:txBody>
      </p:sp>
    </p:spTree>
    <p:extLst>
      <p:ext uri="{BB962C8B-B14F-4D97-AF65-F5344CB8AC3E}">
        <p14:creationId xmlns:p14="http://schemas.microsoft.com/office/powerpoint/2010/main" val="902646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Algorithms for MST </a:t>
            </a:r>
            <a:endParaRPr lang="en-AU" dirty="0"/>
          </a:p>
        </p:txBody>
      </p:sp>
      <p:sp>
        <p:nvSpPr>
          <p:cNvPr id="3" name="Content Placeholder 2"/>
          <p:cNvSpPr>
            <a:spLocks noGrp="1"/>
          </p:cNvSpPr>
          <p:nvPr>
            <p:ph idx="1"/>
          </p:nvPr>
        </p:nvSpPr>
        <p:spPr>
          <a:xfrm>
            <a:off x="457200" y="1600200"/>
            <a:ext cx="7467600" cy="460648"/>
          </a:xfrm>
        </p:spPr>
        <p:txBody>
          <a:bodyPr>
            <a:normAutofit/>
          </a:bodyPr>
          <a:lstStyle/>
          <a:p>
            <a:pPr marL="531813" lvl="1" indent="-531813"/>
            <a:r>
              <a:rPr lang="en-AU" sz="2400" dirty="0">
                <a:solidFill>
                  <a:srgbClr val="000000"/>
                </a:solidFill>
              </a:rPr>
              <a:t>Prim’s </a:t>
            </a:r>
            <a:r>
              <a:rPr lang="en-AU" sz="2400" dirty="0" smtClean="0">
                <a:solidFill>
                  <a:srgbClr val="000000"/>
                </a:solidFill>
              </a:rPr>
              <a:t>Algorithm</a:t>
            </a:r>
            <a:endParaRPr lang="en-AU" sz="2400" dirty="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13</a:t>
            </a:fld>
            <a:endParaRPr lang="en-US">
              <a:solidFill>
                <a:srgbClr val="000000"/>
              </a:solidFill>
            </a:endParaRPr>
          </a:p>
        </p:txBody>
      </p:sp>
      <p:sp>
        <p:nvSpPr>
          <p:cNvPr id="5" name="TextBox 4"/>
          <p:cNvSpPr txBox="1"/>
          <p:nvPr/>
        </p:nvSpPr>
        <p:spPr>
          <a:xfrm>
            <a:off x="467544" y="2204864"/>
            <a:ext cx="7704856" cy="3785652"/>
          </a:xfrm>
          <a:prstGeom prst="rect">
            <a:avLst/>
          </a:prstGeom>
          <a:solidFill>
            <a:schemeClr val="accent1">
              <a:lumMod val="20000"/>
              <a:lumOff val="80000"/>
            </a:schemeClr>
          </a:solidFill>
          <a:ln>
            <a:solidFill>
              <a:srgbClr val="002060"/>
            </a:solidFill>
          </a:ln>
        </p:spPr>
        <p:txBody>
          <a:bodyPr wrap="square" rtlCol="0">
            <a:spAutoFit/>
          </a:bodyPr>
          <a:lstStyle/>
          <a:p>
            <a:r>
              <a:rPr lang="en-AU" b="1" dirty="0">
                <a:latin typeface="+mn-lt"/>
              </a:rPr>
              <a:t>Step 1:  </a:t>
            </a:r>
            <a:r>
              <a:rPr lang="en-AU" dirty="0">
                <a:latin typeface="+mn-lt"/>
              </a:rPr>
              <a:t>Select any </a:t>
            </a:r>
            <a:r>
              <a:rPr lang="en-AU" dirty="0" smtClean="0">
                <a:latin typeface="+mn-lt"/>
              </a:rPr>
              <a:t>vertex to </a:t>
            </a:r>
            <a:r>
              <a:rPr lang="en-AU" dirty="0">
                <a:latin typeface="+mn-lt"/>
              </a:rPr>
              <a:t>be the first </a:t>
            </a:r>
            <a:r>
              <a:rPr lang="en-AU" dirty="0" smtClean="0">
                <a:latin typeface="+mn-lt"/>
              </a:rPr>
              <a:t>vertex of </a:t>
            </a:r>
            <a:r>
              <a:rPr lang="en-AU" dirty="0">
                <a:latin typeface="+mn-lt"/>
              </a:rPr>
              <a:t>T.</a:t>
            </a:r>
          </a:p>
          <a:p>
            <a:endParaRPr lang="en-AU" dirty="0">
              <a:latin typeface="+mn-lt"/>
            </a:endParaRPr>
          </a:p>
          <a:p>
            <a:r>
              <a:rPr lang="en-AU" b="1" dirty="0">
                <a:latin typeface="+mn-lt"/>
              </a:rPr>
              <a:t>Step 2:  </a:t>
            </a:r>
            <a:r>
              <a:rPr lang="en-AU" dirty="0">
                <a:latin typeface="+mn-lt"/>
              </a:rPr>
              <a:t>Consider the </a:t>
            </a:r>
            <a:r>
              <a:rPr lang="en-AU" dirty="0" smtClean="0">
                <a:latin typeface="+mn-lt"/>
              </a:rPr>
              <a:t>edges which </a:t>
            </a:r>
            <a:r>
              <a:rPr lang="en-AU" dirty="0">
                <a:latin typeface="+mn-lt"/>
              </a:rPr>
              <a:t>connect </a:t>
            </a:r>
            <a:r>
              <a:rPr lang="en-AU" dirty="0" smtClean="0">
                <a:latin typeface="+mn-lt"/>
              </a:rPr>
              <a:t>vertices in </a:t>
            </a:r>
            <a:r>
              <a:rPr lang="en-AU" dirty="0">
                <a:latin typeface="+mn-lt"/>
              </a:rPr>
              <a:t>T to </a:t>
            </a:r>
            <a:r>
              <a:rPr lang="en-AU" dirty="0" smtClean="0">
                <a:latin typeface="+mn-lt"/>
              </a:rPr>
              <a:t>vertices outside </a:t>
            </a:r>
            <a:r>
              <a:rPr lang="en-AU" dirty="0">
                <a:latin typeface="+mn-lt"/>
              </a:rPr>
              <a:t>T. Pick the one with minimum weight. Add this </a:t>
            </a:r>
            <a:r>
              <a:rPr lang="en-AU" dirty="0" smtClean="0">
                <a:latin typeface="+mn-lt"/>
              </a:rPr>
              <a:t>edge and </a:t>
            </a:r>
            <a:r>
              <a:rPr lang="en-AU" dirty="0">
                <a:latin typeface="+mn-lt"/>
              </a:rPr>
              <a:t>the extra </a:t>
            </a:r>
            <a:r>
              <a:rPr lang="en-AU" dirty="0" smtClean="0">
                <a:latin typeface="+mn-lt"/>
              </a:rPr>
              <a:t>vertex to </a:t>
            </a:r>
            <a:r>
              <a:rPr lang="en-AU" dirty="0">
                <a:latin typeface="+mn-lt"/>
              </a:rPr>
              <a:t>T. (If there are two or more </a:t>
            </a:r>
            <a:r>
              <a:rPr lang="en-AU" dirty="0" smtClean="0">
                <a:latin typeface="+mn-lt"/>
              </a:rPr>
              <a:t>edges of </a:t>
            </a:r>
            <a:r>
              <a:rPr lang="en-AU" dirty="0">
                <a:latin typeface="+mn-lt"/>
              </a:rPr>
              <a:t>minimum weight, choose any one of them.)</a:t>
            </a:r>
          </a:p>
          <a:p>
            <a:endParaRPr lang="en-AU" dirty="0">
              <a:latin typeface="+mn-lt"/>
            </a:endParaRPr>
          </a:p>
          <a:p>
            <a:r>
              <a:rPr lang="en-AU" b="1" dirty="0">
                <a:latin typeface="+mn-lt"/>
              </a:rPr>
              <a:t>Step 3:  </a:t>
            </a:r>
            <a:r>
              <a:rPr lang="en-AU" dirty="0">
                <a:latin typeface="+mn-lt"/>
              </a:rPr>
              <a:t>Repeat Step 2 until T contains every </a:t>
            </a:r>
            <a:r>
              <a:rPr lang="en-AU" dirty="0" smtClean="0">
                <a:latin typeface="+mn-lt"/>
              </a:rPr>
              <a:t>vertex of </a:t>
            </a:r>
            <a:r>
              <a:rPr lang="en-AU" dirty="0">
                <a:latin typeface="+mn-lt"/>
              </a:rPr>
              <a:t>the graph.</a:t>
            </a:r>
          </a:p>
        </p:txBody>
      </p:sp>
    </p:spTree>
    <p:extLst>
      <p:ext uri="{BB962C8B-B14F-4D97-AF65-F5344CB8AC3E}">
        <p14:creationId xmlns:p14="http://schemas.microsoft.com/office/powerpoint/2010/main" val="1254602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9"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15370"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15371"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15372"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15373"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15374"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15375"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15376"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15377"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15378"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15379"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5"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Tree>
    <p:extLst>
      <p:ext uri="{BB962C8B-B14F-4D97-AF65-F5344CB8AC3E}">
        <p14:creationId xmlns:p14="http://schemas.microsoft.com/office/powerpoint/2010/main" val="405593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9"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15370"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15371"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15372"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15373"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15374"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15375"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15376"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15377"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15378"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15379"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5"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Oval 39"/>
          <p:cNvSpPr>
            <a:spLocks noChangeArrowheads="1"/>
          </p:cNvSpPr>
          <p:nvPr/>
        </p:nvSpPr>
        <p:spPr bwMode="auto">
          <a:xfrm>
            <a:off x="2362200" y="1050550"/>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Tree>
    <p:extLst>
      <p:ext uri="{BB962C8B-B14F-4D97-AF65-F5344CB8AC3E}">
        <p14:creationId xmlns:p14="http://schemas.microsoft.com/office/powerpoint/2010/main" val="2081583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5"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8"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9"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0"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1"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
        <p:nvSpPr>
          <p:cNvPr id="67"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Tree>
    <p:extLst>
      <p:ext uri="{BB962C8B-B14F-4D97-AF65-F5344CB8AC3E}">
        <p14:creationId xmlns:p14="http://schemas.microsoft.com/office/powerpoint/2010/main" val="91065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9"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60"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1"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2"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3"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4"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5"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6"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7"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8"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9"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686069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8"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9"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0"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1"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2"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3"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4"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5"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6"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7"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8"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121574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8"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9"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0"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1"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2"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3"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4"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5"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6"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7"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8"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4189252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Presentation Contents</a:t>
            </a:r>
            <a:endParaRPr lang="en-AU" dirty="0"/>
          </a:p>
        </p:txBody>
      </p:sp>
      <p:sp>
        <p:nvSpPr>
          <p:cNvPr id="3" name="Content Placeholder 2"/>
          <p:cNvSpPr>
            <a:spLocks noGrp="1"/>
          </p:cNvSpPr>
          <p:nvPr>
            <p:ph idx="1"/>
          </p:nvPr>
        </p:nvSpPr>
        <p:spPr/>
        <p:txBody>
          <a:bodyPr>
            <a:normAutofit/>
          </a:bodyPr>
          <a:lstStyle/>
          <a:p>
            <a:pPr marL="342000" indent="-342000"/>
            <a:r>
              <a:rPr lang="en-AU" sz="3200" dirty="0" smtClean="0">
                <a:solidFill>
                  <a:srgbClr val="000000"/>
                </a:solidFill>
              </a:rPr>
              <a:t>Trees</a:t>
            </a:r>
          </a:p>
          <a:p>
            <a:pPr marL="342000" indent="-342000"/>
            <a:r>
              <a:rPr lang="en-AU" sz="3200" dirty="0" smtClean="0">
                <a:solidFill>
                  <a:srgbClr val="000000"/>
                </a:solidFill>
              </a:rPr>
              <a:t>Minimum Spanning Trees</a:t>
            </a:r>
          </a:p>
          <a:p>
            <a:pPr marL="342000" indent="-342000"/>
            <a:r>
              <a:rPr lang="en-AU" sz="3200" dirty="0" smtClean="0">
                <a:solidFill>
                  <a:srgbClr val="000000"/>
                </a:solidFill>
              </a:rPr>
              <a:t>Algorithms for Minimum Spanning Trees</a:t>
            </a:r>
          </a:p>
          <a:p>
            <a:pPr marL="542925" lvl="1" indent="-180975"/>
            <a:r>
              <a:rPr lang="en-AU" sz="2400" dirty="0" smtClean="0">
                <a:solidFill>
                  <a:srgbClr val="000000"/>
                </a:solidFill>
              </a:rPr>
              <a:t>Prim</a:t>
            </a:r>
          </a:p>
          <a:p>
            <a:pPr marL="542925" lvl="1" indent="-180975"/>
            <a:r>
              <a:rPr lang="en-AU" sz="2400" dirty="0" err="1" smtClean="0">
                <a:solidFill>
                  <a:srgbClr val="000000"/>
                </a:solidFill>
              </a:rPr>
              <a:t>Kruskal</a:t>
            </a:r>
            <a:endParaRPr lang="en-AU" sz="2400" dirty="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2</a:t>
            </a:fld>
            <a:endParaRPr lang="en-US" dirty="0">
              <a:solidFill>
                <a:srgbClr val="000000"/>
              </a:solidFill>
            </a:endParaRPr>
          </a:p>
        </p:txBody>
      </p:sp>
    </p:spTree>
    <p:extLst>
      <p:ext uri="{BB962C8B-B14F-4D97-AF65-F5344CB8AC3E}">
        <p14:creationId xmlns:p14="http://schemas.microsoft.com/office/powerpoint/2010/main" val="315067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8"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9"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0"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1"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2"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3"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4"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5"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6"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7"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8"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1979356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2" name="Line 2"/>
          <p:cNvSpPr>
            <a:spLocks noChangeShapeType="1"/>
          </p:cNvSpPr>
          <p:nvPr/>
        </p:nvSpPr>
        <p:spPr bwMode="auto">
          <a:xfrm>
            <a:off x="3581400" y="3124200"/>
            <a:ext cx="1219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4953000" y="3678238"/>
            <a:ext cx="2057399" cy="144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9"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60"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1"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2"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3"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4"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5"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6"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7"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8"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9"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039179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2" name="Line 2"/>
          <p:cNvSpPr>
            <a:spLocks noChangeShapeType="1"/>
          </p:cNvSpPr>
          <p:nvPr/>
        </p:nvSpPr>
        <p:spPr bwMode="auto">
          <a:xfrm>
            <a:off x="3581400" y="3124200"/>
            <a:ext cx="1219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4953000" y="3640138"/>
            <a:ext cx="1981200" cy="15240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61"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62"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3"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4"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5"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6"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7"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8"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9"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70"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71"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419771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9" name="Line 8"/>
          <p:cNvSpPr>
            <a:spLocks noChangeShapeType="1"/>
          </p:cNvSpPr>
          <p:nvPr/>
        </p:nvSpPr>
        <p:spPr bwMode="auto">
          <a:xfrm>
            <a:off x="4953000" y="3640138"/>
            <a:ext cx="1981200" cy="15240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2" name="Line 2"/>
          <p:cNvSpPr>
            <a:spLocks noChangeShapeType="1"/>
          </p:cNvSpPr>
          <p:nvPr/>
        </p:nvSpPr>
        <p:spPr bwMode="auto">
          <a:xfrm>
            <a:off x="3581400" y="3124200"/>
            <a:ext cx="1219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60"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61"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2"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3"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4"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5"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6"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7"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8"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9"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70"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402782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8"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9"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0"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1"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2"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3"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4"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5"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6"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7"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8"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2078245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8"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9"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0"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1"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2"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3"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4"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5"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6"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7"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8"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328638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Line 33"/>
          <p:cNvSpPr>
            <a:spLocks noChangeShapeType="1"/>
          </p:cNvSpPr>
          <p:nvPr/>
        </p:nvSpPr>
        <p:spPr bwMode="auto">
          <a:xfrm flipH="1">
            <a:off x="2895600" y="829809"/>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7" name="Line 32"/>
          <p:cNvSpPr>
            <a:spLocks noChangeShapeType="1"/>
          </p:cNvSpPr>
          <p:nvPr/>
        </p:nvSpPr>
        <p:spPr bwMode="auto">
          <a:xfrm>
            <a:off x="4479776" y="764704"/>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5" name="Oval 45"/>
          <p:cNvSpPr>
            <a:spLocks noChangeArrowheads="1"/>
          </p:cNvSpPr>
          <p:nvPr/>
        </p:nvSpPr>
        <p:spPr bwMode="auto">
          <a:xfrm>
            <a:off x="6019800" y="13541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accent2"/>
          </a:solidFill>
          <a:ln w="9525">
            <a:solidFill>
              <a:schemeClr val="tx1"/>
            </a:solidFill>
            <a:round/>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58"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9"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0"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1"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2"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3"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4"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5"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6"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7"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8"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
        <p:nvSpPr>
          <p:cNvPr id="69" name="Rounded Rectangle 68"/>
          <p:cNvSpPr/>
          <p:nvPr/>
        </p:nvSpPr>
        <p:spPr>
          <a:xfrm>
            <a:off x="1763688" y="2167712"/>
            <a:ext cx="4793158" cy="247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smtClean="0"/>
              <a:t>Worksheet 3</a:t>
            </a:r>
            <a:endParaRPr lang="en-AU" sz="4000" b="1" dirty="0"/>
          </a:p>
        </p:txBody>
      </p:sp>
    </p:spTree>
    <p:extLst>
      <p:ext uri="{BB962C8B-B14F-4D97-AF65-F5344CB8AC3E}">
        <p14:creationId xmlns:p14="http://schemas.microsoft.com/office/powerpoint/2010/main" val="2830788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Algorithms for MST </a:t>
            </a:r>
            <a:endParaRPr lang="en-AU" dirty="0"/>
          </a:p>
        </p:txBody>
      </p:sp>
      <p:sp>
        <p:nvSpPr>
          <p:cNvPr id="3" name="Content Placeholder 2"/>
          <p:cNvSpPr>
            <a:spLocks noGrp="1"/>
          </p:cNvSpPr>
          <p:nvPr>
            <p:ph idx="1"/>
          </p:nvPr>
        </p:nvSpPr>
        <p:spPr>
          <a:xfrm>
            <a:off x="457200" y="1600200"/>
            <a:ext cx="7467600" cy="460648"/>
          </a:xfrm>
        </p:spPr>
        <p:txBody>
          <a:bodyPr>
            <a:normAutofit/>
          </a:bodyPr>
          <a:lstStyle/>
          <a:p>
            <a:pPr marL="531813" lvl="1" indent="-531813"/>
            <a:r>
              <a:rPr lang="en-AU" sz="2400" dirty="0" err="1">
                <a:solidFill>
                  <a:srgbClr val="000000"/>
                </a:solidFill>
              </a:rPr>
              <a:t>Kruskal’s</a:t>
            </a:r>
            <a:r>
              <a:rPr lang="en-AU" sz="2400" dirty="0">
                <a:solidFill>
                  <a:srgbClr val="000000"/>
                </a:solidFill>
              </a:rPr>
              <a:t> </a:t>
            </a:r>
            <a:r>
              <a:rPr lang="en-AU" sz="2400" dirty="0" smtClean="0">
                <a:solidFill>
                  <a:srgbClr val="000000"/>
                </a:solidFill>
              </a:rPr>
              <a:t>Algorithm</a:t>
            </a:r>
            <a:endParaRPr lang="en-AU" sz="2400" dirty="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27</a:t>
            </a:fld>
            <a:endParaRPr lang="en-US">
              <a:solidFill>
                <a:srgbClr val="000000"/>
              </a:solidFill>
            </a:endParaRPr>
          </a:p>
        </p:txBody>
      </p:sp>
      <p:sp>
        <p:nvSpPr>
          <p:cNvPr id="5" name="TextBox 4"/>
          <p:cNvSpPr txBox="1"/>
          <p:nvPr/>
        </p:nvSpPr>
        <p:spPr>
          <a:xfrm>
            <a:off x="467544" y="2204864"/>
            <a:ext cx="7704856" cy="3785652"/>
          </a:xfrm>
          <a:prstGeom prst="rect">
            <a:avLst/>
          </a:prstGeom>
          <a:solidFill>
            <a:schemeClr val="accent1">
              <a:lumMod val="20000"/>
              <a:lumOff val="80000"/>
            </a:schemeClr>
          </a:solidFill>
          <a:ln>
            <a:solidFill>
              <a:srgbClr val="002060"/>
            </a:solidFill>
          </a:ln>
        </p:spPr>
        <p:txBody>
          <a:bodyPr wrap="square" rtlCol="0">
            <a:spAutoFit/>
          </a:bodyPr>
          <a:lstStyle/>
          <a:p>
            <a:pPr lvl="0"/>
            <a:r>
              <a:rPr lang="en-AU" b="1" dirty="0">
                <a:solidFill>
                  <a:prstClr val="black"/>
                </a:solidFill>
                <a:latin typeface="Century Schoolbook"/>
              </a:rPr>
              <a:t>Step 1:  </a:t>
            </a:r>
            <a:r>
              <a:rPr lang="en-AU" dirty="0">
                <a:solidFill>
                  <a:prstClr val="black"/>
                </a:solidFill>
                <a:latin typeface="Century Schoolbook"/>
              </a:rPr>
              <a:t>Choose the edge of least weight.</a:t>
            </a:r>
          </a:p>
          <a:p>
            <a:pPr lvl="0"/>
            <a:endParaRPr lang="en-AU" dirty="0">
              <a:solidFill>
                <a:prstClr val="black"/>
              </a:solidFill>
              <a:latin typeface="Century Schoolbook"/>
            </a:endParaRPr>
          </a:p>
          <a:p>
            <a:pPr lvl="0"/>
            <a:r>
              <a:rPr lang="en-AU" b="1" dirty="0">
                <a:solidFill>
                  <a:prstClr val="black"/>
                </a:solidFill>
                <a:latin typeface="Century Schoolbook"/>
              </a:rPr>
              <a:t>Step 2:  </a:t>
            </a:r>
            <a:r>
              <a:rPr lang="en-AU" dirty="0">
                <a:solidFill>
                  <a:prstClr val="black"/>
                </a:solidFill>
                <a:latin typeface="Century Schoolbook"/>
              </a:rPr>
              <a:t>Choose from those edges remaining the edge of least weight which does not form a cycle with already chosen edges. (If there are several such edges, choose one arbitrarily.)</a:t>
            </a:r>
          </a:p>
          <a:p>
            <a:pPr lvl="0"/>
            <a:endParaRPr lang="en-AU" dirty="0">
              <a:solidFill>
                <a:prstClr val="black"/>
              </a:solidFill>
              <a:latin typeface="Century Schoolbook"/>
            </a:endParaRPr>
          </a:p>
          <a:p>
            <a:pPr lvl="0"/>
            <a:r>
              <a:rPr lang="en-AU" b="1" dirty="0">
                <a:solidFill>
                  <a:prstClr val="black"/>
                </a:solidFill>
                <a:latin typeface="Century Schoolbook"/>
              </a:rPr>
              <a:t>Step 3:  </a:t>
            </a:r>
            <a:r>
              <a:rPr lang="en-AU" dirty="0">
                <a:solidFill>
                  <a:prstClr val="black"/>
                </a:solidFill>
                <a:latin typeface="Century Schoolbook"/>
              </a:rPr>
              <a:t>Repeat Step 2 until </a:t>
            </a:r>
            <a:r>
              <a:rPr lang="en-AU" i="1" dirty="0" smtClean="0">
                <a:solidFill>
                  <a:prstClr val="black"/>
                </a:solidFill>
                <a:latin typeface="Century Schoolbook"/>
              </a:rPr>
              <a:t>n-1</a:t>
            </a:r>
            <a:r>
              <a:rPr lang="en-AU" dirty="0" smtClean="0">
                <a:solidFill>
                  <a:prstClr val="black"/>
                </a:solidFill>
                <a:latin typeface="Century Schoolbook"/>
              </a:rPr>
              <a:t> edges have been chosen (where </a:t>
            </a:r>
            <a:r>
              <a:rPr lang="en-AU" i="1" dirty="0" smtClean="0">
                <a:solidFill>
                  <a:prstClr val="black"/>
                </a:solidFill>
                <a:latin typeface="Century Schoolbook"/>
              </a:rPr>
              <a:t>n</a:t>
            </a:r>
            <a:r>
              <a:rPr lang="en-AU" dirty="0" smtClean="0">
                <a:solidFill>
                  <a:prstClr val="black"/>
                </a:solidFill>
                <a:latin typeface="Century Schoolbook"/>
              </a:rPr>
              <a:t> is the number of vertices in the graph)</a:t>
            </a:r>
            <a:endParaRPr lang="en-AU" dirty="0">
              <a:solidFill>
                <a:prstClr val="black"/>
              </a:solidFill>
              <a:latin typeface="Century Schoolbook"/>
            </a:endParaRPr>
          </a:p>
        </p:txBody>
      </p:sp>
    </p:spTree>
    <p:extLst>
      <p:ext uri="{BB962C8B-B14F-4D97-AF65-F5344CB8AC3E}">
        <p14:creationId xmlns:p14="http://schemas.microsoft.com/office/powerpoint/2010/main" val="3958210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3581400" y="31242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3" name="Line 3"/>
          <p:cNvSpPr>
            <a:spLocks noChangeShapeType="1"/>
          </p:cNvSpPr>
          <p:nvPr/>
        </p:nvSpPr>
        <p:spPr bwMode="auto">
          <a:xfrm>
            <a:off x="2590800" y="1354138"/>
            <a:ext cx="914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4" name="Line 4"/>
          <p:cNvSpPr>
            <a:spLocks noChangeShapeType="1"/>
          </p:cNvSpPr>
          <p:nvPr/>
        </p:nvSpPr>
        <p:spPr bwMode="auto">
          <a:xfrm>
            <a:off x="1752600" y="3716338"/>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5" name="Line 5"/>
          <p:cNvSpPr>
            <a:spLocks noChangeShapeType="1"/>
          </p:cNvSpPr>
          <p:nvPr/>
        </p:nvSpPr>
        <p:spPr bwMode="auto">
          <a:xfrm flipH="1">
            <a:off x="2819400" y="3106738"/>
            <a:ext cx="6858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6" name="Line 6"/>
          <p:cNvSpPr>
            <a:spLocks noChangeShapeType="1"/>
          </p:cNvSpPr>
          <p:nvPr/>
        </p:nvSpPr>
        <p:spPr bwMode="auto">
          <a:xfrm>
            <a:off x="2667000" y="1354138"/>
            <a:ext cx="39624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7" name="Line 7"/>
          <p:cNvSpPr>
            <a:spLocks noChangeShapeType="1"/>
          </p:cNvSpPr>
          <p:nvPr/>
        </p:nvSpPr>
        <p:spPr bwMode="auto">
          <a:xfrm>
            <a:off x="4876800" y="3640138"/>
            <a:ext cx="2057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68" name="Line 8"/>
          <p:cNvSpPr>
            <a:spLocks noChangeShapeType="1"/>
          </p:cNvSpPr>
          <p:nvPr/>
        </p:nvSpPr>
        <p:spPr bwMode="auto">
          <a:xfrm>
            <a:off x="6629400" y="3335338"/>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8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538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538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538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538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8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538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5390" name="Line 30"/>
          <p:cNvSpPr>
            <a:spLocks noChangeShapeType="1"/>
          </p:cNvSpPr>
          <p:nvPr/>
        </p:nvSpPr>
        <p:spPr bwMode="auto">
          <a:xfrm flipV="1">
            <a:off x="5105400" y="3335338"/>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1" name="Line 31"/>
          <p:cNvSpPr>
            <a:spLocks noChangeShapeType="1"/>
          </p:cNvSpPr>
          <p:nvPr/>
        </p:nvSpPr>
        <p:spPr bwMode="auto">
          <a:xfrm>
            <a:off x="6400800" y="1811338"/>
            <a:ext cx="152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2" name="Line 32"/>
          <p:cNvSpPr>
            <a:spLocks noChangeShapeType="1"/>
          </p:cNvSpPr>
          <p:nvPr/>
        </p:nvSpPr>
        <p:spPr bwMode="auto">
          <a:xfrm>
            <a:off x="4419600" y="744538"/>
            <a:ext cx="1676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3" name="Line 33"/>
          <p:cNvSpPr>
            <a:spLocks noChangeShapeType="1"/>
          </p:cNvSpPr>
          <p:nvPr/>
        </p:nvSpPr>
        <p:spPr bwMode="auto">
          <a:xfrm flipH="1">
            <a:off x="2895600" y="8207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4" name="Line 34"/>
          <p:cNvSpPr>
            <a:spLocks noChangeShapeType="1"/>
          </p:cNvSpPr>
          <p:nvPr/>
        </p:nvSpPr>
        <p:spPr bwMode="auto">
          <a:xfrm flipH="1">
            <a:off x="1828800" y="3106738"/>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5" name="Line 35"/>
          <p:cNvSpPr>
            <a:spLocks noChangeShapeType="1"/>
          </p:cNvSpPr>
          <p:nvPr/>
        </p:nvSpPr>
        <p:spPr bwMode="auto">
          <a:xfrm flipH="1">
            <a:off x="4572000" y="3792538"/>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6" name="Line 36"/>
          <p:cNvSpPr>
            <a:spLocks noChangeShapeType="1"/>
          </p:cNvSpPr>
          <p:nvPr/>
        </p:nvSpPr>
        <p:spPr bwMode="auto">
          <a:xfrm>
            <a:off x="3124200" y="5087938"/>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7" name="Line 37"/>
          <p:cNvSpPr>
            <a:spLocks noChangeShapeType="1"/>
          </p:cNvSpPr>
          <p:nvPr/>
        </p:nvSpPr>
        <p:spPr bwMode="auto">
          <a:xfrm>
            <a:off x="4648200" y="5164138"/>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8" name="Line 38"/>
          <p:cNvSpPr>
            <a:spLocks noChangeShapeType="1"/>
          </p:cNvSpPr>
          <p:nvPr/>
        </p:nvSpPr>
        <p:spPr bwMode="auto">
          <a:xfrm flipV="1">
            <a:off x="5562600" y="5011738"/>
            <a:ext cx="1295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399"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0"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5"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6"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0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5410" name="Text Box 50"/>
          <p:cNvSpPr txBox="1">
            <a:spLocks noChangeArrowheads="1"/>
          </p:cNvSpPr>
          <p:nvPr/>
        </p:nvSpPr>
        <p:spPr bwMode="auto">
          <a:xfrm>
            <a:off x="4343400" y="18875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1" name="Text Box 51"/>
          <p:cNvSpPr txBox="1">
            <a:spLocks noChangeArrowheads="1"/>
          </p:cNvSpPr>
          <p:nvPr/>
        </p:nvSpPr>
        <p:spPr bwMode="auto">
          <a:xfrm>
            <a:off x="2590800" y="21161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541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541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541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1032025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3581400" y="3124200"/>
            <a:ext cx="1219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1"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2"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3"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4"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5" name="Line 7"/>
          <p:cNvSpPr>
            <a:spLocks noChangeShapeType="1"/>
          </p:cNvSpPr>
          <p:nvPr/>
        </p:nvSpPr>
        <p:spPr bwMode="auto">
          <a:xfrm>
            <a:off x="4876800" y="3640138"/>
            <a:ext cx="2057400" cy="1447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16"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28"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7429"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7430"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7431"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7432"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7433"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7434"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7435"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7436"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7437"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7438" name="Line 30"/>
          <p:cNvSpPr>
            <a:spLocks noChangeShapeType="1"/>
          </p:cNvSpPr>
          <p:nvPr/>
        </p:nvSpPr>
        <p:spPr bwMode="auto">
          <a:xfrm flipV="1">
            <a:off x="5105400" y="3335338"/>
            <a:ext cx="1295400" cy="2286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39" name="Line 31"/>
          <p:cNvSpPr>
            <a:spLocks noChangeShapeType="1"/>
          </p:cNvSpPr>
          <p:nvPr/>
        </p:nvSpPr>
        <p:spPr bwMode="auto">
          <a:xfrm>
            <a:off x="6400800" y="1811338"/>
            <a:ext cx="152400" cy="1219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0" name="Line 32"/>
          <p:cNvSpPr>
            <a:spLocks noChangeShapeType="1"/>
          </p:cNvSpPr>
          <p:nvPr/>
        </p:nvSpPr>
        <p:spPr bwMode="auto">
          <a:xfrm>
            <a:off x="4419600" y="744538"/>
            <a:ext cx="1676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1"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2"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3"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4" name="Line 36"/>
          <p:cNvSpPr>
            <a:spLocks noChangeShapeType="1"/>
          </p:cNvSpPr>
          <p:nvPr/>
        </p:nvSpPr>
        <p:spPr bwMode="auto">
          <a:xfrm>
            <a:off x="3124200" y="5087938"/>
            <a:ext cx="10668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5"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6" name="Line 38"/>
          <p:cNvSpPr>
            <a:spLocks noChangeShapeType="1"/>
          </p:cNvSpPr>
          <p:nvPr/>
        </p:nvSpPr>
        <p:spPr bwMode="auto">
          <a:xfrm flipV="1">
            <a:off x="5562600" y="5011738"/>
            <a:ext cx="1295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447"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48"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49"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0"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1"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2"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3"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4"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5"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6"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7"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7458"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7459"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7460"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7461"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7462"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7463"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65"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66"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7"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8"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9"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70"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71"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72"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73"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74"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75"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1245500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Trees</a:t>
            </a:r>
            <a:endParaRPr lang="en-AU" dirty="0"/>
          </a:p>
        </p:txBody>
      </p:sp>
      <p:sp>
        <p:nvSpPr>
          <p:cNvPr id="6" name="Content Placeholder 5"/>
          <p:cNvSpPr>
            <a:spLocks noGrp="1"/>
          </p:cNvSpPr>
          <p:nvPr>
            <p:ph sz="half" idx="1"/>
          </p:nvPr>
        </p:nvSpPr>
        <p:spPr/>
        <p:txBody>
          <a:bodyPr/>
          <a:lstStyle/>
          <a:p>
            <a:r>
              <a:rPr lang="en-AU" dirty="0" smtClean="0"/>
              <a:t>A </a:t>
            </a:r>
            <a:r>
              <a:rPr lang="en-AU" dirty="0"/>
              <a:t>tree is an undirected graph that is both connected and acyclic</a:t>
            </a:r>
          </a:p>
        </p:txBody>
      </p:sp>
      <p:sp>
        <p:nvSpPr>
          <p:cNvPr id="4" name="Slide Number Placeholder 3"/>
          <p:cNvSpPr>
            <a:spLocks noGrp="1"/>
          </p:cNvSpPr>
          <p:nvPr>
            <p:ph type="sldNum" sz="quarter" idx="12"/>
          </p:nvPr>
        </p:nvSpPr>
        <p:spPr/>
        <p:txBody>
          <a:bodyPr/>
          <a:lstStyle/>
          <a:p>
            <a:fld id="{39C5663F-0EDC-4F19-802A-9D0D9A23124F}" type="slidenum">
              <a:rPr lang="en-US" smtClean="0"/>
              <a:pPr/>
              <a:t>3</a:t>
            </a:fld>
            <a:endParaRPr lang="en-US">
              <a:solidFill>
                <a:schemeClr val="tx1"/>
              </a:solidFill>
            </a:endParaRPr>
          </a:p>
        </p:txBody>
      </p:sp>
      <p:grpSp>
        <p:nvGrpSpPr>
          <p:cNvPr id="7" name="Group 6"/>
          <p:cNvGrpSpPr/>
          <p:nvPr/>
        </p:nvGrpSpPr>
        <p:grpSpPr>
          <a:xfrm>
            <a:off x="3997796" y="1292717"/>
            <a:ext cx="3238500" cy="4419600"/>
            <a:chOff x="5765800" y="1663700"/>
            <a:chExt cx="3238500" cy="4419600"/>
          </a:xfrm>
        </p:grpSpPr>
        <p:sp>
          <p:nvSpPr>
            <p:cNvPr id="8" name="Oval 19"/>
            <p:cNvSpPr>
              <a:spLocks noChangeArrowheads="1"/>
            </p:cNvSpPr>
            <p:nvPr/>
          </p:nvSpPr>
          <p:spPr bwMode="auto">
            <a:xfrm>
              <a:off x="6718300" y="16637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9" name="Oval 20"/>
            <p:cNvSpPr>
              <a:spLocks noChangeArrowheads="1"/>
            </p:cNvSpPr>
            <p:nvPr/>
          </p:nvSpPr>
          <p:spPr bwMode="auto">
            <a:xfrm>
              <a:off x="5765800" y="29718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0" name="Oval 21"/>
            <p:cNvSpPr>
              <a:spLocks noChangeArrowheads="1"/>
            </p:cNvSpPr>
            <p:nvPr/>
          </p:nvSpPr>
          <p:spPr bwMode="auto">
            <a:xfrm>
              <a:off x="7658100" y="29845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1" name="Oval 22"/>
            <p:cNvSpPr>
              <a:spLocks noChangeArrowheads="1"/>
            </p:cNvSpPr>
            <p:nvPr/>
          </p:nvSpPr>
          <p:spPr bwMode="auto">
            <a:xfrm>
              <a:off x="66802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2" name="Oval 23"/>
            <p:cNvSpPr>
              <a:spLocks noChangeArrowheads="1"/>
            </p:cNvSpPr>
            <p:nvPr/>
          </p:nvSpPr>
          <p:spPr bwMode="auto">
            <a:xfrm>
              <a:off x="7658100" y="56261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3" name="Oval 24"/>
            <p:cNvSpPr>
              <a:spLocks noChangeArrowheads="1"/>
            </p:cNvSpPr>
            <p:nvPr/>
          </p:nvSpPr>
          <p:spPr bwMode="auto">
            <a:xfrm>
              <a:off x="85471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4" name="Text Box 25"/>
            <p:cNvSpPr txBox="1">
              <a:spLocks noChangeArrowheads="1"/>
            </p:cNvSpPr>
            <p:nvPr/>
          </p:nvSpPr>
          <p:spPr bwMode="auto">
            <a:xfrm>
              <a:off x="6802438" y="1739900"/>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A</a:t>
              </a:r>
            </a:p>
          </p:txBody>
        </p:sp>
        <p:sp>
          <p:nvSpPr>
            <p:cNvPr id="15" name="Text Box 26"/>
            <p:cNvSpPr txBox="1">
              <a:spLocks noChangeArrowheads="1"/>
            </p:cNvSpPr>
            <p:nvPr/>
          </p:nvSpPr>
          <p:spPr bwMode="auto">
            <a:xfrm>
              <a:off x="5842000" y="305435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B</a:t>
              </a:r>
            </a:p>
          </p:txBody>
        </p:sp>
        <p:sp>
          <p:nvSpPr>
            <p:cNvPr id="16" name="Text Box 27"/>
            <p:cNvSpPr txBox="1">
              <a:spLocks noChangeArrowheads="1"/>
            </p:cNvSpPr>
            <p:nvPr/>
          </p:nvSpPr>
          <p:spPr bwMode="auto">
            <a:xfrm>
              <a:off x="6756400" y="4330700"/>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D</a:t>
              </a:r>
            </a:p>
          </p:txBody>
        </p:sp>
        <p:sp>
          <p:nvSpPr>
            <p:cNvPr id="17" name="Text Box 28"/>
            <p:cNvSpPr txBox="1">
              <a:spLocks noChangeArrowheads="1"/>
            </p:cNvSpPr>
            <p:nvPr/>
          </p:nvSpPr>
          <p:spPr bwMode="auto">
            <a:xfrm>
              <a:off x="7742238" y="5702300"/>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F</a:t>
              </a:r>
            </a:p>
          </p:txBody>
        </p:sp>
        <p:sp>
          <p:nvSpPr>
            <p:cNvPr id="18" name="Text Box 29"/>
            <p:cNvSpPr txBox="1">
              <a:spLocks noChangeArrowheads="1"/>
            </p:cNvSpPr>
            <p:nvPr/>
          </p:nvSpPr>
          <p:spPr bwMode="auto">
            <a:xfrm>
              <a:off x="7727950" y="3035300"/>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C</a:t>
              </a:r>
            </a:p>
          </p:txBody>
        </p:sp>
        <p:sp>
          <p:nvSpPr>
            <p:cNvPr id="19" name="Text Box 30"/>
            <p:cNvSpPr txBox="1">
              <a:spLocks noChangeArrowheads="1"/>
            </p:cNvSpPr>
            <p:nvPr/>
          </p:nvSpPr>
          <p:spPr bwMode="auto">
            <a:xfrm>
              <a:off x="8623300" y="4330700"/>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E</a:t>
              </a:r>
            </a:p>
          </p:txBody>
        </p:sp>
        <p:sp>
          <p:nvSpPr>
            <p:cNvPr id="20" name="Line 31"/>
            <p:cNvSpPr>
              <a:spLocks noChangeShapeType="1"/>
            </p:cNvSpPr>
            <p:nvPr/>
          </p:nvSpPr>
          <p:spPr bwMode="auto">
            <a:xfrm>
              <a:off x="7112000" y="2146300"/>
              <a:ext cx="60960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1" name="Line 32"/>
            <p:cNvSpPr>
              <a:spLocks noChangeShapeType="1"/>
            </p:cNvSpPr>
            <p:nvPr/>
          </p:nvSpPr>
          <p:spPr bwMode="auto">
            <a:xfrm>
              <a:off x="8026400" y="3416300"/>
              <a:ext cx="5969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2" name="Line 34"/>
            <p:cNvSpPr>
              <a:spLocks noChangeShapeType="1"/>
            </p:cNvSpPr>
            <p:nvPr/>
          </p:nvSpPr>
          <p:spPr bwMode="auto">
            <a:xfrm flipH="1" flipV="1">
              <a:off x="7061200" y="4686300"/>
              <a:ext cx="622300" cy="965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3" name="Line 35"/>
            <p:cNvSpPr>
              <a:spLocks noChangeShapeType="1"/>
            </p:cNvSpPr>
            <p:nvPr/>
          </p:nvSpPr>
          <p:spPr bwMode="auto">
            <a:xfrm flipH="1">
              <a:off x="7073900" y="3416300"/>
              <a:ext cx="660400" cy="889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4" name="Line 36"/>
            <p:cNvSpPr>
              <a:spLocks noChangeShapeType="1"/>
            </p:cNvSpPr>
            <p:nvPr/>
          </p:nvSpPr>
          <p:spPr bwMode="auto">
            <a:xfrm flipV="1">
              <a:off x="6172200" y="2120900"/>
              <a:ext cx="6096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grpSp>
    </p:spTree>
    <p:extLst>
      <p:ext uri="{BB962C8B-B14F-4D97-AF65-F5344CB8AC3E}">
        <p14:creationId xmlns:p14="http://schemas.microsoft.com/office/powerpoint/2010/main" val="3497287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a:off x="3581400" y="3124200"/>
            <a:ext cx="1219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35"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36"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37"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38"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39" name="Line 7"/>
          <p:cNvSpPr>
            <a:spLocks noChangeShapeType="1"/>
          </p:cNvSpPr>
          <p:nvPr/>
        </p:nvSpPr>
        <p:spPr bwMode="auto">
          <a:xfrm>
            <a:off x="4876800" y="3640138"/>
            <a:ext cx="2057400" cy="1447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40"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52"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8453"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8454"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8455"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8456"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8457"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8458"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8459"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8460"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8461"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8462" name="Line 30"/>
          <p:cNvSpPr>
            <a:spLocks noChangeShapeType="1"/>
          </p:cNvSpPr>
          <p:nvPr/>
        </p:nvSpPr>
        <p:spPr bwMode="auto">
          <a:xfrm flipV="1">
            <a:off x="5105400" y="3335338"/>
            <a:ext cx="1295400" cy="2286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3"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4" name="Line 32"/>
          <p:cNvSpPr>
            <a:spLocks noChangeShapeType="1"/>
          </p:cNvSpPr>
          <p:nvPr/>
        </p:nvSpPr>
        <p:spPr bwMode="auto">
          <a:xfrm>
            <a:off x="4419600" y="744538"/>
            <a:ext cx="1676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5"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6"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7"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8" name="Line 36"/>
          <p:cNvSpPr>
            <a:spLocks noChangeShapeType="1"/>
          </p:cNvSpPr>
          <p:nvPr/>
        </p:nvSpPr>
        <p:spPr bwMode="auto">
          <a:xfrm>
            <a:off x="3124200" y="5087938"/>
            <a:ext cx="10668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9"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70" name="Line 38"/>
          <p:cNvSpPr>
            <a:spLocks noChangeShapeType="1"/>
          </p:cNvSpPr>
          <p:nvPr/>
        </p:nvSpPr>
        <p:spPr bwMode="auto">
          <a:xfrm flipV="1">
            <a:off x="5562600" y="5011738"/>
            <a:ext cx="1295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71"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2"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3"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4"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5"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6"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7"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8"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79"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80"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81"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8482"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8483"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8484"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8485"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8486"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8487"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2413711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3581400" y="3124200"/>
            <a:ext cx="1219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59"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60"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61"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62"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63" name="Line 7"/>
          <p:cNvSpPr>
            <a:spLocks noChangeShapeType="1"/>
          </p:cNvSpPr>
          <p:nvPr/>
        </p:nvSpPr>
        <p:spPr bwMode="auto">
          <a:xfrm>
            <a:off x="4876800" y="3640138"/>
            <a:ext cx="2057400" cy="1447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64"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76"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9477"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9478"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19479"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19480"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9481"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19482"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19483"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9484"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19485"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19486" name="Line 30"/>
          <p:cNvSpPr>
            <a:spLocks noChangeShapeType="1"/>
          </p:cNvSpPr>
          <p:nvPr/>
        </p:nvSpPr>
        <p:spPr bwMode="auto">
          <a:xfrm flipV="1">
            <a:off x="5105400" y="3335338"/>
            <a:ext cx="1295400" cy="2286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87"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88"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89"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90"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91"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92" name="Line 36"/>
          <p:cNvSpPr>
            <a:spLocks noChangeShapeType="1"/>
          </p:cNvSpPr>
          <p:nvPr/>
        </p:nvSpPr>
        <p:spPr bwMode="auto">
          <a:xfrm>
            <a:off x="3124200" y="5087938"/>
            <a:ext cx="10668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93"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94" name="Line 38"/>
          <p:cNvSpPr>
            <a:spLocks noChangeShapeType="1"/>
          </p:cNvSpPr>
          <p:nvPr/>
        </p:nvSpPr>
        <p:spPr bwMode="auto">
          <a:xfrm flipV="1">
            <a:off x="5562600" y="5011738"/>
            <a:ext cx="1295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9495"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496"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497"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498"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499"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500"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501"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502"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503"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504"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505"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19506"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9507"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9508"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19509"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19510"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19511"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17183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3581400" y="3124200"/>
            <a:ext cx="1219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3"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4"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5"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6"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7" name="Line 7"/>
          <p:cNvSpPr>
            <a:spLocks noChangeShapeType="1"/>
          </p:cNvSpPr>
          <p:nvPr/>
        </p:nvSpPr>
        <p:spPr bwMode="auto">
          <a:xfrm>
            <a:off x="4876800" y="3640138"/>
            <a:ext cx="2057400" cy="1447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88"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0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050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050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050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050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050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050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050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050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050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0510" name="Line 30"/>
          <p:cNvSpPr>
            <a:spLocks noChangeShapeType="1"/>
          </p:cNvSpPr>
          <p:nvPr/>
        </p:nvSpPr>
        <p:spPr bwMode="auto">
          <a:xfrm flipV="1">
            <a:off x="5105400" y="3335338"/>
            <a:ext cx="1295400" cy="2286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1"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2"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3"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4"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5"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6"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7"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8" name="Line 38"/>
          <p:cNvSpPr>
            <a:spLocks noChangeShapeType="1"/>
          </p:cNvSpPr>
          <p:nvPr/>
        </p:nvSpPr>
        <p:spPr bwMode="auto">
          <a:xfrm flipV="1">
            <a:off x="5562600" y="5011738"/>
            <a:ext cx="1295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9"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0"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5"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6"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2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0530"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0531"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053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053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053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053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4126643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3581400" y="3124200"/>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07"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08"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09"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10"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11" name="Line 7"/>
          <p:cNvSpPr>
            <a:spLocks noChangeShapeType="1"/>
          </p:cNvSpPr>
          <p:nvPr/>
        </p:nvSpPr>
        <p:spPr bwMode="auto">
          <a:xfrm>
            <a:off x="4876800" y="3640138"/>
            <a:ext cx="2057400" cy="1447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12"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24"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1525"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1526"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1527"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1528"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1529"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1530"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1531"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1532"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1533"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1534" name="Line 30"/>
          <p:cNvSpPr>
            <a:spLocks noChangeShapeType="1"/>
          </p:cNvSpPr>
          <p:nvPr/>
        </p:nvSpPr>
        <p:spPr bwMode="auto">
          <a:xfrm flipV="1">
            <a:off x="5105400" y="3335338"/>
            <a:ext cx="1295400" cy="2286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35"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36"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37"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38"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39"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40"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41"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42" name="Line 38"/>
          <p:cNvSpPr>
            <a:spLocks noChangeShapeType="1"/>
          </p:cNvSpPr>
          <p:nvPr/>
        </p:nvSpPr>
        <p:spPr bwMode="auto">
          <a:xfrm flipV="1">
            <a:off x="5562600" y="5011738"/>
            <a:ext cx="1295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1543"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44"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45"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46"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47"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48"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49"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50"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51"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52"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53"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1554"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1555"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1556"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1557"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1558"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1559"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2900280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3581400" y="3124200"/>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31"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32"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33"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34"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35" name="Line 7"/>
          <p:cNvSpPr>
            <a:spLocks noChangeShapeType="1"/>
          </p:cNvSpPr>
          <p:nvPr/>
        </p:nvSpPr>
        <p:spPr bwMode="auto">
          <a:xfrm>
            <a:off x="4876800" y="3640138"/>
            <a:ext cx="2057400" cy="1447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36"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48"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2549"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2550"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2551"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2552"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2553"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2554"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2555"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2556"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2557"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2558" name="Line 30"/>
          <p:cNvSpPr>
            <a:spLocks noChangeShapeType="1"/>
          </p:cNvSpPr>
          <p:nvPr/>
        </p:nvSpPr>
        <p:spPr bwMode="auto">
          <a:xfrm flipV="1">
            <a:off x="5105400" y="3335338"/>
            <a:ext cx="1295400" cy="2286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59"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0"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1"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2"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3"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4"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5"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6" name="Line 38"/>
          <p:cNvSpPr>
            <a:spLocks noChangeShapeType="1"/>
          </p:cNvSpPr>
          <p:nvPr/>
        </p:nvSpPr>
        <p:spPr bwMode="auto">
          <a:xfrm flipV="1">
            <a:off x="5562600" y="5011738"/>
            <a:ext cx="1295400" cy="685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2567"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68"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69"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0"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1"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2"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3"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4"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5"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6"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7"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2578"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2579"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2580"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2581"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2582"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2583"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900255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3581400" y="3124200"/>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55"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56"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57"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58"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59" name="Line 7"/>
          <p:cNvSpPr>
            <a:spLocks noChangeShapeType="1"/>
          </p:cNvSpPr>
          <p:nvPr/>
        </p:nvSpPr>
        <p:spPr bwMode="auto">
          <a:xfrm>
            <a:off x="4876800" y="3640138"/>
            <a:ext cx="2057400" cy="1447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60"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72"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3573"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3574"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3575"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3576"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3577"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3578"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3579"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3580"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3581"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3582" name="Line 30"/>
          <p:cNvSpPr>
            <a:spLocks noChangeShapeType="1"/>
          </p:cNvSpPr>
          <p:nvPr/>
        </p:nvSpPr>
        <p:spPr bwMode="auto">
          <a:xfrm flipV="1">
            <a:off x="5105400" y="3335338"/>
            <a:ext cx="1295400" cy="2286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83"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84"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85"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86"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87"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88"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89"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90" name="Line 38"/>
          <p:cNvSpPr>
            <a:spLocks noChangeShapeType="1"/>
          </p:cNvSpPr>
          <p:nvPr/>
        </p:nvSpPr>
        <p:spPr bwMode="auto">
          <a:xfrm flipV="1">
            <a:off x="5562600" y="5011738"/>
            <a:ext cx="1295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3591"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2"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3"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4"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5"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6"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7"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8"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599"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600"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601"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3602"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3603"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3604"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3605"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3606"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3607"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60"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61"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2"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3"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4"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5"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6"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7"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8"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9"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70"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57469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3581400" y="3124200"/>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79"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80"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81"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82"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83" name="Line 7"/>
          <p:cNvSpPr>
            <a:spLocks noChangeShapeType="1"/>
          </p:cNvSpPr>
          <p:nvPr/>
        </p:nvSpPr>
        <p:spPr bwMode="auto">
          <a:xfrm>
            <a:off x="4876800" y="3640138"/>
            <a:ext cx="2057400" cy="1447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84"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96"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4597"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4598"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4599"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4600"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4601"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4602"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4603"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4604"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4605"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4606" name="Line 30"/>
          <p:cNvSpPr>
            <a:spLocks noChangeShapeType="1"/>
          </p:cNvSpPr>
          <p:nvPr/>
        </p:nvSpPr>
        <p:spPr bwMode="auto">
          <a:xfrm flipV="1">
            <a:off x="5105400" y="3335338"/>
            <a:ext cx="1295400" cy="2286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07"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08"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09"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0" name="Line 34"/>
          <p:cNvSpPr>
            <a:spLocks noChangeShapeType="1"/>
          </p:cNvSpPr>
          <p:nvPr/>
        </p:nvSpPr>
        <p:spPr bwMode="auto">
          <a:xfrm flipH="1">
            <a:off x="1828800" y="3106738"/>
            <a:ext cx="1524000" cy="533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1"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2"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3"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4" name="Line 38"/>
          <p:cNvSpPr>
            <a:spLocks noChangeShapeType="1"/>
          </p:cNvSpPr>
          <p:nvPr/>
        </p:nvSpPr>
        <p:spPr bwMode="auto">
          <a:xfrm flipV="1">
            <a:off x="5562600" y="5011738"/>
            <a:ext cx="1295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5"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16"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17"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18"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19"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20"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21"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22"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23"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24"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25"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4626"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4627"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4628"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4629"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4630"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4631"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1491840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3581400" y="3124200"/>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03"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04"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05"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06"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07" name="Line 7"/>
          <p:cNvSpPr>
            <a:spLocks noChangeShapeType="1"/>
          </p:cNvSpPr>
          <p:nvPr/>
        </p:nvSpPr>
        <p:spPr bwMode="auto">
          <a:xfrm>
            <a:off x="4876800" y="3640138"/>
            <a:ext cx="2057400" cy="1447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08"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20"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5621"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5622"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5623"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5624"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5625"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5626"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5627"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5628"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5629"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5630" name="Line 30"/>
          <p:cNvSpPr>
            <a:spLocks noChangeShapeType="1"/>
          </p:cNvSpPr>
          <p:nvPr/>
        </p:nvSpPr>
        <p:spPr bwMode="auto">
          <a:xfrm flipV="1">
            <a:off x="5105400" y="3335338"/>
            <a:ext cx="1295400" cy="2286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1"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2"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3"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4" name="Line 34"/>
          <p:cNvSpPr>
            <a:spLocks noChangeShapeType="1"/>
          </p:cNvSpPr>
          <p:nvPr/>
        </p:nvSpPr>
        <p:spPr bwMode="auto">
          <a:xfrm flipH="1">
            <a:off x="1828800" y="3106738"/>
            <a:ext cx="1524000" cy="5334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5"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6"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7" name="Line 37"/>
          <p:cNvSpPr>
            <a:spLocks noChangeShapeType="1"/>
          </p:cNvSpPr>
          <p:nvPr/>
        </p:nvSpPr>
        <p:spPr bwMode="auto">
          <a:xfrm>
            <a:off x="4648200" y="5164138"/>
            <a:ext cx="457200" cy="457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8" name="Line 38"/>
          <p:cNvSpPr>
            <a:spLocks noChangeShapeType="1"/>
          </p:cNvSpPr>
          <p:nvPr/>
        </p:nvSpPr>
        <p:spPr bwMode="auto">
          <a:xfrm flipV="1">
            <a:off x="5562600" y="5011738"/>
            <a:ext cx="1295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5639"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0"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1"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2"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3"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4"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5"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6"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7"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8"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49"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5650"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5651"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5652"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5653"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5654"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5655"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8"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9"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60"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61"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2"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3"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4"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5"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6"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7"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8"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2736680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3581400" y="3124200"/>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27"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28"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29"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30"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31" name="Line 7"/>
          <p:cNvSpPr>
            <a:spLocks noChangeShapeType="1"/>
          </p:cNvSpPr>
          <p:nvPr/>
        </p:nvSpPr>
        <p:spPr bwMode="auto">
          <a:xfrm>
            <a:off x="4876800" y="3640138"/>
            <a:ext cx="2057400" cy="1447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32"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44"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6645"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6646"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6647"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6648"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6649"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6650"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6651"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6652"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6653"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6654" name="Line 30"/>
          <p:cNvSpPr>
            <a:spLocks noChangeShapeType="1"/>
          </p:cNvSpPr>
          <p:nvPr/>
        </p:nvSpPr>
        <p:spPr bwMode="auto">
          <a:xfrm flipV="1">
            <a:off x="5105400" y="3335338"/>
            <a:ext cx="1295400" cy="2286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5"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6"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7"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8" name="Line 34"/>
          <p:cNvSpPr>
            <a:spLocks noChangeShapeType="1"/>
          </p:cNvSpPr>
          <p:nvPr/>
        </p:nvSpPr>
        <p:spPr bwMode="auto">
          <a:xfrm flipH="1">
            <a:off x="1828800" y="3106738"/>
            <a:ext cx="1524000" cy="5334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9"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0"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1" name="Line 37"/>
          <p:cNvSpPr>
            <a:spLocks noChangeShapeType="1"/>
          </p:cNvSpPr>
          <p:nvPr/>
        </p:nvSpPr>
        <p:spPr bwMode="auto">
          <a:xfrm>
            <a:off x="4648200" y="5164138"/>
            <a:ext cx="457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2" name="Line 38"/>
          <p:cNvSpPr>
            <a:spLocks noChangeShapeType="1"/>
          </p:cNvSpPr>
          <p:nvPr/>
        </p:nvSpPr>
        <p:spPr bwMode="auto">
          <a:xfrm flipV="1">
            <a:off x="5562600" y="5011738"/>
            <a:ext cx="1295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3"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4"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5"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6"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7"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8"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9"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0"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1"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2"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3"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4"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6675"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6676"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6677"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6678"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6679"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Tree>
    <p:extLst>
      <p:ext uri="{BB962C8B-B14F-4D97-AF65-F5344CB8AC3E}">
        <p14:creationId xmlns:p14="http://schemas.microsoft.com/office/powerpoint/2010/main" val="3301048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3581400" y="3124200"/>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27" name="Line 3"/>
          <p:cNvSpPr>
            <a:spLocks noChangeShapeType="1"/>
          </p:cNvSpPr>
          <p:nvPr/>
        </p:nvSpPr>
        <p:spPr bwMode="auto">
          <a:xfrm>
            <a:off x="2590800" y="1354138"/>
            <a:ext cx="914400" cy="1752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28" name="Line 4"/>
          <p:cNvSpPr>
            <a:spLocks noChangeShapeType="1"/>
          </p:cNvSpPr>
          <p:nvPr/>
        </p:nvSpPr>
        <p:spPr bwMode="auto">
          <a:xfrm>
            <a:off x="1752600" y="3716338"/>
            <a:ext cx="1066800" cy="1600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29" name="Line 5"/>
          <p:cNvSpPr>
            <a:spLocks noChangeShapeType="1"/>
          </p:cNvSpPr>
          <p:nvPr/>
        </p:nvSpPr>
        <p:spPr bwMode="auto">
          <a:xfrm flipH="1">
            <a:off x="2819400" y="3106738"/>
            <a:ext cx="6858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30" name="Line 6"/>
          <p:cNvSpPr>
            <a:spLocks noChangeShapeType="1"/>
          </p:cNvSpPr>
          <p:nvPr/>
        </p:nvSpPr>
        <p:spPr bwMode="auto">
          <a:xfrm>
            <a:off x="2667000" y="1354138"/>
            <a:ext cx="396240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31" name="Line 7"/>
          <p:cNvSpPr>
            <a:spLocks noChangeShapeType="1"/>
          </p:cNvSpPr>
          <p:nvPr/>
        </p:nvSpPr>
        <p:spPr bwMode="auto">
          <a:xfrm>
            <a:off x="4876800" y="3640138"/>
            <a:ext cx="2057400" cy="1447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32" name="Line 8"/>
          <p:cNvSpPr>
            <a:spLocks noChangeShapeType="1"/>
          </p:cNvSpPr>
          <p:nvPr/>
        </p:nvSpPr>
        <p:spPr bwMode="auto">
          <a:xfrm>
            <a:off x="6629400" y="3335338"/>
            <a:ext cx="304800" cy="18288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44" name="Text Box 20"/>
          <p:cNvSpPr txBox="1">
            <a:spLocks noChangeArrowheads="1"/>
          </p:cNvSpPr>
          <p:nvPr/>
        </p:nvSpPr>
        <p:spPr bwMode="auto">
          <a:xfrm>
            <a:off x="3581400" y="47545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6645" name="Text Box 21"/>
          <p:cNvSpPr txBox="1">
            <a:spLocks noChangeArrowheads="1"/>
          </p:cNvSpPr>
          <p:nvPr/>
        </p:nvSpPr>
        <p:spPr bwMode="auto">
          <a:xfrm>
            <a:off x="5029200" y="7445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6646" name="Text Box 22"/>
          <p:cNvSpPr txBox="1">
            <a:spLocks noChangeArrowheads="1"/>
          </p:cNvSpPr>
          <p:nvPr/>
        </p:nvSpPr>
        <p:spPr bwMode="auto">
          <a:xfrm>
            <a:off x="6553200" y="2286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40</a:t>
            </a:r>
          </a:p>
        </p:txBody>
      </p:sp>
      <p:sp>
        <p:nvSpPr>
          <p:cNvPr id="26647" name="Text Box 23"/>
          <p:cNvSpPr txBox="1">
            <a:spLocks noChangeArrowheads="1"/>
          </p:cNvSpPr>
          <p:nvPr/>
        </p:nvSpPr>
        <p:spPr bwMode="auto">
          <a:xfrm>
            <a:off x="3429000" y="107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30</a:t>
            </a:r>
          </a:p>
        </p:txBody>
      </p:sp>
      <p:sp>
        <p:nvSpPr>
          <p:cNvPr id="26648" name="Text Box 24"/>
          <p:cNvSpPr txBox="1">
            <a:spLocks noChangeArrowheads="1"/>
          </p:cNvSpPr>
          <p:nvPr/>
        </p:nvSpPr>
        <p:spPr bwMode="auto">
          <a:xfrm>
            <a:off x="2057400" y="3200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6649" name="Text Box 25"/>
          <p:cNvSpPr txBox="1">
            <a:spLocks noChangeArrowheads="1"/>
          </p:cNvSpPr>
          <p:nvPr/>
        </p:nvSpPr>
        <p:spPr bwMode="auto">
          <a:xfrm>
            <a:off x="6172200" y="5562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70</a:t>
            </a:r>
          </a:p>
        </p:txBody>
      </p:sp>
      <p:sp>
        <p:nvSpPr>
          <p:cNvPr id="26650" name="Text Box 26"/>
          <p:cNvSpPr txBox="1">
            <a:spLocks noChangeArrowheads="1"/>
          </p:cNvSpPr>
          <p:nvPr/>
        </p:nvSpPr>
        <p:spPr bwMode="auto">
          <a:xfrm>
            <a:off x="4495800" y="54403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80</a:t>
            </a:r>
          </a:p>
        </p:txBody>
      </p:sp>
      <p:sp>
        <p:nvSpPr>
          <p:cNvPr id="26651" name="Text Box 27"/>
          <p:cNvSpPr txBox="1">
            <a:spLocks noChangeArrowheads="1"/>
          </p:cNvSpPr>
          <p:nvPr/>
        </p:nvSpPr>
        <p:spPr bwMode="auto">
          <a:xfrm>
            <a:off x="4038600" y="287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6652" name="Text Box 28"/>
          <p:cNvSpPr txBox="1">
            <a:spLocks noChangeArrowheads="1"/>
          </p:cNvSpPr>
          <p:nvPr/>
        </p:nvSpPr>
        <p:spPr bwMode="auto">
          <a:xfrm>
            <a:off x="4495800" y="432593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90</a:t>
            </a:r>
          </a:p>
        </p:txBody>
      </p:sp>
      <p:sp>
        <p:nvSpPr>
          <p:cNvPr id="26653" name="Text Box 29"/>
          <p:cNvSpPr txBox="1">
            <a:spLocks noChangeArrowheads="1"/>
          </p:cNvSpPr>
          <p:nvPr/>
        </p:nvSpPr>
        <p:spPr bwMode="auto">
          <a:xfrm>
            <a:off x="5334000" y="31369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200" b="1"/>
              <a:t>50</a:t>
            </a:r>
          </a:p>
        </p:txBody>
      </p:sp>
      <p:sp>
        <p:nvSpPr>
          <p:cNvPr id="26654" name="Line 30"/>
          <p:cNvSpPr>
            <a:spLocks noChangeShapeType="1"/>
          </p:cNvSpPr>
          <p:nvPr/>
        </p:nvSpPr>
        <p:spPr bwMode="auto">
          <a:xfrm flipV="1">
            <a:off x="5105400" y="3335338"/>
            <a:ext cx="1295400" cy="2286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5" name="Line 31"/>
          <p:cNvSpPr>
            <a:spLocks noChangeShapeType="1"/>
          </p:cNvSpPr>
          <p:nvPr/>
        </p:nvSpPr>
        <p:spPr bwMode="auto">
          <a:xfrm>
            <a:off x="6400800" y="1811338"/>
            <a:ext cx="1524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6" name="Line 32"/>
          <p:cNvSpPr>
            <a:spLocks noChangeShapeType="1"/>
          </p:cNvSpPr>
          <p:nvPr/>
        </p:nvSpPr>
        <p:spPr bwMode="auto">
          <a:xfrm>
            <a:off x="4419600" y="744538"/>
            <a:ext cx="1676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7" name="Line 33"/>
          <p:cNvSpPr>
            <a:spLocks noChangeShapeType="1"/>
          </p:cNvSpPr>
          <p:nvPr/>
        </p:nvSpPr>
        <p:spPr bwMode="auto">
          <a:xfrm flipH="1">
            <a:off x="2895600" y="820738"/>
            <a:ext cx="10668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8" name="Line 34"/>
          <p:cNvSpPr>
            <a:spLocks noChangeShapeType="1"/>
          </p:cNvSpPr>
          <p:nvPr/>
        </p:nvSpPr>
        <p:spPr bwMode="auto">
          <a:xfrm flipH="1">
            <a:off x="1828800" y="3106738"/>
            <a:ext cx="1524000" cy="5334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59" name="Line 35"/>
          <p:cNvSpPr>
            <a:spLocks noChangeShapeType="1"/>
          </p:cNvSpPr>
          <p:nvPr/>
        </p:nvSpPr>
        <p:spPr bwMode="auto">
          <a:xfrm flipH="1">
            <a:off x="4572000" y="3792538"/>
            <a:ext cx="228600" cy="990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0" name="Line 36"/>
          <p:cNvSpPr>
            <a:spLocks noChangeShapeType="1"/>
          </p:cNvSpPr>
          <p:nvPr/>
        </p:nvSpPr>
        <p:spPr bwMode="auto">
          <a:xfrm>
            <a:off x="3124200" y="5087938"/>
            <a:ext cx="1066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1" name="Line 37"/>
          <p:cNvSpPr>
            <a:spLocks noChangeShapeType="1"/>
          </p:cNvSpPr>
          <p:nvPr/>
        </p:nvSpPr>
        <p:spPr bwMode="auto">
          <a:xfrm>
            <a:off x="4648200" y="5164138"/>
            <a:ext cx="457200" cy="457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2" name="Line 38"/>
          <p:cNvSpPr>
            <a:spLocks noChangeShapeType="1"/>
          </p:cNvSpPr>
          <p:nvPr/>
        </p:nvSpPr>
        <p:spPr bwMode="auto">
          <a:xfrm flipV="1">
            <a:off x="5562600" y="5011738"/>
            <a:ext cx="12954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6663" name="Oval 39"/>
          <p:cNvSpPr>
            <a:spLocks noChangeArrowheads="1"/>
          </p:cNvSpPr>
          <p:nvPr/>
        </p:nvSpPr>
        <p:spPr bwMode="auto">
          <a:xfrm>
            <a:off x="2362200" y="104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4" name="Oval 40"/>
          <p:cNvSpPr>
            <a:spLocks noChangeArrowheads="1"/>
          </p:cNvSpPr>
          <p:nvPr/>
        </p:nvSpPr>
        <p:spPr bwMode="auto">
          <a:xfrm>
            <a:off x="3962400" y="515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5" name="Oval 41"/>
          <p:cNvSpPr>
            <a:spLocks noChangeArrowheads="1"/>
          </p:cNvSpPr>
          <p:nvPr/>
        </p:nvSpPr>
        <p:spPr bwMode="auto">
          <a:xfrm>
            <a:off x="3276600" y="2801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6" name="Oval 42"/>
          <p:cNvSpPr>
            <a:spLocks noChangeArrowheads="1"/>
          </p:cNvSpPr>
          <p:nvPr/>
        </p:nvSpPr>
        <p:spPr bwMode="auto">
          <a:xfrm>
            <a:off x="2590800" y="4859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7" name="Oval 43"/>
          <p:cNvSpPr>
            <a:spLocks noChangeArrowheads="1"/>
          </p:cNvSpPr>
          <p:nvPr/>
        </p:nvSpPr>
        <p:spPr bwMode="auto">
          <a:xfrm>
            <a:off x="4572000" y="33353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8" name="Oval 44"/>
          <p:cNvSpPr>
            <a:spLocks noChangeArrowheads="1"/>
          </p:cNvSpPr>
          <p:nvPr/>
        </p:nvSpPr>
        <p:spPr bwMode="auto">
          <a:xfrm>
            <a:off x="41910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69" name="Oval 45"/>
          <p:cNvSpPr>
            <a:spLocks noChangeArrowheads="1"/>
          </p:cNvSpPr>
          <p:nvPr/>
        </p:nvSpPr>
        <p:spPr bwMode="auto">
          <a:xfrm>
            <a:off x="6019800" y="1354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0" name="Oval 46"/>
          <p:cNvSpPr>
            <a:spLocks noChangeArrowheads="1"/>
          </p:cNvSpPr>
          <p:nvPr/>
        </p:nvSpPr>
        <p:spPr bwMode="auto">
          <a:xfrm>
            <a:off x="6324600" y="3030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1" name="Oval 47"/>
          <p:cNvSpPr>
            <a:spLocks noChangeArrowheads="1"/>
          </p:cNvSpPr>
          <p:nvPr/>
        </p:nvSpPr>
        <p:spPr bwMode="auto">
          <a:xfrm>
            <a:off x="5029200" y="54689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2" name="Oval 48"/>
          <p:cNvSpPr>
            <a:spLocks noChangeArrowheads="1"/>
          </p:cNvSpPr>
          <p:nvPr/>
        </p:nvSpPr>
        <p:spPr bwMode="auto">
          <a:xfrm>
            <a:off x="6629400" y="47831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3" name="Oval 49"/>
          <p:cNvSpPr>
            <a:spLocks noChangeArrowheads="1"/>
          </p:cNvSpPr>
          <p:nvPr/>
        </p:nvSpPr>
        <p:spPr bwMode="auto">
          <a:xfrm>
            <a:off x="1371600" y="341153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AU" altLang="en-US"/>
          </a:p>
        </p:txBody>
      </p:sp>
      <p:sp>
        <p:nvSpPr>
          <p:cNvPr id="26674" name="Text Box 50"/>
          <p:cNvSpPr txBox="1">
            <a:spLocks noChangeArrowheads="1"/>
          </p:cNvSpPr>
          <p:nvPr/>
        </p:nvSpPr>
        <p:spPr bwMode="auto">
          <a:xfrm>
            <a:off x="4343400" y="1887538"/>
            <a:ext cx="10668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6675" name="Text Box 51"/>
          <p:cNvSpPr txBox="1">
            <a:spLocks noChangeArrowheads="1"/>
          </p:cNvSpPr>
          <p:nvPr/>
        </p:nvSpPr>
        <p:spPr bwMode="auto">
          <a:xfrm>
            <a:off x="2590800" y="2116138"/>
            <a:ext cx="838200" cy="2841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6676" name="Text Box 52"/>
          <p:cNvSpPr txBox="1">
            <a:spLocks noChangeArrowheads="1"/>
          </p:cNvSpPr>
          <p:nvPr/>
        </p:nvSpPr>
        <p:spPr bwMode="auto">
          <a:xfrm>
            <a:off x="1752600" y="4402138"/>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120</a:t>
            </a:r>
          </a:p>
        </p:txBody>
      </p:sp>
      <p:sp>
        <p:nvSpPr>
          <p:cNvPr id="26677" name="Text Box 53"/>
          <p:cNvSpPr txBox="1">
            <a:spLocks noChangeArrowheads="1"/>
          </p:cNvSpPr>
          <p:nvPr/>
        </p:nvSpPr>
        <p:spPr bwMode="auto">
          <a:xfrm>
            <a:off x="3200400" y="39449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110</a:t>
            </a:r>
          </a:p>
        </p:txBody>
      </p:sp>
      <p:sp>
        <p:nvSpPr>
          <p:cNvPr id="26678" name="Text Box 54"/>
          <p:cNvSpPr txBox="1">
            <a:spLocks noChangeArrowheads="1"/>
          </p:cNvSpPr>
          <p:nvPr/>
        </p:nvSpPr>
        <p:spPr bwMode="auto">
          <a:xfrm>
            <a:off x="5867400" y="4021138"/>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70</a:t>
            </a:r>
          </a:p>
        </p:txBody>
      </p:sp>
      <p:sp>
        <p:nvSpPr>
          <p:cNvPr id="26679" name="Text Box 55"/>
          <p:cNvSpPr txBox="1">
            <a:spLocks noChangeArrowheads="1"/>
          </p:cNvSpPr>
          <p:nvPr/>
        </p:nvSpPr>
        <p:spPr bwMode="auto">
          <a:xfrm>
            <a:off x="6858000" y="40513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1200" b="1"/>
              <a:t>100</a:t>
            </a:r>
          </a:p>
        </p:txBody>
      </p:sp>
      <p:sp>
        <p:nvSpPr>
          <p:cNvPr id="56" name="Text Box 9"/>
          <p:cNvSpPr txBox="1">
            <a:spLocks noChangeArrowheads="1"/>
          </p:cNvSpPr>
          <p:nvPr/>
        </p:nvSpPr>
        <p:spPr bwMode="auto">
          <a:xfrm>
            <a:off x="1752600" y="5410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err="1" smtClean="0">
                <a:solidFill>
                  <a:schemeClr val="accent2"/>
                </a:solidFill>
              </a:rPr>
              <a:t>Morisset</a:t>
            </a:r>
            <a:endParaRPr lang="en-GB" altLang="en-US" sz="1600" b="1" dirty="0">
              <a:solidFill>
                <a:schemeClr val="accent2"/>
              </a:solidFill>
            </a:endParaRPr>
          </a:p>
        </p:txBody>
      </p:sp>
      <p:sp>
        <p:nvSpPr>
          <p:cNvPr id="57" name="Text Box 10"/>
          <p:cNvSpPr txBox="1">
            <a:spLocks noChangeArrowheads="1"/>
          </p:cNvSpPr>
          <p:nvPr/>
        </p:nvSpPr>
        <p:spPr bwMode="auto">
          <a:xfrm>
            <a:off x="6324600" y="1447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Nelson Bay</a:t>
            </a:r>
            <a:endParaRPr lang="en-GB" altLang="en-US" sz="1600" b="1" dirty="0">
              <a:solidFill>
                <a:schemeClr val="accent2"/>
              </a:solidFill>
            </a:endParaRPr>
          </a:p>
        </p:txBody>
      </p:sp>
      <p:sp>
        <p:nvSpPr>
          <p:cNvPr id="58" name="Text Box 11"/>
          <p:cNvSpPr txBox="1">
            <a:spLocks noChangeArrowheads="1"/>
          </p:cNvSpPr>
          <p:nvPr/>
        </p:nvSpPr>
        <p:spPr bwMode="auto">
          <a:xfrm>
            <a:off x="6477000" y="316865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Newcastle</a:t>
            </a:r>
            <a:endParaRPr lang="en-GB" altLang="en-US" sz="1600" b="1" dirty="0">
              <a:solidFill>
                <a:schemeClr val="accent2"/>
              </a:solidFill>
            </a:endParaRPr>
          </a:p>
        </p:txBody>
      </p:sp>
      <p:sp>
        <p:nvSpPr>
          <p:cNvPr id="59" name="Text Box 12"/>
          <p:cNvSpPr txBox="1">
            <a:spLocks noChangeArrowheads="1"/>
          </p:cNvSpPr>
          <p:nvPr/>
        </p:nvSpPr>
        <p:spPr bwMode="auto">
          <a:xfrm>
            <a:off x="6629400" y="4724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Gosford</a:t>
            </a:r>
            <a:endParaRPr lang="en-GB" altLang="en-US" sz="1600" b="1" dirty="0">
              <a:solidFill>
                <a:schemeClr val="accent2"/>
              </a:solidFill>
            </a:endParaRPr>
          </a:p>
        </p:txBody>
      </p:sp>
      <p:sp>
        <p:nvSpPr>
          <p:cNvPr id="60" name="Text Box 13"/>
          <p:cNvSpPr txBox="1">
            <a:spLocks noChangeArrowheads="1"/>
          </p:cNvSpPr>
          <p:nvPr/>
        </p:nvSpPr>
        <p:spPr bwMode="auto">
          <a:xfrm>
            <a:off x="4267200" y="60198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Woy Woy</a:t>
            </a:r>
            <a:endParaRPr lang="en-GB" altLang="en-US" sz="1600" b="1" dirty="0">
              <a:solidFill>
                <a:schemeClr val="accent2"/>
              </a:solidFill>
            </a:endParaRPr>
          </a:p>
        </p:txBody>
      </p:sp>
      <p:sp>
        <p:nvSpPr>
          <p:cNvPr id="61" name="Text Box 14"/>
          <p:cNvSpPr txBox="1">
            <a:spLocks noChangeArrowheads="1"/>
          </p:cNvSpPr>
          <p:nvPr/>
        </p:nvSpPr>
        <p:spPr bwMode="auto">
          <a:xfrm>
            <a:off x="4374232" y="4895057"/>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Brisbane Water</a:t>
            </a:r>
            <a:endParaRPr lang="en-GB" altLang="en-US" sz="1600" b="1" dirty="0">
              <a:solidFill>
                <a:schemeClr val="accent2"/>
              </a:solidFill>
            </a:endParaRPr>
          </a:p>
        </p:txBody>
      </p:sp>
      <p:sp>
        <p:nvSpPr>
          <p:cNvPr id="62" name="Text Box 15"/>
          <p:cNvSpPr txBox="1">
            <a:spLocks noChangeArrowheads="1"/>
          </p:cNvSpPr>
          <p:nvPr/>
        </p:nvSpPr>
        <p:spPr bwMode="auto">
          <a:xfrm>
            <a:off x="1331640" y="281940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West </a:t>
            </a:r>
            <a:r>
              <a:rPr lang="en-GB" altLang="en-US" sz="1600" b="1" dirty="0" err="1" smtClean="0">
                <a:solidFill>
                  <a:schemeClr val="accent2"/>
                </a:solidFill>
              </a:rPr>
              <a:t>Wallsend</a:t>
            </a:r>
            <a:endParaRPr lang="en-GB" altLang="en-US" sz="1600" b="1" dirty="0">
              <a:solidFill>
                <a:schemeClr val="accent2"/>
              </a:solidFill>
            </a:endParaRPr>
          </a:p>
        </p:txBody>
      </p:sp>
      <p:sp>
        <p:nvSpPr>
          <p:cNvPr id="63" name="Text Box 16"/>
          <p:cNvSpPr txBox="1">
            <a:spLocks noChangeArrowheads="1"/>
          </p:cNvSpPr>
          <p:nvPr/>
        </p:nvSpPr>
        <p:spPr bwMode="auto">
          <a:xfrm>
            <a:off x="685800" y="12192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Kurri</a:t>
            </a:r>
            <a:endParaRPr lang="en-GB" altLang="en-US" sz="1600" b="1" dirty="0">
              <a:solidFill>
                <a:schemeClr val="accent2"/>
              </a:solidFill>
            </a:endParaRPr>
          </a:p>
        </p:txBody>
      </p:sp>
      <p:sp>
        <p:nvSpPr>
          <p:cNvPr id="64" name="Text Box 17"/>
          <p:cNvSpPr txBox="1">
            <a:spLocks noChangeArrowheads="1"/>
          </p:cNvSpPr>
          <p:nvPr/>
        </p:nvSpPr>
        <p:spPr bwMode="auto">
          <a:xfrm>
            <a:off x="0" y="3962400"/>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a:solidFill>
                  <a:schemeClr val="accent2"/>
                </a:solidFill>
              </a:rPr>
              <a:t>Cessnock</a:t>
            </a:r>
          </a:p>
        </p:txBody>
      </p:sp>
      <p:sp>
        <p:nvSpPr>
          <p:cNvPr id="65" name="Text Box 18"/>
          <p:cNvSpPr txBox="1">
            <a:spLocks noChangeArrowheads="1"/>
          </p:cNvSpPr>
          <p:nvPr/>
        </p:nvSpPr>
        <p:spPr bwMode="auto">
          <a:xfrm>
            <a:off x="4495800" y="34877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altLang="en-US" sz="1600" b="1" dirty="0" smtClean="0">
                <a:solidFill>
                  <a:schemeClr val="accent2"/>
                </a:solidFill>
              </a:rPr>
              <a:t>Toronto</a:t>
            </a:r>
            <a:endParaRPr lang="en-GB" altLang="en-US" sz="1600" b="1" dirty="0">
              <a:solidFill>
                <a:schemeClr val="accent2"/>
              </a:solidFill>
            </a:endParaRPr>
          </a:p>
        </p:txBody>
      </p:sp>
      <p:sp>
        <p:nvSpPr>
          <p:cNvPr id="66" name="Text Box 19"/>
          <p:cNvSpPr txBox="1">
            <a:spLocks noChangeArrowheads="1"/>
          </p:cNvSpPr>
          <p:nvPr/>
        </p:nvSpPr>
        <p:spPr bwMode="auto">
          <a:xfrm>
            <a:off x="3924300" y="361951"/>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1600" b="1" dirty="0" smtClean="0">
                <a:solidFill>
                  <a:schemeClr val="accent2"/>
                </a:solidFill>
              </a:rPr>
              <a:t>Maitland</a:t>
            </a:r>
            <a:endParaRPr lang="en-GB" altLang="en-US" sz="1600" b="1" dirty="0">
              <a:solidFill>
                <a:schemeClr val="accent2"/>
              </a:solidFill>
            </a:endParaRPr>
          </a:p>
        </p:txBody>
      </p:sp>
      <p:sp>
        <p:nvSpPr>
          <p:cNvPr id="67" name="Rounded Rectangle 66"/>
          <p:cNvSpPr/>
          <p:nvPr/>
        </p:nvSpPr>
        <p:spPr>
          <a:xfrm>
            <a:off x="1763688" y="2167712"/>
            <a:ext cx="4793158" cy="247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smtClean="0"/>
              <a:t>Worksheet 4</a:t>
            </a:r>
            <a:endParaRPr lang="en-AU" sz="4000" b="1" dirty="0"/>
          </a:p>
        </p:txBody>
      </p:sp>
    </p:spTree>
    <p:extLst>
      <p:ext uri="{BB962C8B-B14F-4D97-AF65-F5344CB8AC3E}">
        <p14:creationId xmlns:p14="http://schemas.microsoft.com/office/powerpoint/2010/main" val="1204655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Trees</a:t>
            </a:r>
            <a:endParaRPr lang="en-AU" dirty="0"/>
          </a:p>
        </p:txBody>
      </p:sp>
      <p:sp>
        <p:nvSpPr>
          <p:cNvPr id="6" name="Content Placeholder 5"/>
          <p:cNvSpPr>
            <a:spLocks noGrp="1"/>
          </p:cNvSpPr>
          <p:nvPr>
            <p:ph sz="half" idx="1"/>
          </p:nvPr>
        </p:nvSpPr>
        <p:spPr/>
        <p:txBody>
          <a:bodyPr/>
          <a:lstStyle/>
          <a:p>
            <a:r>
              <a:rPr lang="en-AU" dirty="0" smtClean="0"/>
              <a:t>A tree is a graph that looks like this:</a:t>
            </a:r>
            <a:endParaRPr lang="en-AU" dirty="0"/>
          </a:p>
        </p:txBody>
      </p:sp>
      <p:sp>
        <p:nvSpPr>
          <p:cNvPr id="4" name="Slide Number Placeholder 3"/>
          <p:cNvSpPr>
            <a:spLocks noGrp="1"/>
          </p:cNvSpPr>
          <p:nvPr>
            <p:ph type="sldNum" sz="quarter" idx="12"/>
          </p:nvPr>
        </p:nvSpPr>
        <p:spPr/>
        <p:txBody>
          <a:bodyPr/>
          <a:lstStyle/>
          <a:p>
            <a:fld id="{39C5663F-0EDC-4F19-802A-9D0D9A23124F}" type="slidenum">
              <a:rPr lang="en-US" smtClean="0"/>
              <a:pPr/>
              <a:t>4</a:t>
            </a:fld>
            <a:endParaRPr lang="en-US">
              <a:solidFill>
                <a:schemeClr val="tx1"/>
              </a:solidFill>
            </a:endParaRPr>
          </a:p>
        </p:txBody>
      </p:sp>
      <p:grpSp>
        <p:nvGrpSpPr>
          <p:cNvPr id="7" name="Group 6"/>
          <p:cNvGrpSpPr/>
          <p:nvPr/>
        </p:nvGrpSpPr>
        <p:grpSpPr>
          <a:xfrm>
            <a:off x="3997796" y="1292717"/>
            <a:ext cx="3238500" cy="4419600"/>
            <a:chOff x="5765800" y="1663700"/>
            <a:chExt cx="3238500" cy="4419600"/>
          </a:xfrm>
        </p:grpSpPr>
        <p:sp>
          <p:nvSpPr>
            <p:cNvPr id="8" name="Oval 19"/>
            <p:cNvSpPr>
              <a:spLocks noChangeArrowheads="1"/>
            </p:cNvSpPr>
            <p:nvPr/>
          </p:nvSpPr>
          <p:spPr bwMode="auto">
            <a:xfrm>
              <a:off x="6718300" y="16637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9" name="Oval 20"/>
            <p:cNvSpPr>
              <a:spLocks noChangeArrowheads="1"/>
            </p:cNvSpPr>
            <p:nvPr/>
          </p:nvSpPr>
          <p:spPr bwMode="auto">
            <a:xfrm>
              <a:off x="5765800" y="29718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0" name="Oval 21"/>
            <p:cNvSpPr>
              <a:spLocks noChangeArrowheads="1"/>
            </p:cNvSpPr>
            <p:nvPr/>
          </p:nvSpPr>
          <p:spPr bwMode="auto">
            <a:xfrm>
              <a:off x="7658100" y="29845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1" name="Oval 22"/>
            <p:cNvSpPr>
              <a:spLocks noChangeArrowheads="1"/>
            </p:cNvSpPr>
            <p:nvPr/>
          </p:nvSpPr>
          <p:spPr bwMode="auto">
            <a:xfrm>
              <a:off x="66802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2" name="Oval 23"/>
            <p:cNvSpPr>
              <a:spLocks noChangeArrowheads="1"/>
            </p:cNvSpPr>
            <p:nvPr/>
          </p:nvSpPr>
          <p:spPr bwMode="auto">
            <a:xfrm>
              <a:off x="7658100" y="56261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3" name="Oval 24"/>
            <p:cNvSpPr>
              <a:spLocks noChangeArrowheads="1"/>
            </p:cNvSpPr>
            <p:nvPr/>
          </p:nvSpPr>
          <p:spPr bwMode="auto">
            <a:xfrm>
              <a:off x="85471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4" name="Text Box 25"/>
            <p:cNvSpPr txBox="1">
              <a:spLocks noChangeArrowheads="1"/>
            </p:cNvSpPr>
            <p:nvPr/>
          </p:nvSpPr>
          <p:spPr bwMode="auto">
            <a:xfrm>
              <a:off x="6802438" y="1739900"/>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A</a:t>
              </a:r>
            </a:p>
          </p:txBody>
        </p:sp>
        <p:sp>
          <p:nvSpPr>
            <p:cNvPr id="15" name="Text Box 26"/>
            <p:cNvSpPr txBox="1">
              <a:spLocks noChangeArrowheads="1"/>
            </p:cNvSpPr>
            <p:nvPr/>
          </p:nvSpPr>
          <p:spPr bwMode="auto">
            <a:xfrm>
              <a:off x="5842000" y="305435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B</a:t>
              </a:r>
            </a:p>
          </p:txBody>
        </p:sp>
        <p:sp>
          <p:nvSpPr>
            <p:cNvPr id="16" name="Text Box 27"/>
            <p:cNvSpPr txBox="1">
              <a:spLocks noChangeArrowheads="1"/>
            </p:cNvSpPr>
            <p:nvPr/>
          </p:nvSpPr>
          <p:spPr bwMode="auto">
            <a:xfrm>
              <a:off x="6756400" y="4330700"/>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D</a:t>
              </a:r>
            </a:p>
          </p:txBody>
        </p:sp>
        <p:sp>
          <p:nvSpPr>
            <p:cNvPr id="17" name="Text Box 28"/>
            <p:cNvSpPr txBox="1">
              <a:spLocks noChangeArrowheads="1"/>
            </p:cNvSpPr>
            <p:nvPr/>
          </p:nvSpPr>
          <p:spPr bwMode="auto">
            <a:xfrm>
              <a:off x="7742238" y="5702300"/>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F</a:t>
              </a:r>
            </a:p>
          </p:txBody>
        </p:sp>
        <p:sp>
          <p:nvSpPr>
            <p:cNvPr id="18" name="Text Box 29"/>
            <p:cNvSpPr txBox="1">
              <a:spLocks noChangeArrowheads="1"/>
            </p:cNvSpPr>
            <p:nvPr/>
          </p:nvSpPr>
          <p:spPr bwMode="auto">
            <a:xfrm>
              <a:off x="7727950" y="3035300"/>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C</a:t>
              </a:r>
            </a:p>
          </p:txBody>
        </p:sp>
        <p:sp>
          <p:nvSpPr>
            <p:cNvPr id="19" name="Text Box 30"/>
            <p:cNvSpPr txBox="1">
              <a:spLocks noChangeArrowheads="1"/>
            </p:cNvSpPr>
            <p:nvPr/>
          </p:nvSpPr>
          <p:spPr bwMode="auto">
            <a:xfrm>
              <a:off x="8623300" y="4330700"/>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E</a:t>
              </a:r>
            </a:p>
          </p:txBody>
        </p:sp>
        <p:sp>
          <p:nvSpPr>
            <p:cNvPr id="20" name="Line 31"/>
            <p:cNvSpPr>
              <a:spLocks noChangeShapeType="1"/>
            </p:cNvSpPr>
            <p:nvPr/>
          </p:nvSpPr>
          <p:spPr bwMode="auto">
            <a:xfrm>
              <a:off x="7112000" y="2146300"/>
              <a:ext cx="60960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1" name="Line 32"/>
            <p:cNvSpPr>
              <a:spLocks noChangeShapeType="1"/>
            </p:cNvSpPr>
            <p:nvPr/>
          </p:nvSpPr>
          <p:spPr bwMode="auto">
            <a:xfrm>
              <a:off x="8026400" y="3416300"/>
              <a:ext cx="5969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2" name="Line 34"/>
            <p:cNvSpPr>
              <a:spLocks noChangeShapeType="1"/>
            </p:cNvSpPr>
            <p:nvPr/>
          </p:nvSpPr>
          <p:spPr bwMode="auto">
            <a:xfrm flipH="1" flipV="1">
              <a:off x="7061200" y="4686300"/>
              <a:ext cx="622300" cy="965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3" name="Line 35"/>
            <p:cNvSpPr>
              <a:spLocks noChangeShapeType="1"/>
            </p:cNvSpPr>
            <p:nvPr/>
          </p:nvSpPr>
          <p:spPr bwMode="auto">
            <a:xfrm flipH="1">
              <a:off x="7073900" y="3416300"/>
              <a:ext cx="660400" cy="889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4" name="Line 36"/>
            <p:cNvSpPr>
              <a:spLocks noChangeShapeType="1"/>
            </p:cNvSpPr>
            <p:nvPr/>
          </p:nvSpPr>
          <p:spPr bwMode="auto">
            <a:xfrm flipV="1">
              <a:off x="6172200" y="2120900"/>
              <a:ext cx="6096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grpSp>
      <p:sp>
        <p:nvSpPr>
          <p:cNvPr id="25" name="Freeform 24"/>
          <p:cNvSpPr/>
          <p:nvPr/>
        </p:nvSpPr>
        <p:spPr>
          <a:xfrm>
            <a:off x="4362443" y="767617"/>
            <a:ext cx="2892508" cy="4395033"/>
          </a:xfrm>
          <a:custGeom>
            <a:avLst/>
            <a:gdLst>
              <a:gd name="connsiteX0" fmla="*/ 1233139 w 2892508"/>
              <a:gd name="connsiteY0" fmla="*/ 119487 h 4395033"/>
              <a:gd name="connsiteX1" fmla="*/ 346035 w 2892508"/>
              <a:gd name="connsiteY1" fmla="*/ 133135 h 4395033"/>
              <a:gd name="connsiteX2" fmla="*/ 209557 w 2892508"/>
              <a:gd name="connsiteY2" fmla="*/ 897410 h 4395033"/>
              <a:gd name="connsiteX3" fmla="*/ 782763 w 2892508"/>
              <a:gd name="connsiteY3" fmla="*/ 1579798 h 4395033"/>
              <a:gd name="connsiteX4" fmla="*/ 1055718 w 2892508"/>
              <a:gd name="connsiteY4" fmla="*/ 1866401 h 4395033"/>
              <a:gd name="connsiteX5" fmla="*/ 1069366 w 2892508"/>
              <a:gd name="connsiteY5" fmla="*/ 2289482 h 4395033"/>
              <a:gd name="connsiteX6" fmla="*/ 455217 w 2892508"/>
              <a:gd name="connsiteY6" fmla="*/ 2657971 h 4395033"/>
              <a:gd name="connsiteX7" fmla="*/ 4841 w 2892508"/>
              <a:gd name="connsiteY7" fmla="*/ 3463189 h 4395033"/>
              <a:gd name="connsiteX8" fmla="*/ 264148 w 2892508"/>
              <a:gd name="connsiteY8" fmla="*/ 4145577 h 4395033"/>
              <a:gd name="connsiteX9" fmla="*/ 973832 w 2892508"/>
              <a:gd name="connsiteY9" fmla="*/ 4363941 h 4395033"/>
              <a:gd name="connsiteX10" fmla="*/ 1628924 w 2892508"/>
              <a:gd name="connsiteY10" fmla="*/ 3531428 h 4395033"/>
              <a:gd name="connsiteX11" fmla="*/ 1683515 w 2892508"/>
              <a:gd name="connsiteY11" fmla="*/ 3012813 h 4395033"/>
              <a:gd name="connsiteX12" fmla="*/ 2843575 w 2892508"/>
              <a:gd name="connsiteY12" fmla="*/ 2344073 h 4395033"/>
              <a:gd name="connsiteX13" fmla="*/ 2529676 w 2892508"/>
              <a:gd name="connsiteY13" fmla="*/ 1334138 h 4395033"/>
              <a:gd name="connsiteX14" fmla="*/ 1233139 w 2892508"/>
              <a:gd name="connsiteY14" fmla="*/ 119487 h 439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92508" h="4395033">
                <a:moveTo>
                  <a:pt x="1233139" y="119487"/>
                </a:moveTo>
                <a:cubicBezTo>
                  <a:pt x="869199" y="-80680"/>
                  <a:pt x="516632" y="3481"/>
                  <a:pt x="346035" y="133135"/>
                </a:cubicBezTo>
                <a:cubicBezTo>
                  <a:pt x="175438" y="262789"/>
                  <a:pt x="136769" y="656300"/>
                  <a:pt x="209557" y="897410"/>
                </a:cubicBezTo>
                <a:cubicBezTo>
                  <a:pt x="282345" y="1138520"/>
                  <a:pt x="641736" y="1418300"/>
                  <a:pt x="782763" y="1579798"/>
                </a:cubicBezTo>
                <a:cubicBezTo>
                  <a:pt x="923790" y="1741296"/>
                  <a:pt x="1007951" y="1748120"/>
                  <a:pt x="1055718" y="1866401"/>
                </a:cubicBezTo>
                <a:cubicBezTo>
                  <a:pt x="1103485" y="1984682"/>
                  <a:pt x="1169449" y="2157554"/>
                  <a:pt x="1069366" y="2289482"/>
                </a:cubicBezTo>
                <a:cubicBezTo>
                  <a:pt x="969282" y="2421410"/>
                  <a:pt x="632638" y="2462353"/>
                  <a:pt x="455217" y="2657971"/>
                </a:cubicBezTo>
                <a:cubicBezTo>
                  <a:pt x="277796" y="2853589"/>
                  <a:pt x="36686" y="3215255"/>
                  <a:pt x="4841" y="3463189"/>
                </a:cubicBezTo>
                <a:cubicBezTo>
                  <a:pt x="-27004" y="3711123"/>
                  <a:pt x="102650" y="3995452"/>
                  <a:pt x="264148" y="4145577"/>
                </a:cubicBezTo>
                <a:cubicBezTo>
                  <a:pt x="425646" y="4295702"/>
                  <a:pt x="746369" y="4466299"/>
                  <a:pt x="973832" y="4363941"/>
                </a:cubicBezTo>
                <a:cubicBezTo>
                  <a:pt x="1201295" y="4261583"/>
                  <a:pt x="1510644" y="3756616"/>
                  <a:pt x="1628924" y="3531428"/>
                </a:cubicBezTo>
                <a:cubicBezTo>
                  <a:pt x="1747204" y="3306240"/>
                  <a:pt x="1481073" y="3210705"/>
                  <a:pt x="1683515" y="3012813"/>
                </a:cubicBezTo>
                <a:cubicBezTo>
                  <a:pt x="1885957" y="2814921"/>
                  <a:pt x="2702548" y="2623852"/>
                  <a:pt x="2843575" y="2344073"/>
                </a:cubicBezTo>
                <a:cubicBezTo>
                  <a:pt x="2984602" y="2064294"/>
                  <a:pt x="2802631" y="1702628"/>
                  <a:pt x="2529676" y="1334138"/>
                </a:cubicBezTo>
                <a:cubicBezTo>
                  <a:pt x="2256721" y="965648"/>
                  <a:pt x="1597079" y="319654"/>
                  <a:pt x="1233139" y="119487"/>
                </a:cubicBez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ight Arrow 25"/>
          <p:cNvSpPr/>
          <p:nvPr/>
        </p:nvSpPr>
        <p:spPr>
          <a:xfrm rot="8060222">
            <a:off x="6556846" y="1052736"/>
            <a:ext cx="596930" cy="468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p:cNvSpPr txBox="1"/>
          <p:nvPr/>
        </p:nvSpPr>
        <p:spPr>
          <a:xfrm>
            <a:off x="7452320" y="620688"/>
            <a:ext cx="1323185" cy="707886"/>
          </a:xfrm>
          <a:prstGeom prst="rect">
            <a:avLst/>
          </a:prstGeom>
          <a:noFill/>
        </p:spPr>
        <p:txBody>
          <a:bodyPr wrap="square" rtlCol="0">
            <a:spAutoFit/>
          </a:bodyPr>
          <a:lstStyle/>
          <a:p>
            <a:r>
              <a:rPr lang="en-AU" sz="2000" dirty="0" smtClean="0">
                <a:latin typeface="+mn-lt"/>
              </a:rPr>
              <a:t>Internal vertices</a:t>
            </a:r>
            <a:endParaRPr lang="en-AU" sz="2000" dirty="0">
              <a:latin typeface="+mn-lt"/>
            </a:endParaRPr>
          </a:p>
        </p:txBody>
      </p:sp>
    </p:spTree>
    <p:extLst>
      <p:ext uri="{BB962C8B-B14F-4D97-AF65-F5344CB8AC3E}">
        <p14:creationId xmlns:p14="http://schemas.microsoft.com/office/powerpoint/2010/main" val="4003308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MST</a:t>
            </a:r>
            <a:endParaRPr lang="en-AU" dirty="0"/>
          </a:p>
        </p:txBody>
      </p:sp>
      <p:sp>
        <p:nvSpPr>
          <p:cNvPr id="6" name="Content Placeholder 5"/>
          <p:cNvSpPr>
            <a:spLocks noGrp="1"/>
          </p:cNvSpPr>
          <p:nvPr>
            <p:ph idx="1"/>
          </p:nvPr>
        </p:nvSpPr>
        <p:spPr/>
        <p:txBody>
          <a:bodyPr>
            <a:normAutofit/>
          </a:bodyPr>
          <a:lstStyle/>
          <a:p>
            <a:r>
              <a:rPr lang="en-AU" sz="2800" dirty="0" smtClean="0"/>
              <a:t>Before coding the algorithm there is one detail we need!</a:t>
            </a:r>
            <a:endParaRPr lang="en-AU" sz="2800" dirty="0"/>
          </a:p>
        </p:txBody>
      </p:sp>
      <p:sp>
        <p:nvSpPr>
          <p:cNvPr id="2" name="Date Placeholder 1"/>
          <p:cNvSpPr>
            <a:spLocks noGrp="1"/>
          </p:cNvSpPr>
          <p:nvPr>
            <p:ph type="dt" sz="half" idx="10"/>
          </p:nvPr>
        </p:nvSpPr>
        <p:spPr/>
        <p:txBody>
          <a:bodyPr/>
          <a:lstStyle/>
          <a:p>
            <a:fld id="{7590DDA2-6B8F-47F4-AECB-54924121FE25}" type="datetime4">
              <a:rPr lang="en-US" smtClean="0"/>
              <a:pPr/>
              <a:t>November 9, 2017</a:t>
            </a:fld>
            <a:endParaRPr lang="en-US"/>
          </a:p>
        </p:txBody>
      </p:sp>
      <p:sp>
        <p:nvSpPr>
          <p:cNvPr id="3" name="Footer Placeholder 2"/>
          <p:cNvSpPr>
            <a:spLocks noGrp="1"/>
          </p:cNvSpPr>
          <p:nvPr>
            <p:ph type="ftr" sz="quarter" idx="11"/>
          </p:nvPr>
        </p:nvSpPr>
        <p:spPr/>
        <p:txBody>
          <a:bodyPr/>
          <a:lstStyle/>
          <a:p>
            <a:r>
              <a:rPr lang="en-US" smtClean="0"/>
              <a:t>A presentation to company name  |  www.newcastle.edu.au</a:t>
            </a:r>
            <a:endParaRPr lang="en-US"/>
          </a:p>
        </p:txBody>
      </p:sp>
      <p:sp>
        <p:nvSpPr>
          <p:cNvPr id="4" name="Slide Number Placeholder 3"/>
          <p:cNvSpPr>
            <a:spLocks noGrp="1"/>
          </p:cNvSpPr>
          <p:nvPr>
            <p:ph type="sldNum" sz="quarter" idx="12"/>
          </p:nvPr>
        </p:nvSpPr>
        <p:spPr/>
        <p:txBody>
          <a:bodyPr/>
          <a:lstStyle/>
          <a:p>
            <a:fld id="{8AFADA07-A4DC-4A1E-A7FD-9D17CB0F0524}" type="slidenum">
              <a:rPr lang="en-US" smtClean="0"/>
              <a:pPr/>
              <a:t>40</a:t>
            </a:fld>
            <a:endParaRPr lang="en-US">
              <a:solidFill>
                <a:schemeClr val="tx1"/>
              </a:solidFill>
            </a:endParaRPr>
          </a:p>
        </p:txBody>
      </p:sp>
    </p:spTree>
    <p:extLst>
      <p:ext uri="{BB962C8B-B14F-4D97-AF65-F5344CB8AC3E}">
        <p14:creationId xmlns:p14="http://schemas.microsoft.com/office/powerpoint/2010/main" val="270365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Do You remember?</a:t>
            </a:r>
            <a:endParaRPr lang="en-AU" dirty="0"/>
          </a:p>
        </p:txBody>
      </p:sp>
      <p:grpSp>
        <p:nvGrpSpPr>
          <p:cNvPr id="8" name="Group 7"/>
          <p:cNvGrpSpPr/>
          <p:nvPr/>
        </p:nvGrpSpPr>
        <p:grpSpPr>
          <a:xfrm>
            <a:off x="683568" y="4509120"/>
            <a:ext cx="2448272" cy="2079011"/>
            <a:chOff x="2660068" y="1556792"/>
            <a:chExt cx="3767369" cy="3519171"/>
          </a:xfrm>
        </p:grpSpPr>
        <p:sp>
          <p:nvSpPr>
            <p:cNvPr id="9" name="Oval 8"/>
            <p:cNvSpPr/>
            <p:nvPr/>
          </p:nvSpPr>
          <p:spPr>
            <a:xfrm rot="20640676">
              <a:off x="5735995" y="1556792"/>
              <a:ext cx="691442"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t>6</a:t>
              </a:r>
              <a:endParaRPr lang="en-GB" sz="700" dirty="0"/>
            </a:p>
          </p:txBody>
        </p:sp>
        <p:sp>
          <p:nvSpPr>
            <p:cNvPr id="10" name="Oval 9"/>
            <p:cNvSpPr/>
            <p:nvPr/>
          </p:nvSpPr>
          <p:spPr>
            <a:xfrm>
              <a:off x="4657759" y="2245650"/>
              <a:ext cx="691441" cy="71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4</a:t>
              </a:r>
              <a:endParaRPr lang="en-GB" sz="600" dirty="0"/>
            </a:p>
          </p:txBody>
        </p:sp>
        <p:sp>
          <p:nvSpPr>
            <p:cNvPr id="11" name="Oval 10"/>
            <p:cNvSpPr/>
            <p:nvPr/>
          </p:nvSpPr>
          <p:spPr>
            <a:xfrm>
              <a:off x="3412799" y="1810600"/>
              <a:ext cx="740830" cy="75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3</a:t>
              </a:r>
              <a:endParaRPr lang="en-GB" sz="600" dirty="0"/>
            </a:p>
          </p:txBody>
        </p:sp>
        <p:sp>
          <p:nvSpPr>
            <p:cNvPr id="12" name="Oval 11"/>
            <p:cNvSpPr/>
            <p:nvPr/>
          </p:nvSpPr>
          <p:spPr>
            <a:xfrm>
              <a:off x="3916929" y="3223661"/>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5</a:t>
              </a:r>
              <a:endParaRPr lang="en-GB" sz="600" dirty="0"/>
            </a:p>
          </p:txBody>
        </p:sp>
        <p:sp>
          <p:nvSpPr>
            <p:cNvPr id="13" name="Oval 12"/>
            <p:cNvSpPr/>
            <p:nvPr/>
          </p:nvSpPr>
          <p:spPr>
            <a:xfrm>
              <a:off x="3042384" y="4328429"/>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1</a:t>
              </a:r>
              <a:endParaRPr lang="en-GB" sz="600" dirty="0"/>
            </a:p>
          </p:txBody>
        </p:sp>
        <p:sp>
          <p:nvSpPr>
            <p:cNvPr id="14" name="Oval 13"/>
            <p:cNvSpPr/>
            <p:nvPr/>
          </p:nvSpPr>
          <p:spPr>
            <a:xfrm>
              <a:off x="2660068" y="3042393"/>
              <a:ext cx="740830" cy="74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smtClean="0">
                  <a:solidFill>
                    <a:prstClr val="white"/>
                  </a:solidFill>
                </a:rPr>
                <a:t>2</a:t>
              </a:r>
              <a:endParaRPr lang="en-GB" sz="600" dirty="0"/>
            </a:p>
          </p:txBody>
        </p:sp>
        <p:cxnSp>
          <p:nvCxnSpPr>
            <p:cNvPr id="15" name="Straight Connector 14"/>
            <p:cNvCxnSpPr>
              <a:stCxn id="11" idx="6"/>
              <a:endCxn id="10" idx="1"/>
            </p:cNvCxnSpPr>
            <p:nvPr/>
          </p:nvCxnSpPr>
          <p:spPr>
            <a:xfrm>
              <a:off x="4153629" y="2185999"/>
              <a:ext cx="605389" cy="1645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7"/>
              <a:endCxn id="9" idx="2"/>
            </p:cNvCxnSpPr>
            <p:nvPr/>
          </p:nvCxnSpPr>
          <p:spPr>
            <a:xfrm flipV="1">
              <a:off x="5247940" y="2063945"/>
              <a:ext cx="514905" cy="28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0" idx="3"/>
            </p:cNvCxnSpPr>
            <p:nvPr/>
          </p:nvCxnSpPr>
          <p:spPr>
            <a:xfrm flipV="1">
              <a:off x="4549267" y="2857020"/>
              <a:ext cx="209751" cy="4761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6"/>
              <a:endCxn id="12" idx="2"/>
            </p:cNvCxnSpPr>
            <p:nvPr/>
          </p:nvCxnSpPr>
          <p:spPr>
            <a:xfrm>
              <a:off x="3400898" y="3416160"/>
              <a:ext cx="516031" cy="18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flipH="1">
              <a:off x="3030483" y="2185999"/>
              <a:ext cx="382316" cy="8563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3" idx="7"/>
            </p:cNvCxnSpPr>
            <p:nvPr/>
          </p:nvCxnSpPr>
          <p:spPr>
            <a:xfrm flipH="1">
              <a:off x="3674722" y="3861721"/>
              <a:ext cx="350699" cy="5761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4"/>
              <a:endCxn id="13" idx="1"/>
            </p:cNvCxnSpPr>
            <p:nvPr/>
          </p:nvCxnSpPr>
          <p:spPr>
            <a:xfrm>
              <a:off x="3030483" y="3789927"/>
              <a:ext cx="120393" cy="64797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539553" y="1772816"/>
            <a:ext cx="4104456" cy="2831544"/>
          </a:xfrm>
          <a:prstGeom prst="rect">
            <a:avLst/>
          </a:prstGeom>
        </p:spPr>
        <p:txBody>
          <a:bodyPr wrap="square">
            <a:spAutoFit/>
          </a:bodyPr>
          <a:lstStyle/>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list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empty stack</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a:t>
            </a:r>
            <a:r>
              <a:rPr lang="en-GB" sz="1100"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1</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node </a:t>
            </a:r>
            <a:r>
              <a:rPr lang="en-GB" sz="1100"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1</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while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empty</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to the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top item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pop the top item</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from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sz="1050" dirty="0">
              <a:latin typeface="Times New Roman" panose="02020603050405020304" pitchFamily="18" charset="0"/>
              <a:ea typeface="Times New Roman" panose="02020603050405020304" pitchFamily="18" charset="0"/>
            </a:endParaRPr>
          </a:p>
          <a:p>
            <a:pPr indent="457200">
              <a:spcAft>
                <a:spcPts val="0"/>
              </a:spcAft>
            </a:pP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for each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of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neighbours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current node</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marL="457200" indent="457200">
              <a:spcAft>
                <a:spcPts val="0"/>
              </a:spcAft>
            </a:pP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does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not contain</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push</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err="1">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 visit</a:t>
            </a:r>
            <a:endParaRPr lang="en-AU" sz="1050" dirty="0">
              <a:latin typeface="Times New Roman" panose="02020603050405020304" pitchFamily="18" charset="0"/>
              <a:ea typeface="Times New Roman" panose="02020603050405020304" pitchFamily="18" charset="0"/>
            </a:endParaRPr>
          </a:p>
          <a:p>
            <a:pPr marL="914400" indent="457200">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add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neighbour</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latin typeface="Times New Roman" panose="02020603050405020304" pitchFamily="18" charset="0"/>
              <a:ea typeface="Times New Roman" panose="02020603050405020304" pitchFamily="18" charset="0"/>
            </a:endParaRPr>
          </a:p>
          <a:p>
            <a:pPr>
              <a:spcAft>
                <a:spcPts val="0"/>
              </a:spcAft>
            </a:pP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return</a:t>
            </a:r>
            <a:r>
              <a:rPr lang="en-GB" sz="1100" i="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length of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is </a:t>
            </a:r>
            <a:r>
              <a:rPr lang="en-GB" sz="1100" i="1"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equal to</a:t>
            </a:r>
            <a:r>
              <a:rPr lang="en-GB" sz="1100" dirty="0">
                <a:solidFill>
                  <a:srgbClr val="A6A6A6"/>
                </a:solidFill>
                <a:latin typeface="Helvetica" panose="020B0604020202020204" pitchFamily="34" charset="0"/>
                <a:ea typeface="Times New Roman" panose="02020603050405020304" pitchFamily="18" charset="0"/>
                <a:cs typeface="Times New Roman" panose="02020603050405020304" pitchFamily="18" charset="0"/>
              </a:rPr>
              <a:t> </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a:t>
            </a:r>
            <a:r>
              <a:rPr lang="en-GB" sz="1100" i="1" dirty="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number of nodes</a:t>
            </a:r>
            <a:r>
              <a:rPr lang="en-GB" sz="11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AU" sz="1050" dirty="0">
              <a:effectLst/>
              <a:latin typeface="Times New Roman" panose="02020603050405020304" pitchFamily="18" charset="0"/>
              <a:ea typeface="Times New Roman" panose="02020603050405020304" pitchFamily="18" charset="0"/>
            </a:endParaRPr>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4" name="Rectangle 23"/>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5" name="Left Arrow 4"/>
          <p:cNvSpPr/>
          <p:nvPr/>
        </p:nvSpPr>
        <p:spPr>
          <a:xfrm>
            <a:off x="2267744" y="1918068"/>
            <a:ext cx="809382" cy="358804"/>
          </a:xfrm>
          <a:prstGeom prst="leftArrow">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flipH="1">
            <a:off x="6817047" y="1918068"/>
            <a:ext cx="1512168" cy="100811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List</a:t>
            </a:r>
            <a:endParaRPr lang="en-AU" dirty="0"/>
          </a:p>
        </p:txBody>
      </p:sp>
      <p:sp>
        <p:nvSpPr>
          <p:cNvPr id="23" name="Right Arrow 22"/>
          <p:cNvSpPr/>
          <p:nvPr/>
        </p:nvSpPr>
        <p:spPr>
          <a:xfrm flipH="1">
            <a:off x="6969447" y="3125545"/>
            <a:ext cx="1512168" cy="100811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Stack</a:t>
            </a:r>
            <a:endParaRPr lang="en-AU" dirty="0"/>
          </a:p>
        </p:txBody>
      </p:sp>
    </p:spTree>
    <p:extLst>
      <p:ext uri="{BB962C8B-B14F-4D97-AF65-F5344CB8AC3E}">
        <p14:creationId xmlns:p14="http://schemas.microsoft.com/office/powerpoint/2010/main" val="2152414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Do You remember?</a:t>
            </a:r>
            <a:endParaRPr lang="en-AU" dirty="0"/>
          </a:p>
        </p:txBody>
      </p:sp>
      <p:sp>
        <p:nvSpPr>
          <p:cNvPr id="4" name="TextBox 3"/>
          <p:cNvSpPr txBox="1"/>
          <p:nvPr/>
        </p:nvSpPr>
        <p:spPr>
          <a:xfrm>
            <a:off x="5508104" y="2276872"/>
            <a:ext cx="1056700" cy="1200329"/>
          </a:xfrm>
          <a:prstGeom prst="rect">
            <a:avLst/>
          </a:prstGeom>
          <a:noFill/>
        </p:spPr>
        <p:txBody>
          <a:bodyPr wrap="none" rtlCol="0">
            <a:spAutoFit/>
          </a:bodyPr>
          <a:lstStyle/>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visited</a:t>
            </a:r>
            <a:r>
              <a:rPr lang="en-AU" dirty="0" smtClean="0"/>
              <a:t> {}</a:t>
            </a: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endPar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endParaRPr>
          </a:p>
          <a:p>
            <a:r>
              <a:rPr lang="en-GB" i="1" dirty="0" smtClean="0">
                <a:solidFill>
                  <a:srgbClr val="E36C0A"/>
                </a:solidFill>
                <a:latin typeface="Helvetica" panose="020B0604020202020204" pitchFamily="34" charset="0"/>
                <a:ea typeface="Times New Roman" panose="02020603050405020304" pitchFamily="18" charset="0"/>
                <a:cs typeface="Times New Roman" panose="02020603050405020304" pitchFamily="18" charset="0"/>
              </a:rPr>
              <a:t>to visit</a:t>
            </a:r>
            <a:endParaRPr lang="en-AU" dirty="0"/>
          </a:p>
        </p:txBody>
      </p:sp>
      <p:sp>
        <p:nvSpPr>
          <p:cNvPr id="24" name="Rectangle 23"/>
          <p:cNvSpPr/>
          <p:nvPr/>
        </p:nvSpPr>
        <p:spPr>
          <a:xfrm>
            <a:off x="6399496" y="3117736"/>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6" name="Right Arrow 5"/>
          <p:cNvSpPr/>
          <p:nvPr/>
        </p:nvSpPr>
        <p:spPr>
          <a:xfrm flipH="1">
            <a:off x="2365979" y="2571191"/>
            <a:ext cx="2088232" cy="11087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Priority queue!</a:t>
            </a:r>
            <a:endParaRPr lang="en-AU" dirty="0"/>
          </a:p>
        </p:txBody>
      </p:sp>
      <p:sp>
        <p:nvSpPr>
          <p:cNvPr id="22" name="Right Arrow 21"/>
          <p:cNvSpPr/>
          <p:nvPr/>
        </p:nvSpPr>
        <p:spPr>
          <a:xfrm flipH="1">
            <a:off x="6817047" y="1918068"/>
            <a:ext cx="1512168" cy="100811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List</a:t>
            </a:r>
            <a:endParaRPr lang="en-AU" dirty="0"/>
          </a:p>
        </p:txBody>
      </p:sp>
      <p:sp>
        <p:nvSpPr>
          <p:cNvPr id="23" name="Right Arrow 22"/>
          <p:cNvSpPr/>
          <p:nvPr/>
        </p:nvSpPr>
        <p:spPr>
          <a:xfrm flipH="1">
            <a:off x="6969447" y="3125545"/>
            <a:ext cx="1512168" cy="100811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Stack</a:t>
            </a:r>
            <a:endParaRPr lang="en-AU" dirty="0"/>
          </a:p>
        </p:txBody>
      </p:sp>
      <p:sp>
        <p:nvSpPr>
          <p:cNvPr id="25" name="Rectangle 24"/>
          <p:cNvSpPr/>
          <p:nvPr/>
        </p:nvSpPr>
        <p:spPr>
          <a:xfrm>
            <a:off x="1977163" y="2916493"/>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6" name="Rectangle 25"/>
          <p:cNvSpPr/>
          <p:nvPr/>
        </p:nvSpPr>
        <p:spPr>
          <a:xfrm>
            <a:off x="584783" y="5091392"/>
            <a:ext cx="5953244" cy="1477328"/>
          </a:xfrm>
          <a:prstGeom prst="rect">
            <a:avLst/>
          </a:prstGeom>
        </p:spPr>
        <p:txBody>
          <a:bodyPr wrap="square">
            <a:spAutoFit/>
          </a:bodyPr>
          <a:lstStyle/>
          <a:p>
            <a:r>
              <a:rPr lang="en-AU" dirty="0" smtClean="0"/>
              <a:t>A </a:t>
            </a:r>
            <a:r>
              <a:rPr lang="en-AU" dirty="0"/>
              <a:t>priority queue is </a:t>
            </a:r>
            <a:r>
              <a:rPr lang="en-AU" dirty="0" smtClean="0"/>
              <a:t>a data </a:t>
            </a:r>
            <a:r>
              <a:rPr lang="en-AU" dirty="0"/>
              <a:t>type </a:t>
            </a:r>
            <a:r>
              <a:rPr lang="en-AU" dirty="0" smtClean="0"/>
              <a:t>like </a:t>
            </a:r>
            <a:r>
              <a:rPr lang="en-AU" dirty="0"/>
              <a:t>a regular </a:t>
            </a:r>
            <a:r>
              <a:rPr lang="en-AU" dirty="0" smtClean="0"/>
              <a:t>stack, </a:t>
            </a:r>
            <a:r>
              <a:rPr lang="en-AU" dirty="0"/>
              <a:t>but where additionally each element has a "priority" associated with it. In a priority queue, an element with high priority is served before an element with low priority. If two elements have the same priority, they are served according to their order in the queue.</a:t>
            </a:r>
          </a:p>
        </p:txBody>
      </p:sp>
    </p:spTree>
    <p:extLst>
      <p:ext uri="{BB962C8B-B14F-4D97-AF65-F5344CB8AC3E}">
        <p14:creationId xmlns:p14="http://schemas.microsoft.com/office/powerpoint/2010/main" val="3258712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Do You remember?</a:t>
            </a:r>
            <a:endParaRPr lang="en-AU" dirty="0"/>
          </a:p>
        </p:txBody>
      </p:sp>
      <p:sp>
        <p:nvSpPr>
          <p:cNvPr id="6" name="Right Arrow 5"/>
          <p:cNvSpPr/>
          <p:nvPr/>
        </p:nvSpPr>
        <p:spPr>
          <a:xfrm flipH="1">
            <a:off x="2365979" y="2571191"/>
            <a:ext cx="2088232" cy="11087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Priority queue!</a:t>
            </a:r>
            <a:endParaRPr lang="en-AU" dirty="0"/>
          </a:p>
        </p:txBody>
      </p:sp>
      <p:sp>
        <p:nvSpPr>
          <p:cNvPr id="25" name="Rectangle 24"/>
          <p:cNvSpPr/>
          <p:nvPr/>
        </p:nvSpPr>
        <p:spPr>
          <a:xfrm>
            <a:off x="1977163" y="2916493"/>
            <a:ext cx="277062" cy="167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26" name="Rectangle 25"/>
          <p:cNvSpPr/>
          <p:nvPr/>
        </p:nvSpPr>
        <p:spPr>
          <a:xfrm>
            <a:off x="584783" y="5091392"/>
            <a:ext cx="5953244" cy="1477328"/>
          </a:xfrm>
          <a:prstGeom prst="rect">
            <a:avLst/>
          </a:prstGeom>
        </p:spPr>
        <p:txBody>
          <a:bodyPr wrap="square">
            <a:spAutoFit/>
          </a:bodyPr>
          <a:lstStyle/>
          <a:p>
            <a:r>
              <a:rPr lang="en-AU" dirty="0" smtClean="0"/>
              <a:t>A </a:t>
            </a:r>
            <a:r>
              <a:rPr lang="en-AU" dirty="0"/>
              <a:t>priority queue is </a:t>
            </a:r>
            <a:r>
              <a:rPr lang="en-AU" dirty="0" smtClean="0"/>
              <a:t>a data </a:t>
            </a:r>
            <a:r>
              <a:rPr lang="en-AU" dirty="0"/>
              <a:t>type </a:t>
            </a:r>
            <a:r>
              <a:rPr lang="en-AU" dirty="0" smtClean="0"/>
              <a:t>like </a:t>
            </a:r>
            <a:r>
              <a:rPr lang="en-AU" dirty="0"/>
              <a:t>a regular </a:t>
            </a:r>
            <a:r>
              <a:rPr lang="en-AU" dirty="0" smtClean="0"/>
              <a:t>stack, </a:t>
            </a:r>
            <a:r>
              <a:rPr lang="en-AU" dirty="0"/>
              <a:t>but where additionally each element has a "priority" associated with it. In a priority queue, an element with high priority is served before an element with low priority. If two elements have the same priority, they are served according to their order in the queue.</a:t>
            </a:r>
          </a:p>
        </p:txBody>
      </p:sp>
      <p:sp>
        <p:nvSpPr>
          <p:cNvPr id="10" name="Rectangle 9"/>
          <p:cNvSpPr/>
          <p:nvPr/>
        </p:nvSpPr>
        <p:spPr>
          <a:xfrm>
            <a:off x="6012160" y="1628800"/>
            <a:ext cx="2664296" cy="3139321"/>
          </a:xfrm>
          <a:prstGeom prst="rect">
            <a:avLst/>
          </a:prstGeom>
        </p:spPr>
        <p:txBody>
          <a:bodyPr wrap="square">
            <a:spAutoFit/>
          </a:bodyPr>
          <a:lstStyle/>
          <a:p>
            <a:r>
              <a:rPr lang="en-AU" dirty="0"/>
              <a:t>A priority queue must at least support the following operations:</a:t>
            </a:r>
          </a:p>
          <a:p>
            <a:endParaRPr lang="en-AU" dirty="0"/>
          </a:p>
          <a:p>
            <a:r>
              <a:rPr lang="en-AU" b="1" dirty="0" err="1" smtClean="0"/>
              <a:t>push_with_priority</a:t>
            </a:r>
            <a:r>
              <a:rPr lang="en-AU" dirty="0"/>
              <a:t>: add an element to the </a:t>
            </a:r>
            <a:r>
              <a:rPr lang="en-AU" dirty="0" smtClean="0"/>
              <a:t>stack </a:t>
            </a:r>
            <a:r>
              <a:rPr lang="en-AU" dirty="0"/>
              <a:t>with an associated priority.</a:t>
            </a:r>
          </a:p>
          <a:p>
            <a:r>
              <a:rPr lang="en-AU" b="1" dirty="0" err="1" smtClean="0"/>
              <a:t>pop_element</a:t>
            </a:r>
            <a:r>
              <a:rPr lang="en-AU" dirty="0"/>
              <a:t>: remove the element from the queue that has the highest priority, and return it</a:t>
            </a:r>
            <a:r>
              <a:rPr lang="en-AU" dirty="0" smtClean="0"/>
              <a:t>.</a:t>
            </a:r>
          </a:p>
        </p:txBody>
      </p:sp>
    </p:spTree>
    <p:extLst>
      <p:ext uri="{BB962C8B-B14F-4D97-AF65-F5344CB8AC3E}">
        <p14:creationId xmlns:p14="http://schemas.microsoft.com/office/powerpoint/2010/main" val="38054213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 </a:t>
            </a:r>
            <a:endParaRPr lang="en-AU" dirty="0"/>
          </a:p>
        </p:txBody>
      </p:sp>
      <p:sp>
        <p:nvSpPr>
          <p:cNvPr id="3" name="Content Placeholder 2"/>
          <p:cNvSpPr>
            <a:spLocks noGrp="1"/>
          </p:cNvSpPr>
          <p:nvPr>
            <p:ph idx="1"/>
          </p:nvPr>
        </p:nvSpPr>
        <p:spPr/>
        <p:txBody>
          <a:bodyPr>
            <a:normAutofit/>
          </a:bodyPr>
          <a:lstStyle/>
          <a:p>
            <a:pPr marL="531813" lvl="1" indent="-531813"/>
            <a:r>
              <a:rPr lang="en-AU" sz="2400" i="1" dirty="0" smtClean="0">
                <a:solidFill>
                  <a:srgbClr val="000000"/>
                </a:solidFill>
              </a:rPr>
              <a:t>Minimum </a:t>
            </a:r>
            <a:r>
              <a:rPr lang="en-AU" sz="2400" i="1" dirty="0">
                <a:solidFill>
                  <a:srgbClr val="000000"/>
                </a:solidFill>
              </a:rPr>
              <a:t>Spanning Trees </a:t>
            </a:r>
            <a:r>
              <a:rPr lang="en-AU" sz="2400" dirty="0">
                <a:hlinkClick r:id="rId3"/>
              </a:rPr>
              <a:t>http://</a:t>
            </a:r>
            <a:r>
              <a:rPr lang="en-AU" sz="2400" dirty="0" smtClean="0">
                <a:hlinkClick r:id="rId3"/>
              </a:rPr>
              <a:t>csunplugged.org/minimal-spanning-trees</a:t>
            </a:r>
            <a:endParaRPr lang="en-AU" sz="2400" dirty="0" smtClean="0"/>
          </a:p>
          <a:p>
            <a:pPr marL="531813" lvl="1" indent="-531813"/>
            <a:r>
              <a:rPr lang="en-AU" sz="2400" i="1" dirty="0" smtClean="0">
                <a:solidFill>
                  <a:srgbClr val="000000"/>
                </a:solidFill>
              </a:rPr>
              <a:t>Minimum Spanning Tree generator in </a:t>
            </a:r>
            <a:r>
              <a:rPr lang="en-AU" sz="2400" i="1" dirty="0" err="1" smtClean="0">
                <a:solidFill>
                  <a:srgbClr val="000000"/>
                </a:solidFill>
              </a:rPr>
              <a:t>Geogebra</a:t>
            </a:r>
            <a:r>
              <a:rPr lang="en-AU" sz="2400" i="1" dirty="0">
                <a:solidFill>
                  <a:srgbClr val="000000"/>
                </a:solidFill>
              </a:rPr>
              <a:t> </a:t>
            </a:r>
            <a:r>
              <a:rPr lang="en-AU" sz="2400" i="1" dirty="0">
                <a:solidFill>
                  <a:srgbClr val="000000"/>
                </a:solidFill>
                <a:hlinkClick r:id="rId4"/>
              </a:rPr>
              <a:t>https://</a:t>
            </a:r>
            <a:r>
              <a:rPr lang="en-AU" sz="2400" i="1" dirty="0" smtClean="0">
                <a:solidFill>
                  <a:srgbClr val="000000"/>
                </a:solidFill>
                <a:hlinkClick r:id="rId4"/>
              </a:rPr>
              <a:t>www.geogebra.org/material/show/id/7846</a:t>
            </a:r>
            <a:r>
              <a:rPr lang="en-AU" sz="2400" i="1" dirty="0" smtClean="0">
                <a:solidFill>
                  <a:srgbClr val="000000"/>
                </a:solidFill>
              </a:rPr>
              <a:t> </a:t>
            </a:r>
          </a:p>
          <a:p>
            <a:pPr marL="531813" lvl="1" indent="-531813"/>
            <a:r>
              <a:rPr lang="en-AU" sz="2400" i="1" dirty="0" smtClean="0">
                <a:solidFill>
                  <a:srgbClr val="000000"/>
                </a:solidFill>
              </a:rPr>
              <a:t>Applications </a:t>
            </a:r>
            <a:r>
              <a:rPr lang="en-AU" sz="2400" i="1" dirty="0">
                <a:solidFill>
                  <a:srgbClr val="000000"/>
                </a:solidFill>
              </a:rPr>
              <a:t>of Minimum Spanning Tree Problem </a:t>
            </a:r>
            <a:r>
              <a:rPr lang="en-AU" sz="2400" dirty="0">
                <a:solidFill>
                  <a:srgbClr val="000000"/>
                </a:solidFill>
                <a:hlinkClick r:id="rId5"/>
              </a:rPr>
              <a:t>http://www.geeksforgeeks.org/applications-of-minimum-spanning-tree</a:t>
            </a:r>
            <a:r>
              <a:rPr lang="en-AU" sz="2400" dirty="0" smtClean="0">
                <a:solidFill>
                  <a:srgbClr val="000000"/>
                </a:solidFill>
                <a:hlinkClick r:id="rId5"/>
              </a:rPr>
              <a:t>/</a:t>
            </a:r>
            <a:endParaRPr lang="en-AU" sz="2400" dirty="0">
              <a:solidFill>
                <a:srgbClr val="000000"/>
              </a:solidFill>
            </a:endParaRP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44</a:t>
            </a:fld>
            <a:endParaRPr lang="en-US">
              <a:solidFill>
                <a:srgbClr val="000000"/>
              </a:solidFill>
            </a:endParaRPr>
          </a:p>
        </p:txBody>
      </p:sp>
    </p:spTree>
    <p:extLst>
      <p:ext uri="{BB962C8B-B14F-4D97-AF65-F5344CB8AC3E}">
        <p14:creationId xmlns:p14="http://schemas.microsoft.com/office/powerpoint/2010/main" val="36312300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anchor="ctr"/>
          <a:lstStyle/>
          <a:p>
            <a:endParaRPr lang="en-AU"/>
          </a:p>
        </p:txBody>
      </p:sp>
      <p:pic>
        <p:nvPicPr>
          <p:cNvPr id="197635" name="Picture 3" descr="UON_Alternative_RE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3363" y="1695450"/>
            <a:ext cx="3597275" cy="346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Trees</a:t>
            </a:r>
            <a:endParaRPr lang="en-AU" dirty="0"/>
          </a:p>
        </p:txBody>
      </p:sp>
      <p:sp>
        <p:nvSpPr>
          <p:cNvPr id="6" name="Content Placeholder 5"/>
          <p:cNvSpPr>
            <a:spLocks noGrp="1"/>
          </p:cNvSpPr>
          <p:nvPr>
            <p:ph sz="half" idx="1"/>
          </p:nvPr>
        </p:nvSpPr>
        <p:spPr/>
        <p:txBody>
          <a:bodyPr/>
          <a:lstStyle/>
          <a:p>
            <a:r>
              <a:rPr lang="en-AU" dirty="0" smtClean="0"/>
              <a:t>A tree is a graph that looks like this:</a:t>
            </a:r>
            <a:endParaRPr lang="en-AU" dirty="0"/>
          </a:p>
        </p:txBody>
      </p:sp>
      <p:sp>
        <p:nvSpPr>
          <p:cNvPr id="4" name="Slide Number Placeholder 3"/>
          <p:cNvSpPr>
            <a:spLocks noGrp="1"/>
          </p:cNvSpPr>
          <p:nvPr>
            <p:ph type="sldNum" sz="quarter" idx="12"/>
          </p:nvPr>
        </p:nvSpPr>
        <p:spPr/>
        <p:txBody>
          <a:bodyPr/>
          <a:lstStyle/>
          <a:p>
            <a:fld id="{39C5663F-0EDC-4F19-802A-9D0D9A23124F}" type="slidenum">
              <a:rPr lang="en-US" smtClean="0"/>
              <a:pPr/>
              <a:t>5</a:t>
            </a:fld>
            <a:endParaRPr lang="en-US">
              <a:solidFill>
                <a:schemeClr val="tx1"/>
              </a:solidFill>
            </a:endParaRPr>
          </a:p>
        </p:txBody>
      </p:sp>
      <p:grpSp>
        <p:nvGrpSpPr>
          <p:cNvPr id="7" name="Group 6"/>
          <p:cNvGrpSpPr/>
          <p:nvPr/>
        </p:nvGrpSpPr>
        <p:grpSpPr>
          <a:xfrm>
            <a:off x="3997796" y="1292717"/>
            <a:ext cx="3238500" cy="4419600"/>
            <a:chOff x="5765800" y="1663700"/>
            <a:chExt cx="3238500" cy="4419600"/>
          </a:xfrm>
        </p:grpSpPr>
        <p:sp>
          <p:nvSpPr>
            <p:cNvPr id="8" name="Oval 19"/>
            <p:cNvSpPr>
              <a:spLocks noChangeArrowheads="1"/>
            </p:cNvSpPr>
            <p:nvPr/>
          </p:nvSpPr>
          <p:spPr bwMode="auto">
            <a:xfrm>
              <a:off x="6718300" y="16637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9" name="Oval 20"/>
            <p:cNvSpPr>
              <a:spLocks noChangeArrowheads="1"/>
            </p:cNvSpPr>
            <p:nvPr/>
          </p:nvSpPr>
          <p:spPr bwMode="auto">
            <a:xfrm>
              <a:off x="5765800" y="29718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0" name="Oval 21"/>
            <p:cNvSpPr>
              <a:spLocks noChangeArrowheads="1"/>
            </p:cNvSpPr>
            <p:nvPr/>
          </p:nvSpPr>
          <p:spPr bwMode="auto">
            <a:xfrm>
              <a:off x="7658100" y="29845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1" name="Oval 22"/>
            <p:cNvSpPr>
              <a:spLocks noChangeArrowheads="1"/>
            </p:cNvSpPr>
            <p:nvPr/>
          </p:nvSpPr>
          <p:spPr bwMode="auto">
            <a:xfrm>
              <a:off x="66802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2" name="Oval 23"/>
            <p:cNvSpPr>
              <a:spLocks noChangeArrowheads="1"/>
            </p:cNvSpPr>
            <p:nvPr/>
          </p:nvSpPr>
          <p:spPr bwMode="auto">
            <a:xfrm>
              <a:off x="7658100" y="56261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3" name="Oval 24"/>
            <p:cNvSpPr>
              <a:spLocks noChangeArrowheads="1"/>
            </p:cNvSpPr>
            <p:nvPr/>
          </p:nvSpPr>
          <p:spPr bwMode="auto">
            <a:xfrm>
              <a:off x="85471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4" name="Text Box 25"/>
            <p:cNvSpPr txBox="1">
              <a:spLocks noChangeArrowheads="1"/>
            </p:cNvSpPr>
            <p:nvPr/>
          </p:nvSpPr>
          <p:spPr bwMode="auto">
            <a:xfrm>
              <a:off x="6802438" y="1739900"/>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A</a:t>
              </a:r>
            </a:p>
          </p:txBody>
        </p:sp>
        <p:sp>
          <p:nvSpPr>
            <p:cNvPr id="15" name="Text Box 26"/>
            <p:cNvSpPr txBox="1">
              <a:spLocks noChangeArrowheads="1"/>
            </p:cNvSpPr>
            <p:nvPr/>
          </p:nvSpPr>
          <p:spPr bwMode="auto">
            <a:xfrm>
              <a:off x="5842000" y="305435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B</a:t>
              </a:r>
            </a:p>
          </p:txBody>
        </p:sp>
        <p:sp>
          <p:nvSpPr>
            <p:cNvPr id="16" name="Text Box 27"/>
            <p:cNvSpPr txBox="1">
              <a:spLocks noChangeArrowheads="1"/>
            </p:cNvSpPr>
            <p:nvPr/>
          </p:nvSpPr>
          <p:spPr bwMode="auto">
            <a:xfrm>
              <a:off x="6756400" y="4330700"/>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D</a:t>
              </a:r>
            </a:p>
          </p:txBody>
        </p:sp>
        <p:sp>
          <p:nvSpPr>
            <p:cNvPr id="17" name="Text Box 28"/>
            <p:cNvSpPr txBox="1">
              <a:spLocks noChangeArrowheads="1"/>
            </p:cNvSpPr>
            <p:nvPr/>
          </p:nvSpPr>
          <p:spPr bwMode="auto">
            <a:xfrm>
              <a:off x="7742238" y="5702300"/>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F</a:t>
              </a:r>
            </a:p>
          </p:txBody>
        </p:sp>
        <p:sp>
          <p:nvSpPr>
            <p:cNvPr id="18" name="Text Box 29"/>
            <p:cNvSpPr txBox="1">
              <a:spLocks noChangeArrowheads="1"/>
            </p:cNvSpPr>
            <p:nvPr/>
          </p:nvSpPr>
          <p:spPr bwMode="auto">
            <a:xfrm>
              <a:off x="7727950" y="3035300"/>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C</a:t>
              </a:r>
            </a:p>
          </p:txBody>
        </p:sp>
        <p:sp>
          <p:nvSpPr>
            <p:cNvPr id="19" name="Text Box 30"/>
            <p:cNvSpPr txBox="1">
              <a:spLocks noChangeArrowheads="1"/>
            </p:cNvSpPr>
            <p:nvPr/>
          </p:nvSpPr>
          <p:spPr bwMode="auto">
            <a:xfrm>
              <a:off x="8623300" y="4330700"/>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E</a:t>
              </a:r>
            </a:p>
          </p:txBody>
        </p:sp>
        <p:sp>
          <p:nvSpPr>
            <p:cNvPr id="20" name="Line 31"/>
            <p:cNvSpPr>
              <a:spLocks noChangeShapeType="1"/>
            </p:cNvSpPr>
            <p:nvPr/>
          </p:nvSpPr>
          <p:spPr bwMode="auto">
            <a:xfrm>
              <a:off x="7112000" y="2146300"/>
              <a:ext cx="60960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1" name="Line 32"/>
            <p:cNvSpPr>
              <a:spLocks noChangeShapeType="1"/>
            </p:cNvSpPr>
            <p:nvPr/>
          </p:nvSpPr>
          <p:spPr bwMode="auto">
            <a:xfrm>
              <a:off x="8026400" y="3416300"/>
              <a:ext cx="5969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2" name="Line 34"/>
            <p:cNvSpPr>
              <a:spLocks noChangeShapeType="1"/>
            </p:cNvSpPr>
            <p:nvPr/>
          </p:nvSpPr>
          <p:spPr bwMode="auto">
            <a:xfrm flipH="1" flipV="1">
              <a:off x="7061200" y="4686300"/>
              <a:ext cx="622300" cy="965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3" name="Line 35"/>
            <p:cNvSpPr>
              <a:spLocks noChangeShapeType="1"/>
            </p:cNvSpPr>
            <p:nvPr/>
          </p:nvSpPr>
          <p:spPr bwMode="auto">
            <a:xfrm flipH="1">
              <a:off x="7073900" y="3416300"/>
              <a:ext cx="660400" cy="889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4" name="Line 36"/>
            <p:cNvSpPr>
              <a:spLocks noChangeShapeType="1"/>
            </p:cNvSpPr>
            <p:nvPr/>
          </p:nvSpPr>
          <p:spPr bwMode="auto">
            <a:xfrm flipV="1">
              <a:off x="6172200" y="2120900"/>
              <a:ext cx="6096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grpSp>
      <p:sp>
        <p:nvSpPr>
          <p:cNvPr id="25" name="Freeform 24"/>
          <p:cNvSpPr/>
          <p:nvPr/>
        </p:nvSpPr>
        <p:spPr>
          <a:xfrm>
            <a:off x="4362443" y="767617"/>
            <a:ext cx="2892508" cy="4395033"/>
          </a:xfrm>
          <a:custGeom>
            <a:avLst/>
            <a:gdLst>
              <a:gd name="connsiteX0" fmla="*/ 1233139 w 2892508"/>
              <a:gd name="connsiteY0" fmla="*/ 119487 h 4395033"/>
              <a:gd name="connsiteX1" fmla="*/ 346035 w 2892508"/>
              <a:gd name="connsiteY1" fmla="*/ 133135 h 4395033"/>
              <a:gd name="connsiteX2" fmla="*/ 209557 w 2892508"/>
              <a:gd name="connsiteY2" fmla="*/ 897410 h 4395033"/>
              <a:gd name="connsiteX3" fmla="*/ 782763 w 2892508"/>
              <a:gd name="connsiteY3" fmla="*/ 1579798 h 4395033"/>
              <a:gd name="connsiteX4" fmla="*/ 1055718 w 2892508"/>
              <a:gd name="connsiteY4" fmla="*/ 1866401 h 4395033"/>
              <a:gd name="connsiteX5" fmla="*/ 1069366 w 2892508"/>
              <a:gd name="connsiteY5" fmla="*/ 2289482 h 4395033"/>
              <a:gd name="connsiteX6" fmla="*/ 455217 w 2892508"/>
              <a:gd name="connsiteY6" fmla="*/ 2657971 h 4395033"/>
              <a:gd name="connsiteX7" fmla="*/ 4841 w 2892508"/>
              <a:gd name="connsiteY7" fmla="*/ 3463189 h 4395033"/>
              <a:gd name="connsiteX8" fmla="*/ 264148 w 2892508"/>
              <a:gd name="connsiteY8" fmla="*/ 4145577 h 4395033"/>
              <a:gd name="connsiteX9" fmla="*/ 973832 w 2892508"/>
              <a:gd name="connsiteY9" fmla="*/ 4363941 h 4395033"/>
              <a:gd name="connsiteX10" fmla="*/ 1628924 w 2892508"/>
              <a:gd name="connsiteY10" fmla="*/ 3531428 h 4395033"/>
              <a:gd name="connsiteX11" fmla="*/ 1683515 w 2892508"/>
              <a:gd name="connsiteY11" fmla="*/ 3012813 h 4395033"/>
              <a:gd name="connsiteX12" fmla="*/ 2843575 w 2892508"/>
              <a:gd name="connsiteY12" fmla="*/ 2344073 h 4395033"/>
              <a:gd name="connsiteX13" fmla="*/ 2529676 w 2892508"/>
              <a:gd name="connsiteY13" fmla="*/ 1334138 h 4395033"/>
              <a:gd name="connsiteX14" fmla="*/ 1233139 w 2892508"/>
              <a:gd name="connsiteY14" fmla="*/ 119487 h 439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92508" h="4395033">
                <a:moveTo>
                  <a:pt x="1233139" y="119487"/>
                </a:moveTo>
                <a:cubicBezTo>
                  <a:pt x="869199" y="-80680"/>
                  <a:pt x="516632" y="3481"/>
                  <a:pt x="346035" y="133135"/>
                </a:cubicBezTo>
                <a:cubicBezTo>
                  <a:pt x="175438" y="262789"/>
                  <a:pt x="136769" y="656300"/>
                  <a:pt x="209557" y="897410"/>
                </a:cubicBezTo>
                <a:cubicBezTo>
                  <a:pt x="282345" y="1138520"/>
                  <a:pt x="641736" y="1418300"/>
                  <a:pt x="782763" y="1579798"/>
                </a:cubicBezTo>
                <a:cubicBezTo>
                  <a:pt x="923790" y="1741296"/>
                  <a:pt x="1007951" y="1748120"/>
                  <a:pt x="1055718" y="1866401"/>
                </a:cubicBezTo>
                <a:cubicBezTo>
                  <a:pt x="1103485" y="1984682"/>
                  <a:pt x="1169449" y="2157554"/>
                  <a:pt x="1069366" y="2289482"/>
                </a:cubicBezTo>
                <a:cubicBezTo>
                  <a:pt x="969282" y="2421410"/>
                  <a:pt x="632638" y="2462353"/>
                  <a:pt x="455217" y="2657971"/>
                </a:cubicBezTo>
                <a:cubicBezTo>
                  <a:pt x="277796" y="2853589"/>
                  <a:pt x="36686" y="3215255"/>
                  <a:pt x="4841" y="3463189"/>
                </a:cubicBezTo>
                <a:cubicBezTo>
                  <a:pt x="-27004" y="3711123"/>
                  <a:pt x="102650" y="3995452"/>
                  <a:pt x="264148" y="4145577"/>
                </a:cubicBezTo>
                <a:cubicBezTo>
                  <a:pt x="425646" y="4295702"/>
                  <a:pt x="746369" y="4466299"/>
                  <a:pt x="973832" y="4363941"/>
                </a:cubicBezTo>
                <a:cubicBezTo>
                  <a:pt x="1201295" y="4261583"/>
                  <a:pt x="1510644" y="3756616"/>
                  <a:pt x="1628924" y="3531428"/>
                </a:cubicBezTo>
                <a:cubicBezTo>
                  <a:pt x="1747204" y="3306240"/>
                  <a:pt x="1481073" y="3210705"/>
                  <a:pt x="1683515" y="3012813"/>
                </a:cubicBezTo>
                <a:cubicBezTo>
                  <a:pt x="1885957" y="2814921"/>
                  <a:pt x="2702548" y="2623852"/>
                  <a:pt x="2843575" y="2344073"/>
                </a:cubicBezTo>
                <a:cubicBezTo>
                  <a:pt x="2984602" y="2064294"/>
                  <a:pt x="2802631" y="1702628"/>
                  <a:pt x="2529676" y="1334138"/>
                </a:cubicBezTo>
                <a:cubicBezTo>
                  <a:pt x="2256721" y="965648"/>
                  <a:pt x="1597079" y="319654"/>
                  <a:pt x="1233139" y="119487"/>
                </a:cubicBez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ight Arrow 25"/>
          <p:cNvSpPr/>
          <p:nvPr/>
        </p:nvSpPr>
        <p:spPr>
          <a:xfrm rot="8060222">
            <a:off x="6556846" y="1052736"/>
            <a:ext cx="596930" cy="468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p:cNvSpPr txBox="1"/>
          <p:nvPr/>
        </p:nvSpPr>
        <p:spPr>
          <a:xfrm>
            <a:off x="7452320" y="620688"/>
            <a:ext cx="1323185" cy="707886"/>
          </a:xfrm>
          <a:prstGeom prst="rect">
            <a:avLst/>
          </a:prstGeom>
          <a:noFill/>
        </p:spPr>
        <p:txBody>
          <a:bodyPr wrap="square" rtlCol="0">
            <a:spAutoFit/>
          </a:bodyPr>
          <a:lstStyle/>
          <a:p>
            <a:r>
              <a:rPr lang="en-AU" sz="2000" dirty="0" smtClean="0">
                <a:latin typeface="+mn-lt"/>
              </a:rPr>
              <a:t>Internal vertices</a:t>
            </a:r>
            <a:endParaRPr lang="en-AU" sz="2000" dirty="0">
              <a:latin typeface="+mn-lt"/>
            </a:endParaRPr>
          </a:p>
        </p:txBody>
      </p:sp>
      <p:sp>
        <p:nvSpPr>
          <p:cNvPr id="3" name="Down Arrow 2"/>
          <p:cNvSpPr/>
          <p:nvPr/>
        </p:nvSpPr>
        <p:spPr>
          <a:xfrm rot="14868081">
            <a:off x="3158763" y="2550545"/>
            <a:ext cx="360040" cy="1276350"/>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Down Arrow 27"/>
          <p:cNvSpPr/>
          <p:nvPr/>
        </p:nvSpPr>
        <p:spPr>
          <a:xfrm rot="16568117">
            <a:off x="4528976" y="1994989"/>
            <a:ext cx="360040" cy="3927859"/>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Down Arrow 28"/>
          <p:cNvSpPr/>
          <p:nvPr/>
        </p:nvSpPr>
        <p:spPr>
          <a:xfrm rot="17621693">
            <a:off x="4043951" y="3175373"/>
            <a:ext cx="360040" cy="3219260"/>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Box 29"/>
          <p:cNvSpPr txBox="1"/>
          <p:nvPr/>
        </p:nvSpPr>
        <p:spPr>
          <a:xfrm>
            <a:off x="1547664" y="3521507"/>
            <a:ext cx="1080120" cy="400110"/>
          </a:xfrm>
          <a:prstGeom prst="rect">
            <a:avLst/>
          </a:prstGeom>
          <a:noFill/>
        </p:spPr>
        <p:txBody>
          <a:bodyPr wrap="square" rtlCol="0">
            <a:spAutoFit/>
          </a:bodyPr>
          <a:lstStyle/>
          <a:p>
            <a:r>
              <a:rPr lang="en-AU" sz="2000" dirty="0" smtClean="0">
                <a:latin typeface="+mn-lt"/>
              </a:rPr>
              <a:t>Leaves</a:t>
            </a:r>
            <a:endParaRPr lang="en-AU" sz="2000" dirty="0">
              <a:latin typeface="+mn-lt"/>
            </a:endParaRPr>
          </a:p>
        </p:txBody>
      </p:sp>
    </p:spTree>
    <p:extLst>
      <p:ext uri="{BB962C8B-B14F-4D97-AF65-F5344CB8AC3E}">
        <p14:creationId xmlns:p14="http://schemas.microsoft.com/office/powerpoint/2010/main" val="3560407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Trees</a:t>
            </a:r>
            <a:endParaRPr lang="en-AU" dirty="0"/>
          </a:p>
        </p:txBody>
      </p:sp>
      <p:sp>
        <p:nvSpPr>
          <p:cNvPr id="6" name="Content Placeholder 5"/>
          <p:cNvSpPr>
            <a:spLocks noGrp="1"/>
          </p:cNvSpPr>
          <p:nvPr>
            <p:ph sz="half" idx="1"/>
          </p:nvPr>
        </p:nvSpPr>
        <p:spPr/>
        <p:txBody>
          <a:bodyPr/>
          <a:lstStyle/>
          <a:p>
            <a:r>
              <a:rPr lang="en-AU" dirty="0" smtClean="0"/>
              <a:t>A tree is a graph that looks like this:</a:t>
            </a:r>
            <a:endParaRPr lang="en-AU" dirty="0"/>
          </a:p>
        </p:txBody>
      </p:sp>
      <p:sp>
        <p:nvSpPr>
          <p:cNvPr id="4" name="Slide Number Placeholder 3"/>
          <p:cNvSpPr>
            <a:spLocks noGrp="1"/>
          </p:cNvSpPr>
          <p:nvPr>
            <p:ph type="sldNum" sz="quarter" idx="12"/>
          </p:nvPr>
        </p:nvSpPr>
        <p:spPr/>
        <p:txBody>
          <a:bodyPr/>
          <a:lstStyle/>
          <a:p>
            <a:fld id="{39C5663F-0EDC-4F19-802A-9D0D9A23124F}" type="slidenum">
              <a:rPr lang="en-US" smtClean="0"/>
              <a:pPr/>
              <a:t>6</a:t>
            </a:fld>
            <a:endParaRPr lang="en-US">
              <a:solidFill>
                <a:schemeClr val="tx1"/>
              </a:solidFill>
            </a:endParaRPr>
          </a:p>
        </p:txBody>
      </p:sp>
      <p:grpSp>
        <p:nvGrpSpPr>
          <p:cNvPr id="7" name="Group 6"/>
          <p:cNvGrpSpPr/>
          <p:nvPr/>
        </p:nvGrpSpPr>
        <p:grpSpPr>
          <a:xfrm>
            <a:off x="3997796" y="1292717"/>
            <a:ext cx="3238500" cy="4419600"/>
            <a:chOff x="5765800" y="1663700"/>
            <a:chExt cx="3238500" cy="4419600"/>
          </a:xfrm>
        </p:grpSpPr>
        <p:sp>
          <p:nvSpPr>
            <p:cNvPr id="8" name="Oval 19"/>
            <p:cNvSpPr>
              <a:spLocks noChangeArrowheads="1"/>
            </p:cNvSpPr>
            <p:nvPr/>
          </p:nvSpPr>
          <p:spPr bwMode="auto">
            <a:xfrm>
              <a:off x="6718300" y="16637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9" name="Oval 20"/>
            <p:cNvSpPr>
              <a:spLocks noChangeArrowheads="1"/>
            </p:cNvSpPr>
            <p:nvPr/>
          </p:nvSpPr>
          <p:spPr bwMode="auto">
            <a:xfrm>
              <a:off x="5765800" y="29718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0" name="Oval 21"/>
            <p:cNvSpPr>
              <a:spLocks noChangeArrowheads="1"/>
            </p:cNvSpPr>
            <p:nvPr/>
          </p:nvSpPr>
          <p:spPr bwMode="auto">
            <a:xfrm>
              <a:off x="7658100" y="29845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1" name="Oval 22"/>
            <p:cNvSpPr>
              <a:spLocks noChangeArrowheads="1"/>
            </p:cNvSpPr>
            <p:nvPr/>
          </p:nvSpPr>
          <p:spPr bwMode="auto">
            <a:xfrm>
              <a:off x="66802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2" name="Oval 23"/>
            <p:cNvSpPr>
              <a:spLocks noChangeArrowheads="1"/>
            </p:cNvSpPr>
            <p:nvPr/>
          </p:nvSpPr>
          <p:spPr bwMode="auto">
            <a:xfrm>
              <a:off x="7658100" y="56261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3" name="Oval 24"/>
            <p:cNvSpPr>
              <a:spLocks noChangeArrowheads="1"/>
            </p:cNvSpPr>
            <p:nvPr/>
          </p:nvSpPr>
          <p:spPr bwMode="auto">
            <a:xfrm>
              <a:off x="8547100" y="4279900"/>
              <a:ext cx="457200" cy="4572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14" name="Text Box 25"/>
            <p:cNvSpPr txBox="1">
              <a:spLocks noChangeArrowheads="1"/>
            </p:cNvSpPr>
            <p:nvPr/>
          </p:nvSpPr>
          <p:spPr bwMode="auto">
            <a:xfrm>
              <a:off x="6802438" y="1739900"/>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A</a:t>
              </a:r>
            </a:p>
          </p:txBody>
        </p:sp>
        <p:sp>
          <p:nvSpPr>
            <p:cNvPr id="15" name="Text Box 26"/>
            <p:cNvSpPr txBox="1">
              <a:spLocks noChangeArrowheads="1"/>
            </p:cNvSpPr>
            <p:nvPr/>
          </p:nvSpPr>
          <p:spPr bwMode="auto">
            <a:xfrm>
              <a:off x="5842000" y="305435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B</a:t>
              </a:r>
            </a:p>
          </p:txBody>
        </p:sp>
        <p:sp>
          <p:nvSpPr>
            <p:cNvPr id="16" name="Text Box 27"/>
            <p:cNvSpPr txBox="1">
              <a:spLocks noChangeArrowheads="1"/>
            </p:cNvSpPr>
            <p:nvPr/>
          </p:nvSpPr>
          <p:spPr bwMode="auto">
            <a:xfrm>
              <a:off x="6756400" y="4330700"/>
              <a:ext cx="327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D</a:t>
              </a:r>
            </a:p>
          </p:txBody>
        </p:sp>
        <p:sp>
          <p:nvSpPr>
            <p:cNvPr id="17" name="Text Box 28"/>
            <p:cNvSpPr txBox="1">
              <a:spLocks noChangeArrowheads="1"/>
            </p:cNvSpPr>
            <p:nvPr/>
          </p:nvSpPr>
          <p:spPr bwMode="auto">
            <a:xfrm>
              <a:off x="7742238" y="5702300"/>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0000"/>
                  </a:solidFill>
                  <a:latin typeface="Calibri" panose="020F0502020204030204" pitchFamily="34" charset="0"/>
                  <a:cs typeface="Aparajita" panose="020B0604020202020204" pitchFamily="34" charset="0"/>
                </a:rPr>
                <a:t>F</a:t>
              </a:r>
            </a:p>
          </p:txBody>
        </p:sp>
        <p:sp>
          <p:nvSpPr>
            <p:cNvPr id="18" name="Text Box 29"/>
            <p:cNvSpPr txBox="1">
              <a:spLocks noChangeArrowheads="1"/>
            </p:cNvSpPr>
            <p:nvPr/>
          </p:nvSpPr>
          <p:spPr bwMode="auto">
            <a:xfrm>
              <a:off x="7727950" y="3035300"/>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C</a:t>
              </a:r>
            </a:p>
          </p:txBody>
        </p:sp>
        <p:sp>
          <p:nvSpPr>
            <p:cNvPr id="19" name="Text Box 30"/>
            <p:cNvSpPr txBox="1">
              <a:spLocks noChangeArrowheads="1"/>
            </p:cNvSpPr>
            <p:nvPr/>
          </p:nvSpPr>
          <p:spPr bwMode="auto">
            <a:xfrm>
              <a:off x="8623300" y="4330700"/>
              <a:ext cx="298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solidFill>
                    <a:srgbClr val="000000"/>
                  </a:solidFill>
                  <a:latin typeface="Calibri" panose="020F0502020204030204" pitchFamily="34" charset="0"/>
                  <a:cs typeface="Aparajita" panose="020B0604020202020204" pitchFamily="34" charset="0"/>
                </a:rPr>
                <a:t>E</a:t>
              </a:r>
            </a:p>
          </p:txBody>
        </p:sp>
        <p:sp>
          <p:nvSpPr>
            <p:cNvPr id="20" name="Line 31"/>
            <p:cNvSpPr>
              <a:spLocks noChangeShapeType="1"/>
            </p:cNvSpPr>
            <p:nvPr/>
          </p:nvSpPr>
          <p:spPr bwMode="auto">
            <a:xfrm>
              <a:off x="7112000" y="2146300"/>
              <a:ext cx="609600" cy="812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1" name="Line 32"/>
            <p:cNvSpPr>
              <a:spLocks noChangeShapeType="1"/>
            </p:cNvSpPr>
            <p:nvPr/>
          </p:nvSpPr>
          <p:spPr bwMode="auto">
            <a:xfrm>
              <a:off x="8026400" y="3416300"/>
              <a:ext cx="5969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2" name="Line 34"/>
            <p:cNvSpPr>
              <a:spLocks noChangeShapeType="1"/>
            </p:cNvSpPr>
            <p:nvPr/>
          </p:nvSpPr>
          <p:spPr bwMode="auto">
            <a:xfrm flipH="1" flipV="1">
              <a:off x="7061200" y="4686300"/>
              <a:ext cx="622300" cy="965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3" name="Line 35"/>
            <p:cNvSpPr>
              <a:spLocks noChangeShapeType="1"/>
            </p:cNvSpPr>
            <p:nvPr/>
          </p:nvSpPr>
          <p:spPr bwMode="auto">
            <a:xfrm flipH="1">
              <a:off x="7073900" y="3416300"/>
              <a:ext cx="660400" cy="889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sp>
          <p:nvSpPr>
            <p:cNvPr id="24" name="Line 36"/>
            <p:cNvSpPr>
              <a:spLocks noChangeShapeType="1"/>
            </p:cNvSpPr>
            <p:nvPr/>
          </p:nvSpPr>
          <p:spPr bwMode="auto">
            <a:xfrm flipV="1">
              <a:off x="6172200" y="2120900"/>
              <a:ext cx="609600" cy="876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a:latin typeface="Calibri" panose="020F0502020204030204" pitchFamily="34" charset="0"/>
                <a:cs typeface="Aparajita" panose="020B0604020202020204" pitchFamily="34" charset="0"/>
              </a:endParaRPr>
            </a:p>
          </p:txBody>
        </p:sp>
      </p:grpSp>
      <p:sp>
        <p:nvSpPr>
          <p:cNvPr id="5" name="Rounded Rectangle 4"/>
          <p:cNvSpPr/>
          <p:nvPr/>
        </p:nvSpPr>
        <p:spPr>
          <a:xfrm>
            <a:off x="1763688" y="2167712"/>
            <a:ext cx="4793158" cy="247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smtClean="0"/>
              <a:t>Worksheet 1</a:t>
            </a:r>
            <a:endParaRPr lang="en-AU" sz="4000" b="1" dirty="0"/>
          </a:p>
        </p:txBody>
      </p:sp>
    </p:spTree>
    <p:extLst>
      <p:ext uri="{BB962C8B-B14F-4D97-AF65-F5344CB8AC3E}">
        <p14:creationId xmlns:p14="http://schemas.microsoft.com/office/powerpoint/2010/main" val="3631756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Minimum </a:t>
            </a:r>
            <a:r>
              <a:rPr lang="en-US" dirty="0"/>
              <a:t>Spanning </a:t>
            </a:r>
            <a:r>
              <a:rPr lang="en-US" dirty="0" smtClean="0"/>
              <a:t>Trees</a:t>
            </a:r>
            <a:endParaRPr lang="en-AU" dirty="0"/>
          </a:p>
        </p:txBody>
      </p:sp>
      <p:sp>
        <p:nvSpPr>
          <p:cNvPr id="4" name="Content Placeholder 3"/>
          <p:cNvSpPr>
            <a:spLocks noGrp="1"/>
          </p:cNvSpPr>
          <p:nvPr>
            <p:ph idx="1"/>
          </p:nvPr>
        </p:nvSpPr>
        <p:spPr>
          <a:xfrm>
            <a:off x="457200" y="1600200"/>
            <a:ext cx="7467600" cy="820688"/>
          </a:xfrm>
        </p:spPr>
        <p:txBody>
          <a:bodyPr>
            <a:normAutofit/>
          </a:bodyPr>
          <a:lstStyle/>
          <a:p>
            <a:pPr marL="342000" indent="-342000"/>
            <a:r>
              <a:rPr lang="en-AU" sz="1800" dirty="0" smtClean="0">
                <a:solidFill>
                  <a:srgbClr val="000000"/>
                </a:solidFill>
              </a:rPr>
              <a:t>A SPANNING TREE is </a:t>
            </a:r>
            <a:r>
              <a:rPr lang="en-AU" sz="1800" dirty="0">
                <a:solidFill>
                  <a:srgbClr val="000000"/>
                </a:solidFill>
              </a:rPr>
              <a:t>a </a:t>
            </a:r>
            <a:r>
              <a:rPr lang="en-AU" sz="1800" dirty="0" smtClean="0">
                <a:solidFill>
                  <a:srgbClr val="000000"/>
                </a:solidFill>
              </a:rPr>
              <a:t>tree ‘living’ inside a graph containing all its vertices.</a:t>
            </a:r>
          </a:p>
          <a:p>
            <a:pPr marL="342000" indent="-342000"/>
            <a:endParaRPr lang="en-AU" sz="1800" dirty="0">
              <a:solidFill>
                <a:srgbClr val="000000"/>
              </a:solidFill>
            </a:endParaRPr>
          </a:p>
          <a:p>
            <a:pPr marL="0" indent="0">
              <a:buNone/>
            </a:pPr>
            <a:endParaRPr lang="en-AU" sz="1800" dirty="0">
              <a:solidFill>
                <a:srgbClr val="000000"/>
              </a:solidFill>
            </a:endParaRPr>
          </a:p>
          <a:p>
            <a:endParaRPr lang="en-AU" sz="1800" dirty="0"/>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7</a:t>
            </a:fld>
            <a:endParaRPr lang="en-US">
              <a:solidFill>
                <a:srgbClr val="000000"/>
              </a:solidFill>
            </a:endParaRPr>
          </a:p>
        </p:txBody>
      </p:sp>
      <p:grpSp>
        <p:nvGrpSpPr>
          <p:cNvPr id="202772" name="Group 202771"/>
          <p:cNvGrpSpPr/>
          <p:nvPr/>
        </p:nvGrpSpPr>
        <p:grpSpPr>
          <a:xfrm>
            <a:off x="1691680" y="2708920"/>
            <a:ext cx="3672408" cy="2880319"/>
            <a:chOff x="2825750" y="3610099"/>
            <a:chExt cx="1878013" cy="1211263"/>
          </a:xfrm>
        </p:grpSpPr>
        <p:sp>
          <p:nvSpPr>
            <p:cNvPr id="52" name="Line 32"/>
            <p:cNvSpPr>
              <a:spLocks noChangeShapeType="1"/>
            </p:cNvSpPr>
            <p:nvPr/>
          </p:nvSpPr>
          <p:spPr bwMode="auto">
            <a:xfrm>
              <a:off x="3481388" y="4633946"/>
              <a:ext cx="1156494" cy="1509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3" name="Line 32"/>
            <p:cNvSpPr>
              <a:spLocks noChangeShapeType="1"/>
            </p:cNvSpPr>
            <p:nvPr/>
          </p:nvSpPr>
          <p:spPr bwMode="auto">
            <a:xfrm flipV="1">
              <a:off x="3613151" y="3663280"/>
              <a:ext cx="850899" cy="478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1" name="Line 32"/>
            <p:cNvSpPr>
              <a:spLocks noChangeShapeType="1"/>
            </p:cNvSpPr>
            <p:nvPr/>
          </p:nvSpPr>
          <p:spPr bwMode="auto">
            <a:xfrm flipV="1">
              <a:off x="4179888" y="3663278"/>
              <a:ext cx="306387" cy="7088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67" name="Line 40"/>
            <p:cNvSpPr>
              <a:spLocks noChangeShapeType="1"/>
            </p:cNvSpPr>
            <p:nvPr/>
          </p:nvSpPr>
          <p:spPr bwMode="auto">
            <a:xfrm>
              <a:off x="2901950" y="4295899"/>
              <a:ext cx="6096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68" name="Line 41"/>
            <p:cNvSpPr>
              <a:spLocks noChangeShapeType="1"/>
            </p:cNvSpPr>
            <p:nvPr/>
          </p:nvSpPr>
          <p:spPr bwMode="auto">
            <a:xfrm>
              <a:off x="3175000" y="3822824"/>
              <a:ext cx="481013" cy="320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0" name="Line 26"/>
            <p:cNvSpPr>
              <a:spLocks noChangeShapeType="1"/>
            </p:cNvSpPr>
            <p:nvPr/>
          </p:nvSpPr>
          <p:spPr bwMode="auto">
            <a:xfrm flipH="1">
              <a:off x="3435350" y="4143499"/>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1" name="Line 27"/>
            <p:cNvSpPr>
              <a:spLocks noChangeShapeType="1"/>
            </p:cNvSpPr>
            <p:nvPr/>
          </p:nvSpPr>
          <p:spPr bwMode="auto">
            <a:xfrm>
              <a:off x="4486275" y="3645024"/>
              <a:ext cx="130175" cy="1139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2" name="Line 28"/>
            <p:cNvSpPr>
              <a:spLocks noChangeShapeType="1"/>
            </p:cNvSpPr>
            <p:nvPr/>
          </p:nvSpPr>
          <p:spPr bwMode="auto">
            <a:xfrm flipV="1">
              <a:off x="3438525" y="4394324"/>
              <a:ext cx="698500"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3" name="Line 29"/>
            <p:cNvSpPr>
              <a:spLocks noChangeShapeType="1"/>
            </p:cNvSpPr>
            <p:nvPr/>
          </p:nvSpPr>
          <p:spPr bwMode="auto">
            <a:xfrm>
              <a:off x="3613150" y="4143499"/>
              <a:ext cx="479425" cy="250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5" name="Line 30"/>
            <p:cNvSpPr>
              <a:spLocks noChangeShapeType="1"/>
            </p:cNvSpPr>
            <p:nvPr/>
          </p:nvSpPr>
          <p:spPr bwMode="auto">
            <a:xfrm flipV="1">
              <a:off x="2913063" y="4108574"/>
              <a:ext cx="742950" cy="177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6" name="Line 31"/>
            <p:cNvSpPr>
              <a:spLocks noChangeShapeType="1"/>
            </p:cNvSpPr>
            <p:nvPr/>
          </p:nvSpPr>
          <p:spPr bwMode="auto">
            <a:xfrm flipH="1">
              <a:off x="2913063" y="3822824"/>
              <a:ext cx="261937" cy="463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7" name="Line 32"/>
            <p:cNvSpPr>
              <a:spLocks noChangeShapeType="1"/>
            </p:cNvSpPr>
            <p:nvPr/>
          </p:nvSpPr>
          <p:spPr bwMode="auto">
            <a:xfrm flipV="1">
              <a:off x="3175000" y="3645024"/>
              <a:ext cx="1311275" cy="214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8" name="Oval 33"/>
            <p:cNvSpPr>
              <a:spLocks noChangeArrowheads="1"/>
            </p:cNvSpPr>
            <p:nvPr/>
          </p:nvSpPr>
          <p:spPr bwMode="auto">
            <a:xfrm>
              <a:off x="2825750" y="425144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1" name="Oval 34"/>
            <p:cNvSpPr>
              <a:spLocks noChangeArrowheads="1"/>
            </p:cNvSpPr>
            <p:nvPr/>
          </p:nvSpPr>
          <p:spPr bwMode="auto">
            <a:xfrm>
              <a:off x="4572000" y="471499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2" name="Oval 35"/>
            <p:cNvSpPr>
              <a:spLocks noChangeArrowheads="1"/>
            </p:cNvSpPr>
            <p:nvPr/>
          </p:nvSpPr>
          <p:spPr bwMode="auto">
            <a:xfrm>
              <a:off x="3394075" y="4572124"/>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3" name="Oval 36"/>
            <p:cNvSpPr>
              <a:spLocks noChangeArrowheads="1"/>
            </p:cNvSpPr>
            <p:nvPr/>
          </p:nvSpPr>
          <p:spPr bwMode="auto">
            <a:xfrm>
              <a:off x="4048125" y="4357812"/>
              <a:ext cx="131763" cy="106362"/>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4" name="Oval 37"/>
            <p:cNvSpPr>
              <a:spLocks noChangeArrowheads="1"/>
            </p:cNvSpPr>
            <p:nvPr/>
          </p:nvSpPr>
          <p:spPr bwMode="auto">
            <a:xfrm>
              <a:off x="3568700" y="407364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5" name="Oval 38"/>
            <p:cNvSpPr>
              <a:spLocks noChangeArrowheads="1"/>
            </p:cNvSpPr>
            <p:nvPr/>
          </p:nvSpPr>
          <p:spPr bwMode="auto">
            <a:xfrm>
              <a:off x="3089275" y="37878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6" name="Oval 39"/>
            <p:cNvSpPr>
              <a:spLocks noChangeArrowheads="1"/>
            </p:cNvSpPr>
            <p:nvPr/>
          </p:nvSpPr>
          <p:spPr bwMode="auto">
            <a:xfrm>
              <a:off x="4398963" y="36100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43847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Minimum Spanning Trees</a:t>
            </a:r>
            <a:endParaRPr lang="en-AU" dirty="0"/>
          </a:p>
        </p:txBody>
      </p:sp>
      <p:sp>
        <p:nvSpPr>
          <p:cNvPr id="4" name="Content Placeholder 3"/>
          <p:cNvSpPr>
            <a:spLocks noGrp="1"/>
          </p:cNvSpPr>
          <p:nvPr>
            <p:ph idx="1"/>
          </p:nvPr>
        </p:nvSpPr>
        <p:spPr>
          <a:xfrm>
            <a:off x="457200" y="1600200"/>
            <a:ext cx="7467600" cy="820688"/>
          </a:xfrm>
        </p:spPr>
        <p:txBody>
          <a:bodyPr>
            <a:normAutofit/>
          </a:bodyPr>
          <a:lstStyle/>
          <a:p>
            <a:pPr marL="342000" indent="-342000"/>
            <a:r>
              <a:rPr lang="en-AU" sz="1800" dirty="0" smtClean="0">
                <a:solidFill>
                  <a:srgbClr val="000000"/>
                </a:solidFill>
              </a:rPr>
              <a:t>A SPANNING TREE is </a:t>
            </a:r>
            <a:r>
              <a:rPr lang="en-AU" sz="1800" dirty="0">
                <a:solidFill>
                  <a:srgbClr val="000000"/>
                </a:solidFill>
              </a:rPr>
              <a:t>a </a:t>
            </a:r>
            <a:r>
              <a:rPr lang="en-AU" sz="1800" dirty="0" smtClean="0">
                <a:solidFill>
                  <a:srgbClr val="000000"/>
                </a:solidFill>
              </a:rPr>
              <a:t>tree ‘living’ inside a graph containing all its vertices.</a:t>
            </a:r>
          </a:p>
          <a:p>
            <a:pPr marL="342000" indent="-342000"/>
            <a:endParaRPr lang="en-AU" sz="1800" dirty="0">
              <a:solidFill>
                <a:srgbClr val="000000"/>
              </a:solidFill>
            </a:endParaRPr>
          </a:p>
          <a:p>
            <a:pPr marL="0" indent="0">
              <a:buNone/>
            </a:pPr>
            <a:endParaRPr lang="en-AU" sz="1800" dirty="0">
              <a:solidFill>
                <a:srgbClr val="000000"/>
              </a:solidFill>
            </a:endParaRPr>
          </a:p>
          <a:p>
            <a:endParaRPr lang="en-AU" sz="1800" dirty="0"/>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8</a:t>
            </a:fld>
            <a:endParaRPr lang="en-US">
              <a:solidFill>
                <a:srgbClr val="000000"/>
              </a:solidFill>
            </a:endParaRPr>
          </a:p>
        </p:txBody>
      </p:sp>
      <p:sp>
        <p:nvSpPr>
          <p:cNvPr id="52" name="Line 32"/>
          <p:cNvSpPr>
            <a:spLocks noChangeShapeType="1"/>
          </p:cNvSpPr>
          <p:nvPr/>
        </p:nvSpPr>
        <p:spPr bwMode="auto">
          <a:xfrm>
            <a:off x="2973764" y="5143574"/>
            <a:ext cx="2261495" cy="358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3" name="Line 32"/>
          <p:cNvSpPr>
            <a:spLocks noChangeShapeType="1"/>
          </p:cNvSpPr>
          <p:nvPr/>
        </p:nvSpPr>
        <p:spPr bwMode="auto">
          <a:xfrm flipV="1">
            <a:off x="3231423" y="2835382"/>
            <a:ext cx="1663912" cy="1137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1" name="Line 32"/>
          <p:cNvSpPr>
            <a:spLocks noChangeShapeType="1"/>
          </p:cNvSpPr>
          <p:nvPr/>
        </p:nvSpPr>
        <p:spPr bwMode="auto">
          <a:xfrm flipV="1">
            <a:off x="4339663" y="2835377"/>
            <a:ext cx="599132" cy="168553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67" name="Line 40"/>
          <p:cNvSpPr>
            <a:spLocks noChangeShapeType="1"/>
          </p:cNvSpPr>
          <p:nvPr/>
        </p:nvSpPr>
        <p:spPr bwMode="auto">
          <a:xfrm>
            <a:off x="1840687" y="4339716"/>
            <a:ext cx="1192058" cy="7247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68" name="Line 41"/>
          <p:cNvSpPr>
            <a:spLocks noChangeShapeType="1"/>
          </p:cNvSpPr>
          <p:nvPr/>
        </p:nvSpPr>
        <p:spPr bwMode="auto">
          <a:xfrm>
            <a:off x="2374630" y="3214769"/>
            <a:ext cx="940609" cy="76254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0" name="Line 26"/>
          <p:cNvSpPr>
            <a:spLocks noChangeShapeType="1"/>
          </p:cNvSpPr>
          <p:nvPr/>
        </p:nvSpPr>
        <p:spPr bwMode="auto">
          <a:xfrm flipH="1">
            <a:off x="2883738" y="3977317"/>
            <a:ext cx="447022" cy="10871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1" name="Line 27"/>
          <p:cNvSpPr>
            <a:spLocks noChangeShapeType="1"/>
          </p:cNvSpPr>
          <p:nvPr/>
        </p:nvSpPr>
        <p:spPr bwMode="auto">
          <a:xfrm>
            <a:off x="4938796" y="2791970"/>
            <a:ext cx="254554" cy="2710443"/>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2" name="Line 28"/>
          <p:cNvSpPr>
            <a:spLocks noChangeShapeType="1"/>
          </p:cNvSpPr>
          <p:nvPr/>
        </p:nvSpPr>
        <p:spPr bwMode="auto">
          <a:xfrm flipV="1">
            <a:off x="2889946" y="4573765"/>
            <a:ext cx="1365899" cy="50584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3" name="Line 29"/>
          <p:cNvSpPr>
            <a:spLocks noChangeShapeType="1"/>
          </p:cNvSpPr>
          <p:nvPr/>
        </p:nvSpPr>
        <p:spPr bwMode="auto">
          <a:xfrm>
            <a:off x="3231421" y="3977317"/>
            <a:ext cx="937504" cy="596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5" name="Line 30"/>
          <p:cNvSpPr>
            <a:spLocks noChangeShapeType="1"/>
          </p:cNvSpPr>
          <p:nvPr/>
        </p:nvSpPr>
        <p:spPr bwMode="auto">
          <a:xfrm flipV="1">
            <a:off x="1862418" y="3894267"/>
            <a:ext cx="1452820" cy="4227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6" name="Line 31"/>
          <p:cNvSpPr>
            <a:spLocks noChangeShapeType="1"/>
          </p:cNvSpPr>
          <p:nvPr/>
        </p:nvSpPr>
        <p:spPr bwMode="auto">
          <a:xfrm flipH="1">
            <a:off x="1862418" y="3214769"/>
            <a:ext cx="512211" cy="110229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7" name="Line 32"/>
          <p:cNvSpPr>
            <a:spLocks noChangeShapeType="1"/>
          </p:cNvSpPr>
          <p:nvPr/>
        </p:nvSpPr>
        <p:spPr bwMode="auto">
          <a:xfrm flipV="1">
            <a:off x="2374630" y="2791970"/>
            <a:ext cx="2564166" cy="509625"/>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2758" name="Oval 33"/>
          <p:cNvSpPr>
            <a:spLocks noChangeArrowheads="1"/>
          </p:cNvSpPr>
          <p:nvPr/>
        </p:nvSpPr>
        <p:spPr bwMode="auto">
          <a:xfrm>
            <a:off x="1691680" y="4234016"/>
            <a:ext cx="257659" cy="252926"/>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1" name="Oval 34"/>
          <p:cNvSpPr>
            <a:spLocks noChangeArrowheads="1"/>
          </p:cNvSpPr>
          <p:nvPr/>
        </p:nvSpPr>
        <p:spPr bwMode="auto">
          <a:xfrm>
            <a:off x="5106429" y="5336313"/>
            <a:ext cx="257659" cy="252926"/>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2" name="Oval 35"/>
          <p:cNvSpPr>
            <a:spLocks noChangeArrowheads="1"/>
          </p:cNvSpPr>
          <p:nvPr/>
        </p:nvSpPr>
        <p:spPr bwMode="auto">
          <a:xfrm>
            <a:off x="2803025" y="4996564"/>
            <a:ext cx="254554" cy="252926"/>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3" name="Oval 36"/>
          <p:cNvSpPr>
            <a:spLocks noChangeArrowheads="1"/>
          </p:cNvSpPr>
          <p:nvPr/>
        </p:nvSpPr>
        <p:spPr bwMode="auto">
          <a:xfrm>
            <a:off x="4082004" y="4486942"/>
            <a:ext cx="257659" cy="25292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4" name="Oval 37"/>
          <p:cNvSpPr>
            <a:spLocks noChangeArrowheads="1"/>
          </p:cNvSpPr>
          <p:nvPr/>
        </p:nvSpPr>
        <p:spPr bwMode="auto">
          <a:xfrm>
            <a:off x="3144500" y="3811217"/>
            <a:ext cx="254554" cy="252926"/>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5" name="Oval 38"/>
          <p:cNvSpPr>
            <a:spLocks noChangeArrowheads="1"/>
          </p:cNvSpPr>
          <p:nvPr/>
        </p:nvSpPr>
        <p:spPr bwMode="auto">
          <a:xfrm>
            <a:off x="2206997" y="3131719"/>
            <a:ext cx="254554" cy="252926"/>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02766" name="Oval 39"/>
          <p:cNvSpPr>
            <a:spLocks noChangeArrowheads="1"/>
          </p:cNvSpPr>
          <p:nvPr/>
        </p:nvSpPr>
        <p:spPr bwMode="auto">
          <a:xfrm>
            <a:off x="4768059" y="2708920"/>
            <a:ext cx="254554" cy="252926"/>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016274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Minimum Spanning Trees</a:t>
            </a:r>
            <a:endParaRPr lang="en-AU" dirty="0"/>
          </a:p>
        </p:txBody>
      </p:sp>
      <p:sp>
        <p:nvSpPr>
          <p:cNvPr id="4" name="Content Placeholder 3"/>
          <p:cNvSpPr>
            <a:spLocks noGrp="1"/>
          </p:cNvSpPr>
          <p:nvPr>
            <p:ph idx="1"/>
          </p:nvPr>
        </p:nvSpPr>
        <p:spPr>
          <a:xfrm>
            <a:off x="457200" y="1600200"/>
            <a:ext cx="7467600" cy="604664"/>
          </a:xfrm>
        </p:spPr>
        <p:txBody>
          <a:bodyPr>
            <a:normAutofit/>
          </a:bodyPr>
          <a:lstStyle/>
          <a:p>
            <a:pPr marL="342000" indent="-342000"/>
            <a:r>
              <a:rPr lang="en-AU" sz="1800" dirty="0" smtClean="0">
                <a:solidFill>
                  <a:srgbClr val="000000"/>
                </a:solidFill>
              </a:rPr>
              <a:t>But what happens if the edges in the tree have weights? </a:t>
            </a:r>
          </a:p>
        </p:txBody>
      </p:sp>
      <p:sp>
        <p:nvSpPr>
          <p:cNvPr id="8" name="Slide Number Placeholder 5"/>
          <p:cNvSpPr>
            <a:spLocks noGrp="1"/>
          </p:cNvSpPr>
          <p:nvPr>
            <p:ph type="sldNum" sz="quarter" idx="12"/>
          </p:nvPr>
        </p:nvSpPr>
        <p:spPr>
          <a:xfrm>
            <a:off x="8534400" y="5734050"/>
            <a:ext cx="609600" cy="520700"/>
          </a:xfrm>
        </p:spPr>
        <p:txBody>
          <a:bodyPr/>
          <a:lstStyle/>
          <a:p>
            <a:fld id="{2CAE4CAA-3E4F-4449-AD70-EAE6867891D4}" type="slidenum">
              <a:rPr lang="en-US">
                <a:solidFill>
                  <a:srgbClr val="FFFFFF"/>
                </a:solidFill>
              </a:rPr>
              <a:pPr/>
              <a:t>9</a:t>
            </a:fld>
            <a:endParaRPr lang="en-US">
              <a:solidFill>
                <a:srgbClr val="000000"/>
              </a:solidFill>
            </a:endParaRPr>
          </a:p>
        </p:txBody>
      </p:sp>
      <p:grpSp>
        <p:nvGrpSpPr>
          <p:cNvPr id="6" name="Group 5"/>
          <p:cNvGrpSpPr/>
          <p:nvPr/>
        </p:nvGrpSpPr>
        <p:grpSpPr>
          <a:xfrm>
            <a:off x="1691680" y="2735433"/>
            <a:ext cx="3727655" cy="3069831"/>
            <a:chOff x="1691680" y="2735433"/>
            <a:chExt cx="3727655" cy="3069831"/>
          </a:xfrm>
        </p:grpSpPr>
        <p:grpSp>
          <p:nvGrpSpPr>
            <p:cNvPr id="202772" name="Group 202771"/>
            <p:cNvGrpSpPr/>
            <p:nvPr/>
          </p:nvGrpSpPr>
          <p:grpSpPr>
            <a:xfrm>
              <a:off x="1691680" y="2735433"/>
              <a:ext cx="3672408" cy="2880319"/>
              <a:chOff x="2825750" y="3610099"/>
              <a:chExt cx="1878013" cy="1211263"/>
            </a:xfrm>
          </p:grpSpPr>
          <p:sp>
            <p:nvSpPr>
              <p:cNvPr id="52" name="Line 32"/>
              <p:cNvSpPr>
                <a:spLocks noChangeShapeType="1"/>
              </p:cNvSpPr>
              <p:nvPr/>
            </p:nvSpPr>
            <p:spPr bwMode="auto">
              <a:xfrm>
                <a:off x="3481388" y="4633946"/>
                <a:ext cx="1156494" cy="1509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53" name="Line 32"/>
              <p:cNvSpPr>
                <a:spLocks noChangeShapeType="1"/>
              </p:cNvSpPr>
              <p:nvPr/>
            </p:nvSpPr>
            <p:spPr bwMode="auto">
              <a:xfrm flipV="1">
                <a:off x="3613151" y="3663280"/>
                <a:ext cx="850899" cy="478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51" name="Line 32"/>
              <p:cNvSpPr>
                <a:spLocks noChangeShapeType="1"/>
              </p:cNvSpPr>
              <p:nvPr/>
            </p:nvSpPr>
            <p:spPr bwMode="auto">
              <a:xfrm flipV="1">
                <a:off x="4179888" y="3663278"/>
                <a:ext cx="306387" cy="7088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67" name="Line 40"/>
              <p:cNvSpPr>
                <a:spLocks noChangeShapeType="1"/>
              </p:cNvSpPr>
              <p:nvPr/>
            </p:nvSpPr>
            <p:spPr bwMode="auto">
              <a:xfrm>
                <a:off x="2901950" y="4295899"/>
                <a:ext cx="6096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68" name="Line 41"/>
              <p:cNvSpPr>
                <a:spLocks noChangeShapeType="1"/>
              </p:cNvSpPr>
              <p:nvPr/>
            </p:nvSpPr>
            <p:spPr bwMode="auto">
              <a:xfrm>
                <a:off x="3175000" y="3822824"/>
                <a:ext cx="481013" cy="320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30" name="Line 26"/>
              <p:cNvSpPr>
                <a:spLocks noChangeShapeType="1"/>
              </p:cNvSpPr>
              <p:nvPr/>
            </p:nvSpPr>
            <p:spPr bwMode="auto">
              <a:xfrm flipH="1">
                <a:off x="3435350" y="4143499"/>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31" name="Line 27"/>
              <p:cNvSpPr>
                <a:spLocks noChangeShapeType="1"/>
              </p:cNvSpPr>
              <p:nvPr/>
            </p:nvSpPr>
            <p:spPr bwMode="auto">
              <a:xfrm>
                <a:off x="4486275" y="3645024"/>
                <a:ext cx="130175" cy="1139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2" name="Line 28"/>
              <p:cNvSpPr>
                <a:spLocks noChangeShapeType="1"/>
              </p:cNvSpPr>
              <p:nvPr/>
            </p:nvSpPr>
            <p:spPr bwMode="auto">
              <a:xfrm flipV="1">
                <a:off x="3438525" y="4394324"/>
                <a:ext cx="698500" cy="212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3" name="Line 29"/>
              <p:cNvSpPr>
                <a:spLocks noChangeShapeType="1"/>
              </p:cNvSpPr>
              <p:nvPr/>
            </p:nvSpPr>
            <p:spPr bwMode="auto">
              <a:xfrm>
                <a:off x="3613150" y="4143499"/>
                <a:ext cx="479425" cy="250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5" name="Line 30"/>
              <p:cNvSpPr>
                <a:spLocks noChangeShapeType="1"/>
              </p:cNvSpPr>
              <p:nvPr/>
            </p:nvSpPr>
            <p:spPr bwMode="auto">
              <a:xfrm flipV="1">
                <a:off x="2913063" y="4108574"/>
                <a:ext cx="742950" cy="177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6" name="Line 31"/>
              <p:cNvSpPr>
                <a:spLocks noChangeShapeType="1"/>
              </p:cNvSpPr>
              <p:nvPr/>
            </p:nvSpPr>
            <p:spPr bwMode="auto">
              <a:xfrm flipH="1">
                <a:off x="2913063" y="3822824"/>
                <a:ext cx="261937" cy="463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7" name="Line 32"/>
              <p:cNvSpPr>
                <a:spLocks noChangeShapeType="1"/>
              </p:cNvSpPr>
              <p:nvPr/>
            </p:nvSpPr>
            <p:spPr bwMode="auto">
              <a:xfrm flipV="1">
                <a:off x="3175000" y="3645024"/>
                <a:ext cx="1311275" cy="2143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U" sz="1800"/>
              </a:p>
            </p:txBody>
          </p:sp>
          <p:sp>
            <p:nvSpPr>
              <p:cNvPr id="202758" name="Oval 33"/>
              <p:cNvSpPr>
                <a:spLocks noChangeArrowheads="1"/>
              </p:cNvSpPr>
              <p:nvPr/>
            </p:nvSpPr>
            <p:spPr bwMode="auto">
              <a:xfrm>
                <a:off x="2825750" y="425144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1" name="Oval 34"/>
              <p:cNvSpPr>
                <a:spLocks noChangeArrowheads="1"/>
              </p:cNvSpPr>
              <p:nvPr/>
            </p:nvSpPr>
            <p:spPr bwMode="auto">
              <a:xfrm>
                <a:off x="4572000" y="4714999"/>
                <a:ext cx="131763"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2" name="Oval 35"/>
              <p:cNvSpPr>
                <a:spLocks noChangeArrowheads="1"/>
              </p:cNvSpPr>
              <p:nvPr/>
            </p:nvSpPr>
            <p:spPr bwMode="auto">
              <a:xfrm>
                <a:off x="3394075" y="4572124"/>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3" name="Oval 36"/>
              <p:cNvSpPr>
                <a:spLocks noChangeArrowheads="1"/>
              </p:cNvSpPr>
              <p:nvPr/>
            </p:nvSpPr>
            <p:spPr bwMode="auto">
              <a:xfrm>
                <a:off x="4048125" y="4357812"/>
                <a:ext cx="131763" cy="106362"/>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4" name="Oval 37"/>
              <p:cNvSpPr>
                <a:spLocks noChangeArrowheads="1"/>
              </p:cNvSpPr>
              <p:nvPr/>
            </p:nvSpPr>
            <p:spPr bwMode="auto">
              <a:xfrm>
                <a:off x="3568700" y="407364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5" name="Oval 38"/>
              <p:cNvSpPr>
                <a:spLocks noChangeArrowheads="1"/>
              </p:cNvSpPr>
              <p:nvPr/>
            </p:nvSpPr>
            <p:spPr bwMode="auto">
              <a:xfrm>
                <a:off x="3089275" y="37878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sp>
            <p:nvSpPr>
              <p:cNvPr id="202766" name="Oval 39"/>
              <p:cNvSpPr>
                <a:spLocks noChangeArrowheads="1"/>
              </p:cNvSpPr>
              <p:nvPr/>
            </p:nvSpPr>
            <p:spPr bwMode="auto">
              <a:xfrm>
                <a:off x="4398963" y="3610099"/>
                <a:ext cx="130175" cy="106363"/>
              </a:xfrm>
              <a:prstGeom prst="ellipse">
                <a:avLst/>
              </a:prstGeom>
              <a:solidFill>
                <a:srgbClr val="B2B2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sz="1800"/>
              </a:p>
            </p:txBody>
          </p:sp>
        </p:grpSp>
        <p:sp>
          <p:nvSpPr>
            <p:cNvPr id="2" name="TextBox 1"/>
            <p:cNvSpPr txBox="1"/>
            <p:nvPr/>
          </p:nvSpPr>
          <p:spPr>
            <a:xfrm>
              <a:off x="3271777" y="2788604"/>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26" name="TextBox 25"/>
            <p:cNvSpPr txBox="1"/>
            <p:nvPr/>
          </p:nvSpPr>
          <p:spPr>
            <a:xfrm>
              <a:off x="5106429" y="3805368"/>
              <a:ext cx="312906" cy="369332"/>
            </a:xfrm>
            <a:prstGeom prst="rect">
              <a:avLst/>
            </a:prstGeom>
            <a:noFill/>
          </p:spPr>
          <p:txBody>
            <a:bodyPr wrap="none" rtlCol="0">
              <a:spAutoFit/>
            </a:bodyPr>
            <a:lstStyle/>
            <a:p>
              <a:r>
                <a:rPr lang="en-AU" sz="1800" dirty="0" smtClean="0">
                  <a:latin typeface="+mn-lt"/>
                </a:rPr>
                <a:t>5</a:t>
              </a:r>
              <a:endParaRPr lang="en-AU" sz="1800" dirty="0">
                <a:latin typeface="+mn-lt"/>
              </a:endParaRPr>
            </a:p>
          </p:txBody>
        </p:sp>
        <p:sp>
          <p:nvSpPr>
            <p:cNvPr id="28" name="TextBox 27"/>
            <p:cNvSpPr txBox="1"/>
            <p:nvPr/>
          </p:nvSpPr>
          <p:spPr>
            <a:xfrm>
              <a:off x="3812737" y="3574536"/>
              <a:ext cx="312906" cy="369332"/>
            </a:xfrm>
            <a:prstGeom prst="rect">
              <a:avLst/>
            </a:prstGeom>
            <a:noFill/>
          </p:spPr>
          <p:txBody>
            <a:bodyPr wrap="none" rtlCol="0">
              <a:spAutoFit/>
            </a:bodyPr>
            <a:lstStyle/>
            <a:p>
              <a:r>
                <a:rPr lang="en-AU" sz="1800" dirty="0" smtClean="0">
                  <a:latin typeface="+mn-lt"/>
                </a:rPr>
                <a:t>3</a:t>
              </a:r>
              <a:endParaRPr lang="en-AU" sz="1800" dirty="0">
                <a:latin typeface="+mn-lt"/>
              </a:endParaRPr>
            </a:p>
          </p:txBody>
        </p:sp>
        <p:sp>
          <p:nvSpPr>
            <p:cNvPr id="29" name="TextBox 28"/>
            <p:cNvSpPr txBox="1"/>
            <p:nvPr/>
          </p:nvSpPr>
          <p:spPr>
            <a:xfrm>
              <a:off x="4104511" y="5435932"/>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32" name="TextBox 31"/>
            <p:cNvSpPr txBox="1"/>
            <p:nvPr/>
          </p:nvSpPr>
          <p:spPr>
            <a:xfrm>
              <a:off x="3572895" y="4800636"/>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3" name="TextBox 32"/>
            <p:cNvSpPr txBox="1"/>
            <p:nvPr/>
          </p:nvSpPr>
          <p:spPr>
            <a:xfrm>
              <a:off x="1783078" y="3545833"/>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4" name="TextBox 33"/>
            <p:cNvSpPr txBox="1"/>
            <p:nvPr/>
          </p:nvSpPr>
          <p:spPr>
            <a:xfrm>
              <a:off x="2024816" y="4726670"/>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35" name="TextBox 34"/>
            <p:cNvSpPr txBox="1"/>
            <p:nvPr/>
          </p:nvSpPr>
          <p:spPr>
            <a:xfrm>
              <a:off x="2566497" y="3550488"/>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sp>
          <p:nvSpPr>
            <p:cNvPr id="36" name="TextBox 35"/>
            <p:cNvSpPr txBox="1"/>
            <p:nvPr/>
          </p:nvSpPr>
          <p:spPr>
            <a:xfrm>
              <a:off x="4482776" y="3943868"/>
              <a:ext cx="312906" cy="369332"/>
            </a:xfrm>
            <a:prstGeom prst="rect">
              <a:avLst/>
            </a:prstGeom>
            <a:noFill/>
          </p:spPr>
          <p:txBody>
            <a:bodyPr wrap="none" rtlCol="0">
              <a:spAutoFit/>
            </a:bodyPr>
            <a:lstStyle/>
            <a:p>
              <a:r>
                <a:rPr lang="en-AU" sz="1800" dirty="0" smtClean="0">
                  <a:latin typeface="+mn-lt"/>
                </a:rPr>
                <a:t>4</a:t>
              </a:r>
              <a:endParaRPr lang="en-AU" sz="1800" dirty="0">
                <a:latin typeface="+mn-lt"/>
              </a:endParaRPr>
            </a:p>
          </p:txBody>
        </p:sp>
        <p:sp>
          <p:nvSpPr>
            <p:cNvPr id="37" name="TextBox 36"/>
            <p:cNvSpPr txBox="1"/>
            <p:nvPr/>
          </p:nvSpPr>
          <p:spPr>
            <a:xfrm>
              <a:off x="2771800" y="4293096"/>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
          <p:nvSpPr>
            <p:cNvPr id="38" name="TextBox 37"/>
            <p:cNvSpPr txBox="1"/>
            <p:nvPr/>
          </p:nvSpPr>
          <p:spPr>
            <a:xfrm>
              <a:off x="3428230" y="4226613"/>
              <a:ext cx="312906" cy="369332"/>
            </a:xfrm>
            <a:prstGeom prst="rect">
              <a:avLst/>
            </a:prstGeom>
            <a:noFill/>
          </p:spPr>
          <p:txBody>
            <a:bodyPr wrap="none" rtlCol="0">
              <a:spAutoFit/>
            </a:bodyPr>
            <a:lstStyle/>
            <a:p>
              <a:r>
                <a:rPr lang="en-AU" sz="1800" dirty="0" smtClean="0">
                  <a:latin typeface="+mn-lt"/>
                </a:rPr>
                <a:t>2</a:t>
              </a:r>
              <a:endParaRPr lang="en-AU" sz="1800" dirty="0">
                <a:latin typeface="+mn-lt"/>
              </a:endParaRPr>
            </a:p>
          </p:txBody>
        </p:sp>
      </p:grpSp>
      <p:sp>
        <p:nvSpPr>
          <p:cNvPr id="39" name="TextBox 38"/>
          <p:cNvSpPr txBox="1"/>
          <p:nvPr/>
        </p:nvSpPr>
        <p:spPr>
          <a:xfrm>
            <a:off x="2195736" y="3861048"/>
            <a:ext cx="312906" cy="369332"/>
          </a:xfrm>
          <a:prstGeom prst="rect">
            <a:avLst/>
          </a:prstGeom>
          <a:noFill/>
        </p:spPr>
        <p:txBody>
          <a:bodyPr wrap="none" rtlCol="0">
            <a:spAutoFit/>
          </a:bodyPr>
          <a:lstStyle/>
          <a:p>
            <a:r>
              <a:rPr lang="en-AU" sz="1800" dirty="0" smtClean="0">
                <a:latin typeface="+mn-lt"/>
              </a:rPr>
              <a:t>1</a:t>
            </a:r>
            <a:endParaRPr lang="en-AU" sz="1800" dirty="0">
              <a:latin typeface="+mn-lt"/>
            </a:endParaRPr>
          </a:p>
        </p:txBody>
      </p:sp>
    </p:spTree>
    <p:extLst>
      <p:ext uri="{BB962C8B-B14F-4D97-AF65-F5344CB8AC3E}">
        <p14:creationId xmlns:p14="http://schemas.microsoft.com/office/powerpoint/2010/main" val="31274218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3925</TotalTime>
  <Words>1644</Words>
  <Application>Microsoft Office PowerPoint</Application>
  <PresentationFormat>On-screen Show (4:3)</PresentationFormat>
  <Paragraphs>891</Paragraphs>
  <Slides>45</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ＭＳ Ｐゴシック</vt:lpstr>
      <vt:lpstr>Aparajita</vt:lpstr>
      <vt:lpstr>Arial</vt:lpstr>
      <vt:lpstr>Calibri</vt:lpstr>
      <vt:lpstr>Century Schoolbook</vt:lpstr>
      <vt:lpstr>Helvetica</vt:lpstr>
      <vt:lpstr>Times New Roman</vt:lpstr>
      <vt:lpstr>Tw Cen MT</vt:lpstr>
      <vt:lpstr>Tw Cen MT Condensed</vt:lpstr>
      <vt:lpstr>Wingdings 3</vt:lpstr>
      <vt:lpstr>Integral</vt:lpstr>
      <vt:lpstr>Minimum Spanning Trees</vt:lpstr>
      <vt:lpstr>Presentation Contents</vt:lpstr>
      <vt:lpstr>Trees</vt:lpstr>
      <vt:lpstr>Trees</vt:lpstr>
      <vt:lpstr>Trees</vt:lpstr>
      <vt:lpstr>Trees</vt:lpstr>
      <vt:lpstr>Minimum Spanning Trees</vt:lpstr>
      <vt:lpstr>Minimum Spanning Trees</vt:lpstr>
      <vt:lpstr>Minimum Spanning Trees</vt:lpstr>
      <vt:lpstr>Minimum Spanning Trees</vt:lpstr>
      <vt:lpstr>Minimum Spanning Trees</vt:lpstr>
      <vt:lpstr>Algorithms for MST </vt:lpstr>
      <vt:lpstr>Algorithms for MST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for MST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MST</vt:lpstr>
      <vt:lpstr>Do You remember?</vt:lpstr>
      <vt:lpstr>Do You remember?</vt:lpstr>
      <vt:lpstr>Do You remember?</vt:lpstr>
      <vt:lpstr>References </vt:lpstr>
      <vt:lpstr>PowerPoint Presentation</vt:lpstr>
    </vt:vector>
  </TitlesOfParts>
  <Company>University of Newcastle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Technologies: Python</dc:title>
  <dc:creator>Dan Hickmott</dc:creator>
  <cp:lastModifiedBy>Elena Prieto-Rodriguez</cp:lastModifiedBy>
  <cp:revision>94</cp:revision>
  <cp:lastPrinted>2009-09-15T04:07:01Z</cp:lastPrinted>
  <dcterms:created xsi:type="dcterms:W3CDTF">2013-08-24T06:06:12Z</dcterms:created>
  <dcterms:modified xsi:type="dcterms:W3CDTF">2017-11-09T05:22:12Z</dcterms:modified>
</cp:coreProperties>
</file>