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32" r:id="rId1"/>
  </p:sldMasterIdLst>
  <p:notesMasterIdLst>
    <p:notesMasterId r:id="rId64"/>
  </p:notesMasterIdLst>
  <p:handoutMasterIdLst>
    <p:handoutMasterId r:id="rId65"/>
  </p:handoutMasterIdLst>
  <p:sldIdLst>
    <p:sldId id="339" r:id="rId2"/>
    <p:sldId id="342" r:id="rId3"/>
    <p:sldId id="389" r:id="rId4"/>
    <p:sldId id="345" r:id="rId5"/>
    <p:sldId id="338" r:id="rId6"/>
    <p:sldId id="401" r:id="rId7"/>
    <p:sldId id="393" r:id="rId8"/>
    <p:sldId id="394" r:id="rId9"/>
    <p:sldId id="395" r:id="rId10"/>
    <p:sldId id="356" r:id="rId11"/>
    <p:sldId id="350" r:id="rId12"/>
    <p:sldId id="397" r:id="rId13"/>
    <p:sldId id="396" r:id="rId14"/>
    <p:sldId id="460" r:id="rId15"/>
    <p:sldId id="402" r:id="rId16"/>
    <p:sldId id="403" r:id="rId17"/>
    <p:sldId id="408" r:id="rId18"/>
    <p:sldId id="409" r:id="rId19"/>
    <p:sldId id="410" r:id="rId20"/>
    <p:sldId id="414" r:id="rId21"/>
    <p:sldId id="415" r:id="rId22"/>
    <p:sldId id="416" r:id="rId23"/>
    <p:sldId id="407" r:id="rId24"/>
    <p:sldId id="404" r:id="rId25"/>
    <p:sldId id="405" r:id="rId26"/>
    <p:sldId id="406" r:id="rId27"/>
    <p:sldId id="411" r:id="rId28"/>
    <p:sldId id="412" r:id="rId29"/>
    <p:sldId id="413" r:id="rId30"/>
    <p:sldId id="417" r:id="rId31"/>
    <p:sldId id="418" r:id="rId32"/>
    <p:sldId id="419" r:id="rId33"/>
    <p:sldId id="420" r:id="rId34"/>
    <p:sldId id="424" r:id="rId35"/>
    <p:sldId id="429" r:id="rId36"/>
    <p:sldId id="425" r:id="rId37"/>
    <p:sldId id="426" r:id="rId38"/>
    <p:sldId id="427" r:id="rId39"/>
    <p:sldId id="430" r:id="rId40"/>
    <p:sldId id="431" r:id="rId41"/>
    <p:sldId id="432" r:id="rId42"/>
    <p:sldId id="433" r:id="rId43"/>
    <p:sldId id="434" r:id="rId44"/>
    <p:sldId id="435" r:id="rId45"/>
    <p:sldId id="461" r:id="rId46"/>
    <p:sldId id="436" r:id="rId47"/>
    <p:sldId id="437" r:id="rId48"/>
    <p:sldId id="438" r:id="rId49"/>
    <p:sldId id="439" r:id="rId50"/>
    <p:sldId id="440" r:id="rId51"/>
    <p:sldId id="441" r:id="rId52"/>
    <p:sldId id="442" r:id="rId53"/>
    <p:sldId id="443" r:id="rId54"/>
    <p:sldId id="444" r:id="rId55"/>
    <p:sldId id="445" r:id="rId56"/>
    <p:sldId id="446" r:id="rId57"/>
    <p:sldId id="447" r:id="rId58"/>
    <p:sldId id="462" r:id="rId59"/>
    <p:sldId id="457" r:id="rId60"/>
    <p:sldId id="458" r:id="rId61"/>
    <p:sldId id="459" r:id="rId62"/>
    <p:sldId id="329"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76">
          <p15:clr>
            <a:srgbClr val="A4A3A4"/>
          </p15:clr>
        </p15:guide>
        <p15:guide id="2" orient="horz" pos="1008">
          <p15:clr>
            <a:srgbClr val="A4A3A4"/>
          </p15:clr>
        </p15:guide>
        <p15:guide id="3" orient="horz">
          <p15:clr>
            <a:srgbClr val="A4A3A4"/>
          </p15:clr>
        </p15:guide>
        <p15:guide id="4" orient="horz" pos="1152">
          <p15:clr>
            <a:srgbClr val="A4A3A4"/>
          </p15:clr>
        </p15:guide>
        <p15:guide id="5" orient="horz" pos="3792">
          <p15:clr>
            <a:srgbClr val="A4A3A4"/>
          </p15:clr>
        </p15:guide>
        <p15:guide id="6" orient="horz" pos="1440">
          <p15:clr>
            <a:srgbClr val="A4A3A4"/>
          </p15:clr>
        </p15:guide>
        <p15:guide id="7" orient="horz" pos="4128">
          <p15:clr>
            <a:srgbClr val="A4A3A4"/>
          </p15:clr>
        </p15:guide>
        <p15:guide id="8" orient="horz" pos="480">
          <p15:clr>
            <a:srgbClr val="A4A3A4"/>
          </p15:clr>
        </p15:guide>
        <p15:guide id="9" pos="2880">
          <p15:clr>
            <a:srgbClr val="A4A3A4"/>
          </p15:clr>
        </p15:guide>
        <p15:guide id="10" pos="1344">
          <p15:clr>
            <a:srgbClr val="A4A3A4"/>
          </p15:clr>
        </p15:guide>
        <p15:guide id="11" pos="480">
          <p15:clr>
            <a:srgbClr val="A4A3A4"/>
          </p15:clr>
        </p15:guide>
        <p15:guide id="12" pos="1920">
          <p15:clr>
            <a:srgbClr val="A4A3A4"/>
          </p15:clr>
        </p15:guide>
        <p15:guide id="13" pos="49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7E3B"/>
    <a:srgbClr val="FFCC33"/>
    <a:srgbClr val="CC0000"/>
    <a:srgbClr val="003399"/>
    <a:srgbClr val="0066CC"/>
    <a:srgbClr val="66CC00"/>
    <a:srgbClr val="000000"/>
    <a:srgbClr val="FFFF99"/>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1005" autoAdjust="0"/>
  </p:normalViewPr>
  <p:slideViewPr>
    <p:cSldViewPr>
      <p:cViewPr varScale="1">
        <p:scale>
          <a:sx n="102" d="100"/>
          <a:sy n="102" d="100"/>
        </p:scale>
        <p:origin x="1860" y="108"/>
      </p:cViewPr>
      <p:guideLst>
        <p:guide orient="horz" pos="2576"/>
        <p:guide orient="horz" pos="1008"/>
        <p:guide orient="horz"/>
        <p:guide orient="horz" pos="1152"/>
        <p:guide orient="horz" pos="3792"/>
        <p:guide orient="horz" pos="1440"/>
        <p:guide orient="horz" pos="4128"/>
        <p:guide orient="horz" pos="480"/>
        <p:guide pos="2880"/>
        <p:guide pos="1344"/>
        <p:guide pos="480"/>
        <p:guide pos="1920"/>
        <p:guide pos="499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86371"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86372"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86373"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7C9A40AF-9F94-45D3-92E3-04A432103A18}" type="slidenum">
              <a:rPr lang="en-US"/>
              <a:pPr/>
              <a:t>‹#›</a:t>
            </a:fld>
            <a:endParaRPr lang="en-US"/>
          </a:p>
        </p:txBody>
      </p:sp>
    </p:spTree>
    <p:extLst>
      <p:ext uri="{BB962C8B-B14F-4D97-AF65-F5344CB8AC3E}">
        <p14:creationId xmlns:p14="http://schemas.microsoft.com/office/powerpoint/2010/main" val="367645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3F305754-64B2-492A-8B94-62FDB49EC80A}" type="slidenum">
              <a:rPr lang="en-US"/>
              <a:pPr/>
              <a:t>‹#›</a:t>
            </a:fld>
            <a:endParaRPr lang="en-US"/>
          </a:p>
        </p:txBody>
      </p:sp>
    </p:spTree>
    <p:extLst>
      <p:ext uri="{BB962C8B-B14F-4D97-AF65-F5344CB8AC3E}">
        <p14:creationId xmlns:p14="http://schemas.microsoft.com/office/powerpoint/2010/main" val="14601774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631307-A4F8-4480-B655-BFF3EECFA171}" type="slidenum">
              <a:rPr lang="en-US">
                <a:solidFill>
                  <a:srgbClr val="000000"/>
                </a:solidFill>
              </a:rPr>
              <a:pPr/>
              <a:t>1</a:t>
            </a:fld>
            <a:endParaRPr lang="en-US">
              <a:solidFill>
                <a:srgbClr val="000000"/>
              </a:solidFill>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9216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 don’t need to include the edge between 4 and 5. If</a:t>
            </a:r>
            <a:r>
              <a:rPr lang="en-AU" baseline="0" dirty="0" smtClean="0"/>
              <a:t> we did it would be an ‘induced’ subgraph.</a:t>
            </a:r>
            <a:endParaRPr lang="en-AU" dirty="0"/>
          </a:p>
        </p:txBody>
      </p:sp>
      <p:sp>
        <p:nvSpPr>
          <p:cNvPr id="4" name="Slide Number Placeholder 3"/>
          <p:cNvSpPr>
            <a:spLocks noGrp="1"/>
          </p:cNvSpPr>
          <p:nvPr>
            <p:ph type="sldNum" sz="quarter" idx="10"/>
          </p:nvPr>
        </p:nvSpPr>
        <p:spPr/>
        <p:txBody>
          <a:bodyPr/>
          <a:lstStyle/>
          <a:p>
            <a:fld id="{3F305754-64B2-492A-8B94-62FDB49EC80A}" type="slidenum">
              <a:rPr lang="en-US" smtClean="0"/>
              <a:pPr/>
              <a:t>24</a:t>
            </a:fld>
            <a:endParaRPr lang="en-US"/>
          </a:p>
        </p:txBody>
      </p:sp>
    </p:spTree>
    <p:extLst>
      <p:ext uri="{BB962C8B-B14F-4D97-AF65-F5344CB8AC3E}">
        <p14:creationId xmlns:p14="http://schemas.microsoft.com/office/powerpoint/2010/main" val="1669864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F305754-64B2-492A-8B94-62FDB49EC80A}" type="slidenum">
              <a:rPr lang="en-US" smtClean="0"/>
              <a:pPr/>
              <a:t>26</a:t>
            </a:fld>
            <a:endParaRPr lang="en-US"/>
          </a:p>
        </p:txBody>
      </p:sp>
    </p:spTree>
    <p:extLst>
      <p:ext uri="{BB962C8B-B14F-4D97-AF65-F5344CB8AC3E}">
        <p14:creationId xmlns:p14="http://schemas.microsoft.com/office/powerpoint/2010/main" val="3001913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F305754-64B2-492A-8B94-62FDB49EC80A}" type="slidenum">
              <a:rPr lang="en-US" smtClean="0"/>
              <a:pPr/>
              <a:t>27</a:t>
            </a:fld>
            <a:endParaRPr lang="en-US"/>
          </a:p>
        </p:txBody>
      </p:sp>
    </p:spTree>
    <p:extLst>
      <p:ext uri="{BB962C8B-B14F-4D97-AF65-F5344CB8AC3E}">
        <p14:creationId xmlns:p14="http://schemas.microsoft.com/office/powerpoint/2010/main" val="884621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Mention Hamiltonian cycles</a:t>
            </a:r>
            <a:endParaRPr lang="en-AU" dirty="0"/>
          </a:p>
        </p:txBody>
      </p:sp>
      <p:sp>
        <p:nvSpPr>
          <p:cNvPr id="4" name="Slide Number Placeholder 3"/>
          <p:cNvSpPr>
            <a:spLocks noGrp="1"/>
          </p:cNvSpPr>
          <p:nvPr>
            <p:ph type="sldNum" sz="quarter" idx="10"/>
          </p:nvPr>
        </p:nvSpPr>
        <p:spPr/>
        <p:txBody>
          <a:bodyPr/>
          <a:lstStyle/>
          <a:p>
            <a:fld id="{3F305754-64B2-492A-8B94-62FDB49EC80A}" type="slidenum">
              <a:rPr lang="en-US" smtClean="0"/>
              <a:pPr/>
              <a:t>29</a:t>
            </a:fld>
            <a:endParaRPr lang="en-US"/>
          </a:p>
        </p:txBody>
      </p:sp>
    </p:spTree>
    <p:extLst>
      <p:ext uri="{BB962C8B-B14F-4D97-AF65-F5344CB8AC3E}">
        <p14:creationId xmlns:p14="http://schemas.microsoft.com/office/powerpoint/2010/main" val="1876200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854001-1F91-46CB-9ABA-D1559E7B731E}" type="slidenum">
              <a:rPr lang="en-US"/>
              <a:pPr/>
              <a:t>62</a:t>
            </a:fld>
            <a:endParaRPr lang="en-US"/>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757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2</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571269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3</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5921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4</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89715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5</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9220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6</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07015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7</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3832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8</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4673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9</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62957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9144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0000"/>
                    <a:lumOff val="10000"/>
                  </a:schemeClr>
                </a:solidFill>
              </a:defRPr>
            </a:lvl1pPr>
            <a:lvl2pPr marL="457189" indent="0" algn="ctr">
              <a:buNone/>
              <a:defRPr sz="1600"/>
            </a:lvl2pPr>
            <a:lvl3pPr marL="914377" indent="0" algn="ctr">
              <a:buNone/>
              <a:defRPr sz="16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8D91A-A2EE-4B54-B3C6-F6C67903BA9C}" type="datetime1">
              <a:rPr lang="en-US" smtClean="0"/>
              <a:pPr/>
              <a:t>11/10/2017</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 Box 5"/>
          <p:cNvSpPr txBox="1">
            <a:spLocks noChangeArrowheads="1"/>
          </p:cNvSpPr>
          <p:nvPr userDrawn="1"/>
        </p:nvSpPr>
        <p:spPr bwMode="auto">
          <a:xfrm>
            <a:off x="762000" y="1295400"/>
            <a:ext cx="7620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endParaRPr lang="en-US"/>
          </a:p>
        </p:txBody>
      </p:sp>
      <p:pic>
        <p:nvPicPr>
          <p:cNvPr id="10" name="Picture 9" descr="UON_Squar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04138" y="0"/>
            <a:ext cx="1439862" cy="1439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898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E782AF-3036-471E-9456-3F2B5C007E97}" type="datetime4">
              <a:rPr lang="en-US" smtClean="0"/>
              <a:pPr/>
              <a:t>November 10, 2017</a:t>
            </a:fld>
            <a:endParaRPr lang="en-US"/>
          </a:p>
        </p:txBody>
      </p:sp>
      <p:sp>
        <p:nvSpPr>
          <p:cNvPr id="5" name="Footer Placeholder 4"/>
          <p:cNvSpPr>
            <a:spLocks noGrp="1"/>
          </p:cNvSpPr>
          <p:nvPr>
            <p:ph type="ftr" sz="quarter" idx="11"/>
          </p:nvPr>
        </p:nvSpPr>
        <p:spPr/>
        <p:txBody>
          <a:bodyPr/>
          <a:lstStyle/>
          <a:p>
            <a:r>
              <a:rPr lang="en-US" smtClean="0"/>
              <a:t>A presentation to company name  |  www.newcastle.edu.au</a:t>
            </a:r>
            <a:endParaRPr lang="en-US"/>
          </a:p>
        </p:txBody>
      </p:sp>
      <p:sp>
        <p:nvSpPr>
          <p:cNvPr id="6" name="Slide Number Placeholder 5"/>
          <p:cNvSpPr>
            <a:spLocks noGrp="1"/>
          </p:cNvSpPr>
          <p:nvPr>
            <p:ph type="sldNum" sz="quarter" idx="12"/>
          </p:nvPr>
        </p:nvSpPr>
        <p:spPr/>
        <p:txBody>
          <a:bodyPr/>
          <a:lstStyle/>
          <a:p>
            <a:fld id="{45551376-55D4-425E-97F0-9887ED6EB1F8}" type="slidenum">
              <a:rPr lang="en-US" smtClean="0"/>
              <a:pPr/>
              <a:t>‹#›</a:t>
            </a:fld>
            <a:endParaRPr lang="en-US">
              <a:solidFill>
                <a:schemeClr val="tx1"/>
              </a:solidFill>
            </a:endParaRPr>
          </a:p>
        </p:txBody>
      </p:sp>
    </p:spTree>
    <p:extLst>
      <p:ext uri="{BB962C8B-B14F-4D97-AF65-F5344CB8AC3E}">
        <p14:creationId xmlns:p14="http://schemas.microsoft.com/office/powerpoint/2010/main" val="1445530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2B370C-F281-4628-A1A7-C8131B54CFBC}" type="datetime4">
              <a:rPr lang="en-US" smtClean="0"/>
              <a:pPr/>
              <a:t>November 10, 2017</a:t>
            </a:fld>
            <a:endParaRPr lang="en-US"/>
          </a:p>
        </p:txBody>
      </p:sp>
      <p:sp>
        <p:nvSpPr>
          <p:cNvPr id="5" name="Footer Placeholder 4"/>
          <p:cNvSpPr>
            <a:spLocks noGrp="1"/>
          </p:cNvSpPr>
          <p:nvPr>
            <p:ph type="ftr" sz="quarter" idx="11"/>
          </p:nvPr>
        </p:nvSpPr>
        <p:spPr/>
        <p:txBody>
          <a:bodyPr/>
          <a:lstStyle/>
          <a:p>
            <a:r>
              <a:rPr lang="en-US" smtClean="0"/>
              <a:t>A presentation to company name  |  www.newcastle.edu.au</a:t>
            </a:r>
            <a:endParaRPr lang="en-US"/>
          </a:p>
        </p:txBody>
      </p:sp>
      <p:sp>
        <p:nvSpPr>
          <p:cNvPr id="6" name="Slide Number Placeholder 5"/>
          <p:cNvSpPr>
            <a:spLocks noGrp="1"/>
          </p:cNvSpPr>
          <p:nvPr>
            <p:ph type="sldNum" sz="quarter" idx="12"/>
          </p:nvPr>
        </p:nvSpPr>
        <p:spPr/>
        <p:txBody>
          <a:bodyPr/>
          <a:lstStyle/>
          <a:p>
            <a:fld id="{BA8E910A-7743-4D82-8B72-4258C7746953}" type="slidenum">
              <a:rPr lang="en-US" smtClean="0"/>
              <a:pPr/>
              <a:t>‹#›</a:t>
            </a:fld>
            <a:endParaRPr lang="en-US">
              <a:solidFill>
                <a:schemeClr val="tx1"/>
              </a:solidFill>
            </a:endParaRPr>
          </a:p>
        </p:txBody>
      </p:sp>
      <p:cxnSp>
        <p:nvCxnSpPr>
          <p:cNvPr id="7" name="Straight Connector 6"/>
          <p:cNvCxnSpPr/>
          <p:nvPr/>
        </p:nvCxnSpPr>
        <p:spPr>
          <a:xfrm rot="5400000" flipV="1">
            <a:off x="7543800" y="17356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174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BCCB6B-6123-494A-BDE7-2B2B3A9485E6}" type="datetime4">
              <a:rPr lang="en-US" smtClean="0"/>
              <a:pPr/>
              <a:t>November 10, 2017</a:t>
            </a:fld>
            <a:endParaRPr lang="en-US"/>
          </a:p>
        </p:txBody>
      </p:sp>
      <p:sp>
        <p:nvSpPr>
          <p:cNvPr id="5" name="Footer Placeholder 4"/>
          <p:cNvSpPr>
            <a:spLocks noGrp="1"/>
          </p:cNvSpPr>
          <p:nvPr>
            <p:ph type="ftr" sz="quarter" idx="11"/>
          </p:nvPr>
        </p:nvSpPr>
        <p:spPr/>
        <p:txBody>
          <a:bodyPr/>
          <a:lstStyle/>
          <a:p>
            <a:r>
              <a:rPr lang="en-US" smtClean="0"/>
              <a:t>A presentation to company name  |  www.newcastle.edu.au</a:t>
            </a:r>
            <a:endParaRPr lang="en-US"/>
          </a:p>
        </p:txBody>
      </p:sp>
      <p:sp>
        <p:nvSpPr>
          <p:cNvPr id="6" name="Slide Number Placeholder 5"/>
          <p:cNvSpPr>
            <a:spLocks noGrp="1"/>
          </p:cNvSpPr>
          <p:nvPr>
            <p:ph type="sldNum" sz="quarter" idx="12"/>
          </p:nvPr>
        </p:nvSpPr>
        <p:spPr/>
        <p:txBody>
          <a:bodyPr/>
          <a:lstStyle/>
          <a:p>
            <a:fld id="{64A86469-21ED-421D-83A0-B1934E8C0C71}" type="slidenum">
              <a:rPr lang="en-US" smtClean="0"/>
              <a:pPr/>
              <a:t>‹#›</a:t>
            </a:fld>
            <a:endParaRPr lang="en-US">
              <a:solidFill>
                <a:schemeClr val="tx1"/>
              </a:solidFill>
            </a:endParaRPr>
          </a:p>
        </p:txBody>
      </p:sp>
    </p:spTree>
    <p:extLst>
      <p:ext uri="{BB962C8B-B14F-4D97-AF65-F5344CB8AC3E}">
        <p14:creationId xmlns:p14="http://schemas.microsoft.com/office/powerpoint/2010/main" val="395182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9144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457189" indent="0">
              <a:buNone/>
              <a:defRPr sz="16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BE00C6-688D-4242-ACC5-F787ABEBA148}" type="datetime4">
              <a:rPr lang="en-US" smtClean="0"/>
              <a:pPr/>
              <a:t>November 10, 2017</a:t>
            </a:fld>
            <a:endParaRPr lang="en-US"/>
          </a:p>
        </p:txBody>
      </p:sp>
      <p:sp>
        <p:nvSpPr>
          <p:cNvPr id="5" name="Footer Placeholder 4"/>
          <p:cNvSpPr>
            <a:spLocks noGrp="1"/>
          </p:cNvSpPr>
          <p:nvPr>
            <p:ph type="ftr" sz="quarter" idx="11"/>
          </p:nvPr>
        </p:nvSpPr>
        <p:spPr/>
        <p:txBody>
          <a:bodyPr/>
          <a:lstStyle/>
          <a:p>
            <a:r>
              <a:rPr lang="en-US" smtClean="0"/>
              <a:t>A presentation to company name  |  www.newcastle.edu.au</a:t>
            </a:r>
            <a:endParaRPr lang="en-US"/>
          </a:p>
        </p:txBody>
      </p:sp>
      <p:sp>
        <p:nvSpPr>
          <p:cNvPr id="6" name="Slide Number Placeholder 5"/>
          <p:cNvSpPr>
            <a:spLocks noGrp="1"/>
          </p:cNvSpPr>
          <p:nvPr>
            <p:ph type="sldNum" sz="quarter" idx="12"/>
          </p:nvPr>
        </p:nvSpPr>
        <p:spPr/>
        <p:txBody>
          <a:bodyPr/>
          <a:lstStyle/>
          <a:p>
            <a:fld id="{E47ADF31-FA71-45B4-9CA7-F7413FF0A28D}" type="slidenum">
              <a:rPr lang="en-US" smtClean="0"/>
              <a:pPr/>
              <a:t>‹#›</a:t>
            </a:fld>
            <a:endParaRPr lang="en-US">
              <a:solidFill>
                <a:schemeClr val="tx1"/>
              </a:solidFill>
            </a:endParaRPr>
          </a:p>
        </p:txBody>
      </p:sp>
      <p:cxnSp>
        <p:nvCxnSpPr>
          <p:cNvPr id="8" name="Straight Connector 7"/>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00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18017B-0775-4197-9F26-1C3248066D89}" type="datetime4">
              <a:rPr lang="en-US" smtClean="0"/>
              <a:pPr/>
              <a:t>November 10, 2017</a:t>
            </a:fld>
            <a:endParaRPr lang="en-US"/>
          </a:p>
        </p:txBody>
      </p:sp>
      <p:sp>
        <p:nvSpPr>
          <p:cNvPr id="6" name="Footer Placeholder 5"/>
          <p:cNvSpPr>
            <a:spLocks noGrp="1"/>
          </p:cNvSpPr>
          <p:nvPr>
            <p:ph type="ftr" sz="quarter" idx="11"/>
          </p:nvPr>
        </p:nvSpPr>
        <p:spPr/>
        <p:txBody>
          <a:bodyPr/>
          <a:lstStyle/>
          <a:p>
            <a:r>
              <a:rPr lang="en-US" smtClean="0"/>
              <a:t>A presentation to company name  |  www.newcastle.edu.au</a:t>
            </a:r>
            <a:endParaRPr lang="en-US"/>
          </a:p>
        </p:txBody>
      </p:sp>
      <p:sp>
        <p:nvSpPr>
          <p:cNvPr id="7" name="Slide Number Placeholder 6"/>
          <p:cNvSpPr>
            <a:spLocks noGrp="1"/>
          </p:cNvSpPr>
          <p:nvPr>
            <p:ph type="sldNum" sz="quarter" idx="12"/>
          </p:nvPr>
        </p:nvSpPr>
        <p:spPr/>
        <p:txBody>
          <a:bodyPr/>
          <a:lstStyle/>
          <a:p>
            <a:fld id="{8C5D816D-C12E-4D08-B9B3-4D68851B3EF2}" type="slidenum">
              <a:rPr lang="en-US" smtClean="0"/>
              <a:pPr/>
              <a:t>‹#›</a:t>
            </a:fld>
            <a:endParaRPr lang="en-US">
              <a:solidFill>
                <a:schemeClr val="tx1"/>
              </a:solidFill>
            </a:endParaRPr>
          </a:p>
        </p:txBody>
      </p:sp>
    </p:spTree>
    <p:extLst>
      <p:ext uri="{BB962C8B-B14F-4D97-AF65-F5344CB8AC3E}">
        <p14:creationId xmlns:p14="http://schemas.microsoft.com/office/powerpoint/2010/main" val="162418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2">
                    <a:lumMod val="75000"/>
                  </a:schemeClr>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2">
                    <a:lumMod val="75000"/>
                  </a:schemeClr>
                </a:solidFill>
                <a:latin typeface="+mn-lt"/>
                <a:ea typeface="+mn-ea"/>
                <a:cs typeface="+mn-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11923E-18A2-4D07-BB1C-0BD71F36D10B}" type="datetime4">
              <a:rPr lang="en-US" smtClean="0"/>
              <a:pPr/>
              <a:t>November 10, 2017</a:t>
            </a:fld>
            <a:endParaRPr lang="en-US"/>
          </a:p>
        </p:txBody>
      </p:sp>
      <p:sp>
        <p:nvSpPr>
          <p:cNvPr id="8" name="Footer Placeholder 7"/>
          <p:cNvSpPr>
            <a:spLocks noGrp="1"/>
          </p:cNvSpPr>
          <p:nvPr>
            <p:ph type="ftr" sz="quarter" idx="11"/>
          </p:nvPr>
        </p:nvSpPr>
        <p:spPr/>
        <p:txBody>
          <a:bodyPr/>
          <a:lstStyle/>
          <a:p>
            <a:r>
              <a:rPr lang="en-US" smtClean="0"/>
              <a:t>A presentation to company name  |  www.newcastle.edu.au</a:t>
            </a:r>
            <a:endParaRPr lang="en-US"/>
          </a:p>
        </p:txBody>
      </p:sp>
      <p:sp>
        <p:nvSpPr>
          <p:cNvPr id="9" name="Slide Number Placeholder 8"/>
          <p:cNvSpPr>
            <a:spLocks noGrp="1"/>
          </p:cNvSpPr>
          <p:nvPr>
            <p:ph type="sldNum" sz="quarter" idx="12"/>
          </p:nvPr>
        </p:nvSpPr>
        <p:spPr/>
        <p:txBody>
          <a:bodyPr/>
          <a:lstStyle/>
          <a:p>
            <a:fld id="{9AC32F51-CE98-4386-BBBD-783DD98C7E0F}" type="slidenum">
              <a:rPr lang="en-US" smtClean="0"/>
              <a:pPr/>
              <a:t>‹#›</a:t>
            </a:fld>
            <a:endParaRPr lang="en-US">
              <a:solidFill>
                <a:schemeClr val="tx1"/>
              </a:solidFill>
            </a:endParaRPr>
          </a:p>
        </p:txBody>
      </p:sp>
    </p:spTree>
    <p:extLst>
      <p:ext uri="{BB962C8B-B14F-4D97-AF65-F5344CB8AC3E}">
        <p14:creationId xmlns:p14="http://schemas.microsoft.com/office/powerpoint/2010/main" val="3837630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C048DE-6E7A-495E-8E0D-6F1B20111B05}" type="datetime4">
              <a:rPr lang="en-US" smtClean="0"/>
              <a:pPr/>
              <a:t>November 10, 2017</a:t>
            </a:fld>
            <a:endParaRPr lang="en-US"/>
          </a:p>
        </p:txBody>
      </p:sp>
      <p:sp>
        <p:nvSpPr>
          <p:cNvPr id="4" name="Footer Placeholder 3"/>
          <p:cNvSpPr>
            <a:spLocks noGrp="1"/>
          </p:cNvSpPr>
          <p:nvPr>
            <p:ph type="ftr" sz="quarter" idx="11"/>
          </p:nvPr>
        </p:nvSpPr>
        <p:spPr/>
        <p:txBody>
          <a:bodyPr/>
          <a:lstStyle/>
          <a:p>
            <a:r>
              <a:rPr lang="en-US" smtClean="0"/>
              <a:t>A presentation to company name  |  www.newcastle.edu.au</a:t>
            </a:r>
            <a:endParaRPr lang="en-US"/>
          </a:p>
        </p:txBody>
      </p:sp>
      <p:sp>
        <p:nvSpPr>
          <p:cNvPr id="5" name="Slide Number Placeholder 4"/>
          <p:cNvSpPr>
            <a:spLocks noGrp="1"/>
          </p:cNvSpPr>
          <p:nvPr>
            <p:ph type="sldNum" sz="quarter" idx="12"/>
          </p:nvPr>
        </p:nvSpPr>
        <p:spPr/>
        <p:txBody>
          <a:bodyPr/>
          <a:lstStyle/>
          <a:p>
            <a:fld id="{39C5663F-0EDC-4F19-802A-9D0D9A23124F}" type="slidenum">
              <a:rPr lang="en-US" smtClean="0"/>
              <a:pPr/>
              <a:t>‹#›</a:t>
            </a:fld>
            <a:endParaRPr lang="en-US">
              <a:solidFill>
                <a:schemeClr val="tx1"/>
              </a:solidFill>
            </a:endParaRPr>
          </a:p>
        </p:txBody>
      </p:sp>
    </p:spTree>
    <p:extLst>
      <p:ext uri="{BB962C8B-B14F-4D97-AF65-F5344CB8AC3E}">
        <p14:creationId xmlns:p14="http://schemas.microsoft.com/office/powerpoint/2010/main" val="1212046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0DDA2-6B8F-47F4-AECB-54924121FE25}" type="datetime4">
              <a:rPr lang="en-US" smtClean="0"/>
              <a:pPr/>
              <a:t>November 10, 2017</a:t>
            </a:fld>
            <a:endParaRPr lang="en-US"/>
          </a:p>
        </p:txBody>
      </p:sp>
      <p:sp>
        <p:nvSpPr>
          <p:cNvPr id="3" name="Footer Placeholder 2"/>
          <p:cNvSpPr>
            <a:spLocks noGrp="1"/>
          </p:cNvSpPr>
          <p:nvPr>
            <p:ph type="ftr" sz="quarter" idx="11"/>
          </p:nvPr>
        </p:nvSpPr>
        <p:spPr/>
        <p:txBody>
          <a:bodyPr/>
          <a:lstStyle/>
          <a:p>
            <a:r>
              <a:rPr lang="en-US" smtClean="0"/>
              <a:t>A presentation to company name  |  www.newcastle.edu.au</a:t>
            </a:r>
            <a:endParaRPr lang="en-US"/>
          </a:p>
        </p:txBody>
      </p:sp>
      <p:sp>
        <p:nvSpPr>
          <p:cNvPr id="4" name="Slide Number Placeholder 3"/>
          <p:cNvSpPr>
            <a:spLocks noGrp="1"/>
          </p:cNvSpPr>
          <p:nvPr>
            <p:ph type="sldNum" sz="quarter" idx="12"/>
          </p:nvPr>
        </p:nvSpPr>
        <p:spPr/>
        <p:txBody>
          <a:bodyPr/>
          <a:lstStyle/>
          <a:p>
            <a:fld id="{8AFADA07-A4DC-4A1E-A7FD-9D17CB0F0524}" type="slidenum">
              <a:rPr lang="en-US" smtClean="0"/>
              <a:pPr/>
              <a:t>‹#›</a:t>
            </a:fld>
            <a:endParaRPr lang="en-US">
              <a:solidFill>
                <a:schemeClr val="tx1"/>
              </a:solidFill>
            </a:endParaRPr>
          </a:p>
        </p:txBody>
      </p:sp>
    </p:spTree>
    <p:extLst>
      <p:ext uri="{BB962C8B-B14F-4D97-AF65-F5344CB8AC3E}">
        <p14:creationId xmlns:p14="http://schemas.microsoft.com/office/powerpoint/2010/main" val="3015681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37CD38D-E88A-4165-9299-F1B0EDAC7838}" type="datetime4">
              <a:rPr lang="en-US" smtClean="0"/>
              <a:pPr/>
              <a:t>November 10, 2017</a:t>
            </a:fld>
            <a:endParaRPr lang="en-US"/>
          </a:p>
        </p:txBody>
      </p:sp>
      <p:sp>
        <p:nvSpPr>
          <p:cNvPr id="6" name="Footer Placeholder 5"/>
          <p:cNvSpPr>
            <a:spLocks noGrp="1"/>
          </p:cNvSpPr>
          <p:nvPr>
            <p:ph type="ftr" sz="quarter" idx="11"/>
          </p:nvPr>
        </p:nvSpPr>
        <p:spPr/>
        <p:txBody>
          <a:bodyPr/>
          <a:lstStyle/>
          <a:p>
            <a:r>
              <a:rPr lang="en-US" smtClean="0"/>
              <a:t>A presentation to company name  |  www.newcastle.edu.au</a:t>
            </a:r>
            <a:endParaRPr lang="en-US"/>
          </a:p>
        </p:txBody>
      </p:sp>
      <p:sp>
        <p:nvSpPr>
          <p:cNvPr id="7" name="Slide Number Placeholder 6"/>
          <p:cNvSpPr>
            <a:spLocks noGrp="1"/>
          </p:cNvSpPr>
          <p:nvPr>
            <p:ph type="sldNum" sz="quarter" idx="12"/>
          </p:nvPr>
        </p:nvSpPr>
        <p:spPr/>
        <p:txBody>
          <a:bodyPr/>
          <a:lstStyle/>
          <a:p>
            <a:fld id="{2AA2EFF4-A48B-415E-AF6E-652445FD7658}" type="slidenum">
              <a:rPr lang="en-US" smtClean="0"/>
              <a:pPr/>
              <a:t>‹#›</a:t>
            </a:fld>
            <a:endParaRPr lang="en-US">
              <a:solidFill>
                <a:schemeClr val="tx1"/>
              </a:solidFill>
            </a:endParaRPr>
          </a:p>
        </p:txBody>
      </p:sp>
    </p:spTree>
    <p:extLst>
      <p:ext uri="{BB962C8B-B14F-4D97-AF65-F5344CB8AC3E}">
        <p14:creationId xmlns:p14="http://schemas.microsoft.com/office/powerpoint/2010/main" val="3173689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2">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2CA5548-85E9-4B6C-9851-68D7EE1A9C39}" type="datetime4">
              <a:rPr lang="en-US" smtClean="0"/>
              <a:pPr/>
              <a:t>November 10, 2017</a:t>
            </a:fld>
            <a:endParaRPr lang="en-US"/>
          </a:p>
        </p:txBody>
      </p:sp>
      <p:sp>
        <p:nvSpPr>
          <p:cNvPr id="6" name="Footer Placeholder 5"/>
          <p:cNvSpPr>
            <a:spLocks noGrp="1"/>
          </p:cNvSpPr>
          <p:nvPr>
            <p:ph type="ftr" sz="quarter" idx="11"/>
          </p:nvPr>
        </p:nvSpPr>
        <p:spPr/>
        <p:txBody>
          <a:bodyPr/>
          <a:lstStyle/>
          <a:p>
            <a:r>
              <a:rPr lang="en-US" smtClean="0"/>
              <a:t>A presentation to company name  |  www.newcastle.edu.au</a:t>
            </a:r>
            <a:endParaRPr lang="en-US"/>
          </a:p>
        </p:txBody>
      </p:sp>
      <p:sp>
        <p:nvSpPr>
          <p:cNvPr id="7" name="Slide Number Placeholder 6"/>
          <p:cNvSpPr>
            <a:spLocks noGrp="1"/>
          </p:cNvSpPr>
          <p:nvPr>
            <p:ph type="sldNum" sz="quarter" idx="12"/>
          </p:nvPr>
        </p:nvSpPr>
        <p:spPr/>
        <p:txBody>
          <a:bodyPr/>
          <a:lstStyle/>
          <a:p>
            <a:fld id="{84215044-C7E8-4E8F-B923-002C99595733}" type="slidenum">
              <a:rPr lang="en-US" smtClean="0"/>
              <a:pPr/>
              <a:t>‹#›</a:t>
            </a:fld>
            <a:endParaRPr lang="en-US">
              <a:solidFill>
                <a:schemeClr val="tx1"/>
              </a:solidFill>
            </a:endParaRPr>
          </a:p>
        </p:txBody>
      </p:sp>
      <p:cxnSp>
        <p:nvCxnSpPr>
          <p:cNvPr id="9" name="Straight Connector 8"/>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71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7EA9D35B-6F8B-45E3-9D9F-7576095C1B51}" type="datetime4">
              <a:rPr lang="en-US" smtClean="0"/>
              <a:pPr/>
              <a:t>November 10, 2017</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r>
              <a:rPr lang="en-US" smtClean="0"/>
              <a:t>A presentation to company name  |  www.newcastle.edu.au</a:t>
            </a:r>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0D35E474-8E4A-4D1E-AED0-5730C8A6C11E}" type="slidenum">
              <a:rPr lang="en-US" smtClean="0"/>
              <a:pPr/>
              <a:t>‹#›</a:t>
            </a:fld>
            <a:endParaRPr lang="en-US">
              <a:solidFill>
                <a:schemeClr val="tx1"/>
              </a:solidFill>
            </a:endParaRPr>
          </a:p>
        </p:txBody>
      </p:sp>
      <p:cxnSp>
        <p:nvCxnSpPr>
          <p:cNvPr id="7" name="Straight Connector 6"/>
          <p:cNvCxnSpPr/>
          <p:nvPr/>
        </p:nvCxnSpPr>
        <p:spPr>
          <a:xfrm flipV="1">
            <a:off x="5715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descr="UON_RESTRICTED_MONO"/>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239000" y="6172200"/>
            <a:ext cx="1641475" cy="577850"/>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16"/>
          <p:cNvSpPr txBox="1">
            <a:spLocks noChangeArrowheads="1"/>
          </p:cNvSpPr>
          <p:nvPr userDrawn="1"/>
        </p:nvSpPr>
        <p:spPr bwMode="auto">
          <a:xfrm>
            <a:off x="762000" y="1295400"/>
            <a:ext cx="7620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endParaRPr lang="en-US"/>
          </a:p>
        </p:txBody>
      </p:sp>
    </p:spTree>
    <p:extLst>
      <p:ext uri="{BB962C8B-B14F-4D97-AF65-F5344CB8AC3E}">
        <p14:creationId xmlns:p14="http://schemas.microsoft.com/office/powerpoint/2010/main" val="400538184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914377" rtl="0" eaLnBrk="1" latinLnBrk="0" hangingPunct="1">
        <a:lnSpc>
          <a:spcPct val="80000"/>
        </a:lnSpc>
        <a:spcBef>
          <a:spcPct val="0"/>
        </a:spcBef>
        <a:buNone/>
        <a:defRPr sz="4400" kern="1200" cap="all" spc="100" baseline="0">
          <a:solidFill>
            <a:schemeClr val="tx1">
              <a:lumMod val="90000"/>
              <a:lumOff val="10000"/>
            </a:schemeClr>
          </a:solidFill>
          <a:latin typeface="+mj-lt"/>
          <a:ea typeface="+mj-ea"/>
          <a:cs typeface="+mj-cs"/>
        </a:defRPr>
      </a:lvl1pPr>
    </p:titleStyle>
    <p:body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Graph Theory- networks</a:t>
            </a:r>
            <a:endParaRPr lang="en-AU" dirty="0"/>
          </a:p>
        </p:txBody>
      </p:sp>
      <p:sp>
        <p:nvSpPr>
          <p:cNvPr id="7" name="Rectangle 3"/>
          <p:cNvSpPr>
            <a:spLocks noGrp="1" noChangeArrowheads="1"/>
          </p:cNvSpPr>
          <p:nvPr>
            <p:ph type="subTitle" idx="1"/>
          </p:nvPr>
        </p:nvSpPr>
        <p:spPr>
          <a:xfrm>
            <a:off x="6457950" y="5197938"/>
            <a:ext cx="2400300" cy="987437"/>
          </a:xfrm>
          <a:noFill/>
          <a:ln/>
        </p:spPr>
        <p:txBody>
          <a:bodyPr wrap="none" lIns="144000" tIns="144000" rIns="144000" bIns="144000" anchor="b">
            <a:normAutofit/>
          </a:bodyPr>
          <a:lstStyle/>
          <a:p>
            <a:r>
              <a:rPr lang="en-US" sz="1000" dirty="0" err="1" smtClean="0"/>
              <a:t>Dr</a:t>
            </a:r>
            <a:r>
              <a:rPr lang="en-US" sz="1000" dirty="0" smtClean="0"/>
              <a:t> Elena Prieto</a:t>
            </a:r>
          </a:p>
          <a:p>
            <a:r>
              <a:rPr lang="en-US" sz="1000" b="1" dirty="0" smtClean="0"/>
              <a:t>Lecturer</a:t>
            </a:r>
            <a:endParaRPr lang="en-US" sz="1000" b="1" dirty="0"/>
          </a:p>
          <a:p>
            <a:r>
              <a:rPr lang="en-AU" sz="1000" dirty="0" smtClean="0"/>
              <a:t>School of Education</a:t>
            </a:r>
          </a:p>
          <a:p>
            <a:r>
              <a:rPr lang="en-AU" sz="1000" dirty="0"/>
              <a:t>Faculty of Education and </a:t>
            </a:r>
            <a:r>
              <a:rPr lang="en-AU" sz="1000" dirty="0" smtClean="0"/>
              <a:t>Arts</a:t>
            </a: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293620" y="548680"/>
            <a:ext cx="5364480" cy="695960"/>
          </a:xfrm>
          <a:prstGeom prst="rect">
            <a:avLst/>
          </a:prstGeom>
          <a:noFill/>
          <a:ln>
            <a:noFill/>
          </a:ln>
        </p:spPr>
      </p:pic>
    </p:spTree>
    <p:extLst>
      <p:ext uri="{BB962C8B-B14F-4D97-AF65-F5344CB8AC3E}">
        <p14:creationId xmlns:p14="http://schemas.microsoft.com/office/powerpoint/2010/main" val="1804812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AU" dirty="0"/>
              <a:t>given a map, draw a </a:t>
            </a:r>
            <a:r>
              <a:rPr lang="en-AU" dirty="0" smtClean="0"/>
              <a:t>network</a:t>
            </a:r>
            <a:r>
              <a:rPr lang="en-US" dirty="0" smtClean="0"/>
              <a:t>”</a:t>
            </a:r>
            <a:endParaRPr lang="en-AU" dirty="0"/>
          </a:p>
        </p:txBody>
      </p:sp>
      <p:sp>
        <p:nvSpPr>
          <p:cNvPr id="7" name="Rectangle 4"/>
          <p:cNvSpPr txBox="1">
            <a:spLocks noChangeArrowheads="1"/>
          </p:cNvSpPr>
          <p:nvPr/>
        </p:nvSpPr>
        <p:spPr>
          <a:xfrm>
            <a:off x="914400" y="4797152"/>
            <a:ext cx="7113984" cy="1101725"/>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fontAlgn="auto">
              <a:spcAft>
                <a:spcPts val="0"/>
              </a:spcAft>
              <a:buNone/>
              <a:defRPr/>
            </a:pPr>
            <a:r>
              <a:rPr lang="en-US" sz="2800" dirty="0" smtClean="0"/>
              <a:t>V:={1,2,3,4,5,6} </a:t>
            </a:r>
          </a:p>
          <a:p>
            <a:pPr marL="0" indent="0" fontAlgn="auto">
              <a:spcAft>
                <a:spcPts val="0"/>
              </a:spcAft>
              <a:buNone/>
              <a:defRPr/>
            </a:pPr>
            <a:r>
              <a:rPr lang="en-US" sz="2800" dirty="0" smtClean="0"/>
              <a:t>E:={{1,2},{1,5},{2,3},{2,5},{3,4},{4,5},{4,6}} </a:t>
            </a:r>
          </a:p>
          <a:p>
            <a:pPr marL="0" indent="0" fontAlgn="auto">
              <a:spcAft>
                <a:spcPts val="0"/>
              </a:spcAft>
              <a:buNone/>
              <a:defRPr/>
            </a:pPr>
            <a:endParaRPr lang="en-US" sz="2800" dirty="0" smtClean="0"/>
          </a:p>
        </p:txBody>
      </p:sp>
      <p:grpSp>
        <p:nvGrpSpPr>
          <p:cNvPr id="8" name="Group 7"/>
          <p:cNvGrpSpPr/>
          <p:nvPr/>
        </p:nvGrpSpPr>
        <p:grpSpPr>
          <a:xfrm>
            <a:off x="3059832" y="1772816"/>
            <a:ext cx="3280084" cy="2799091"/>
            <a:chOff x="2660068" y="1556792"/>
            <a:chExt cx="3767369" cy="3519171"/>
          </a:xfrm>
        </p:grpSpPr>
        <p:sp>
          <p:nvSpPr>
            <p:cNvPr id="9" name="Oval 8"/>
            <p:cNvSpPr/>
            <p:nvPr/>
          </p:nvSpPr>
          <p:spPr>
            <a:xfrm rot="20236218">
              <a:off x="5735996" y="1556792"/>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t>6</a:t>
              </a:r>
              <a:endParaRPr lang="en-GB" sz="9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4</a:t>
              </a:r>
              <a:endParaRPr lang="en-GB" sz="8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3</a:t>
              </a:r>
              <a:endParaRPr lang="en-GB" sz="800" dirty="0"/>
            </a:p>
          </p:txBody>
        </p:sp>
        <p:sp>
          <p:nvSpPr>
            <p:cNvPr id="12" name="Oval 11"/>
            <p:cNvSpPr/>
            <p:nvPr/>
          </p:nvSpPr>
          <p:spPr>
            <a:xfrm>
              <a:off x="3916929" y="3223661"/>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5</a:t>
              </a:r>
              <a:endParaRPr lang="en-GB" sz="800" dirty="0"/>
            </a:p>
          </p:txBody>
        </p:sp>
        <p:sp>
          <p:nvSpPr>
            <p:cNvPr id="13" name="Oval 12"/>
            <p:cNvSpPr/>
            <p:nvPr/>
          </p:nvSpPr>
          <p:spPr>
            <a:xfrm>
              <a:off x="3042384" y="4328429"/>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1</a:t>
              </a:r>
              <a:endParaRPr lang="en-GB" sz="800" dirty="0"/>
            </a:p>
          </p:txBody>
        </p:sp>
        <p:sp>
          <p:nvSpPr>
            <p:cNvPr id="14" name="Oval 13"/>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2</a:t>
              </a:r>
              <a:endParaRPr lang="en-GB" sz="8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7859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a:t>
            </a:r>
            <a:r>
              <a:rPr lang="en-AU" b="1" dirty="0" smtClean="0"/>
              <a:t>degree </a:t>
            </a:r>
            <a:r>
              <a:rPr lang="en-AU" b="1" dirty="0"/>
              <a:t>of a vertex</a:t>
            </a:r>
            <a:r>
              <a:rPr lang="en-AU" dirty="0"/>
              <a:t>, directed networks and weighted </a:t>
            </a:r>
            <a:r>
              <a:rPr lang="en-AU" dirty="0" smtClean="0"/>
              <a:t>edges”</a:t>
            </a:r>
            <a:endParaRPr lang="en-AU" dirty="0"/>
          </a:p>
        </p:txBody>
      </p:sp>
      <p:sp>
        <p:nvSpPr>
          <p:cNvPr id="7" name="Rectangle 4"/>
          <p:cNvSpPr txBox="1">
            <a:spLocks noChangeArrowheads="1"/>
          </p:cNvSpPr>
          <p:nvPr/>
        </p:nvSpPr>
        <p:spPr>
          <a:xfrm>
            <a:off x="914400" y="4797152"/>
            <a:ext cx="7113984" cy="1101725"/>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fontAlgn="auto">
              <a:spcAft>
                <a:spcPts val="0"/>
              </a:spcAft>
              <a:buNone/>
              <a:defRPr/>
            </a:pPr>
            <a:r>
              <a:rPr lang="en-US" sz="2800" dirty="0" smtClean="0"/>
              <a:t>Degree of a vertex is the number of edges adjacent to it</a:t>
            </a:r>
          </a:p>
        </p:txBody>
      </p:sp>
      <p:grpSp>
        <p:nvGrpSpPr>
          <p:cNvPr id="8" name="Group 7"/>
          <p:cNvGrpSpPr/>
          <p:nvPr/>
        </p:nvGrpSpPr>
        <p:grpSpPr>
          <a:xfrm>
            <a:off x="3059832" y="1772816"/>
            <a:ext cx="3280084" cy="2799091"/>
            <a:chOff x="2660068" y="1556792"/>
            <a:chExt cx="3767369" cy="3519171"/>
          </a:xfrm>
        </p:grpSpPr>
        <p:sp>
          <p:nvSpPr>
            <p:cNvPr id="9" name="Oval 8"/>
            <p:cNvSpPr/>
            <p:nvPr/>
          </p:nvSpPr>
          <p:spPr>
            <a:xfrm rot="20236218">
              <a:off x="5735996" y="1556792"/>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t>6</a:t>
              </a:r>
              <a:endParaRPr lang="en-GB" sz="9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4</a:t>
              </a:r>
              <a:endParaRPr lang="en-GB" sz="8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3</a:t>
              </a:r>
              <a:endParaRPr lang="en-GB" sz="800" dirty="0"/>
            </a:p>
          </p:txBody>
        </p:sp>
        <p:sp>
          <p:nvSpPr>
            <p:cNvPr id="12" name="Oval 11"/>
            <p:cNvSpPr/>
            <p:nvPr/>
          </p:nvSpPr>
          <p:spPr>
            <a:xfrm>
              <a:off x="3916929" y="3223661"/>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5</a:t>
              </a:r>
              <a:endParaRPr lang="en-GB" sz="800" dirty="0"/>
            </a:p>
          </p:txBody>
        </p:sp>
        <p:sp>
          <p:nvSpPr>
            <p:cNvPr id="13" name="Oval 12"/>
            <p:cNvSpPr/>
            <p:nvPr/>
          </p:nvSpPr>
          <p:spPr>
            <a:xfrm>
              <a:off x="3042384" y="4328429"/>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1</a:t>
              </a:r>
              <a:endParaRPr lang="en-GB" sz="800" dirty="0"/>
            </a:p>
          </p:txBody>
        </p:sp>
        <p:sp>
          <p:nvSpPr>
            <p:cNvPr id="14" name="Oval 13"/>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2</a:t>
              </a:r>
              <a:endParaRPr lang="en-GB" sz="8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7595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“degree </a:t>
            </a:r>
            <a:r>
              <a:rPr lang="en-AU" dirty="0"/>
              <a:t>of a vertex, </a:t>
            </a:r>
            <a:r>
              <a:rPr lang="en-AU" b="1" dirty="0"/>
              <a:t>directed networks</a:t>
            </a:r>
            <a:r>
              <a:rPr lang="en-AU" dirty="0"/>
              <a:t> and weighted </a:t>
            </a:r>
            <a:r>
              <a:rPr lang="en-AU" dirty="0" smtClean="0"/>
              <a:t>edges”</a:t>
            </a:r>
            <a:endParaRPr lang="en-AU" dirty="0"/>
          </a:p>
        </p:txBody>
      </p:sp>
      <p:sp>
        <p:nvSpPr>
          <p:cNvPr id="7" name="Rectangle 4"/>
          <p:cNvSpPr txBox="1">
            <a:spLocks noChangeArrowheads="1"/>
          </p:cNvSpPr>
          <p:nvPr/>
        </p:nvSpPr>
        <p:spPr>
          <a:xfrm>
            <a:off x="914400" y="4797152"/>
            <a:ext cx="7113984" cy="1101725"/>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fontAlgn="auto">
              <a:spcAft>
                <a:spcPts val="0"/>
              </a:spcAft>
              <a:buNone/>
              <a:defRPr/>
            </a:pPr>
            <a:r>
              <a:rPr lang="en-US" sz="2800" dirty="0" smtClean="0"/>
              <a:t>If the edges have </a:t>
            </a:r>
            <a:r>
              <a:rPr lang="en-US" sz="2800" dirty="0"/>
              <a:t>a </a:t>
            </a:r>
            <a:r>
              <a:rPr lang="en-US" sz="2800" dirty="0" smtClean="0"/>
              <a:t>direction (</a:t>
            </a:r>
            <a:r>
              <a:rPr lang="en-US" sz="2800" dirty="0"/>
              <a:t>like one-way streets</a:t>
            </a:r>
            <a:r>
              <a:rPr lang="en-US" sz="2800" dirty="0" smtClean="0"/>
              <a:t>) we say the network is ‘directed’</a:t>
            </a:r>
          </a:p>
        </p:txBody>
      </p:sp>
      <p:grpSp>
        <p:nvGrpSpPr>
          <p:cNvPr id="8" name="Group 7"/>
          <p:cNvGrpSpPr/>
          <p:nvPr/>
        </p:nvGrpSpPr>
        <p:grpSpPr>
          <a:xfrm>
            <a:off x="3059832" y="1772816"/>
            <a:ext cx="3280084" cy="2799091"/>
            <a:chOff x="2660068" y="1556792"/>
            <a:chExt cx="3767369" cy="3519171"/>
          </a:xfrm>
        </p:grpSpPr>
        <p:sp>
          <p:nvSpPr>
            <p:cNvPr id="9" name="Oval 8"/>
            <p:cNvSpPr/>
            <p:nvPr/>
          </p:nvSpPr>
          <p:spPr>
            <a:xfrm rot="20236218">
              <a:off x="5735996" y="1556792"/>
              <a:ext cx="691441" cy="716265"/>
            </a:xfrm>
            <a:prstGeom prst="ellipse">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t>6</a:t>
              </a:r>
              <a:endParaRPr lang="en-GB" sz="900" dirty="0"/>
            </a:p>
          </p:txBody>
        </p:sp>
        <p:sp>
          <p:nvSpPr>
            <p:cNvPr id="10" name="Oval 9"/>
            <p:cNvSpPr/>
            <p:nvPr/>
          </p:nvSpPr>
          <p:spPr>
            <a:xfrm>
              <a:off x="4657759" y="2245650"/>
              <a:ext cx="691441" cy="716265"/>
            </a:xfrm>
            <a:prstGeom prst="ellipse">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4</a:t>
              </a:r>
              <a:endParaRPr lang="en-GB" sz="800" dirty="0"/>
            </a:p>
          </p:txBody>
        </p:sp>
        <p:sp>
          <p:nvSpPr>
            <p:cNvPr id="11" name="Oval 10"/>
            <p:cNvSpPr/>
            <p:nvPr/>
          </p:nvSpPr>
          <p:spPr>
            <a:xfrm>
              <a:off x="3412799" y="1810600"/>
              <a:ext cx="740830" cy="750798"/>
            </a:xfrm>
            <a:prstGeom prst="ellipse">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3</a:t>
              </a:r>
              <a:endParaRPr lang="en-GB" sz="800" dirty="0"/>
            </a:p>
          </p:txBody>
        </p:sp>
        <p:sp>
          <p:nvSpPr>
            <p:cNvPr id="12" name="Oval 11"/>
            <p:cNvSpPr/>
            <p:nvPr/>
          </p:nvSpPr>
          <p:spPr>
            <a:xfrm>
              <a:off x="3916929" y="3223661"/>
              <a:ext cx="740830" cy="747534"/>
            </a:xfrm>
            <a:prstGeom prst="ellipse">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5</a:t>
              </a:r>
              <a:endParaRPr lang="en-GB" sz="800" dirty="0"/>
            </a:p>
          </p:txBody>
        </p:sp>
        <p:sp>
          <p:nvSpPr>
            <p:cNvPr id="13" name="Oval 12"/>
            <p:cNvSpPr/>
            <p:nvPr/>
          </p:nvSpPr>
          <p:spPr>
            <a:xfrm>
              <a:off x="3042384" y="4328429"/>
              <a:ext cx="740830" cy="747534"/>
            </a:xfrm>
            <a:prstGeom prst="ellipse">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1</a:t>
              </a:r>
              <a:endParaRPr lang="en-GB" sz="800" dirty="0"/>
            </a:p>
          </p:txBody>
        </p:sp>
        <p:sp>
          <p:nvSpPr>
            <p:cNvPr id="14" name="Oval 13"/>
            <p:cNvSpPr/>
            <p:nvPr/>
          </p:nvSpPr>
          <p:spPr>
            <a:xfrm>
              <a:off x="2660068" y="3042393"/>
              <a:ext cx="740830" cy="747534"/>
            </a:xfrm>
            <a:prstGeom prst="ellipse">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2</a:t>
              </a:r>
              <a:endParaRPr lang="en-GB" sz="800" dirty="0"/>
            </a:p>
          </p:txBody>
        </p:sp>
        <p:cxnSp>
          <p:nvCxnSpPr>
            <p:cNvPr id="15" name="Straight Connector 14"/>
            <p:cNvCxnSpPr>
              <a:stCxn id="11" idx="6"/>
              <a:endCxn id="10" idx="1"/>
            </p:cNvCxnSpPr>
            <p:nvPr/>
          </p:nvCxnSpPr>
          <p:spPr>
            <a:xfrm>
              <a:off x="4153629" y="2185999"/>
              <a:ext cx="605389" cy="164546"/>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17217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“degree </a:t>
            </a:r>
            <a:r>
              <a:rPr lang="en-AU" dirty="0"/>
              <a:t>of a vertex, directed networks and </a:t>
            </a:r>
            <a:r>
              <a:rPr lang="en-AU" b="1" dirty="0"/>
              <a:t>weighted </a:t>
            </a:r>
            <a:r>
              <a:rPr lang="en-AU" b="1" dirty="0" smtClean="0"/>
              <a:t>edges</a:t>
            </a:r>
            <a:r>
              <a:rPr lang="en-AU" dirty="0" smtClean="0"/>
              <a:t>”</a:t>
            </a:r>
            <a:endParaRPr lang="en-AU" dirty="0"/>
          </a:p>
        </p:txBody>
      </p:sp>
      <p:sp>
        <p:nvSpPr>
          <p:cNvPr id="7" name="Rectangle 4"/>
          <p:cNvSpPr txBox="1">
            <a:spLocks noChangeArrowheads="1"/>
          </p:cNvSpPr>
          <p:nvPr/>
        </p:nvSpPr>
        <p:spPr>
          <a:xfrm>
            <a:off x="914400" y="4797152"/>
            <a:ext cx="7113984" cy="1101725"/>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fontAlgn="auto">
              <a:spcAft>
                <a:spcPts val="0"/>
              </a:spcAft>
              <a:buNone/>
              <a:defRPr/>
            </a:pPr>
            <a:r>
              <a:rPr lang="en-US" sz="2800" dirty="0" smtClean="0"/>
              <a:t>We can also add weights (indicating distance, time or…) to the network</a:t>
            </a:r>
          </a:p>
        </p:txBody>
      </p:sp>
      <p:grpSp>
        <p:nvGrpSpPr>
          <p:cNvPr id="8" name="Group 7"/>
          <p:cNvGrpSpPr/>
          <p:nvPr/>
        </p:nvGrpSpPr>
        <p:grpSpPr>
          <a:xfrm>
            <a:off x="3059832" y="1772816"/>
            <a:ext cx="3280084" cy="2799091"/>
            <a:chOff x="2660068" y="1556792"/>
            <a:chExt cx="3767369" cy="3519171"/>
          </a:xfrm>
        </p:grpSpPr>
        <p:sp>
          <p:nvSpPr>
            <p:cNvPr id="9" name="Oval 8"/>
            <p:cNvSpPr/>
            <p:nvPr/>
          </p:nvSpPr>
          <p:spPr>
            <a:xfrm rot="20236218">
              <a:off x="5735996" y="1556792"/>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t>6</a:t>
              </a:r>
              <a:endParaRPr lang="en-GB" sz="9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4</a:t>
              </a:r>
              <a:endParaRPr lang="en-GB" sz="8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3</a:t>
              </a:r>
              <a:endParaRPr lang="en-GB" sz="800" dirty="0"/>
            </a:p>
          </p:txBody>
        </p:sp>
        <p:sp>
          <p:nvSpPr>
            <p:cNvPr id="12" name="Oval 11"/>
            <p:cNvSpPr/>
            <p:nvPr/>
          </p:nvSpPr>
          <p:spPr>
            <a:xfrm>
              <a:off x="3916929" y="3223661"/>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5</a:t>
              </a:r>
              <a:endParaRPr lang="en-GB" sz="800" dirty="0"/>
            </a:p>
          </p:txBody>
        </p:sp>
        <p:sp>
          <p:nvSpPr>
            <p:cNvPr id="13" name="Oval 12"/>
            <p:cNvSpPr/>
            <p:nvPr/>
          </p:nvSpPr>
          <p:spPr>
            <a:xfrm>
              <a:off x="3042384" y="4328429"/>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1</a:t>
              </a:r>
              <a:endParaRPr lang="en-GB" sz="800" dirty="0"/>
            </a:p>
          </p:txBody>
        </p:sp>
        <p:sp>
          <p:nvSpPr>
            <p:cNvPr id="14" name="Oval 13"/>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2</a:t>
              </a:r>
              <a:endParaRPr lang="en-GB" sz="8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4788772" y="2913950"/>
            <a:ext cx="312906" cy="369332"/>
          </a:xfrm>
          <a:prstGeom prst="rect">
            <a:avLst/>
          </a:prstGeom>
          <a:noFill/>
        </p:spPr>
        <p:txBody>
          <a:bodyPr wrap="none" rtlCol="0">
            <a:spAutoFit/>
          </a:bodyPr>
          <a:lstStyle/>
          <a:p>
            <a:r>
              <a:rPr lang="en-AU" sz="1800" dirty="0" smtClean="0">
                <a:latin typeface="+mn-lt"/>
              </a:rPr>
              <a:t>6</a:t>
            </a:r>
            <a:endParaRPr lang="en-AU" sz="1800" dirty="0">
              <a:latin typeface="+mn-lt"/>
            </a:endParaRPr>
          </a:p>
        </p:txBody>
      </p:sp>
      <p:sp>
        <p:nvSpPr>
          <p:cNvPr id="23" name="TextBox 22"/>
          <p:cNvSpPr txBox="1"/>
          <p:nvPr/>
        </p:nvSpPr>
        <p:spPr>
          <a:xfrm>
            <a:off x="4476630" y="1969383"/>
            <a:ext cx="312906" cy="369332"/>
          </a:xfrm>
          <a:prstGeom prst="rect">
            <a:avLst/>
          </a:prstGeom>
          <a:noFill/>
        </p:spPr>
        <p:txBody>
          <a:bodyPr wrap="none" rtlCol="0">
            <a:spAutoFit/>
          </a:bodyPr>
          <a:lstStyle/>
          <a:p>
            <a:r>
              <a:rPr lang="en-AU" sz="1800" dirty="0" smtClean="0">
                <a:latin typeface="+mn-lt"/>
              </a:rPr>
              <a:t>4</a:t>
            </a:r>
            <a:endParaRPr lang="en-AU" sz="1800" dirty="0">
              <a:latin typeface="+mn-lt"/>
            </a:endParaRPr>
          </a:p>
        </p:txBody>
      </p:sp>
      <p:sp>
        <p:nvSpPr>
          <p:cNvPr id="24" name="TextBox 23"/>
          <p:cNvSpPr txBox="1"/>
          <p:nvPr/>
        </p:nvSpPr>
        <p:spPr>
          <a:xfrm>
            <a:off x="5527160" y="2242180"/>
            <a:ext cx="312906" cy="369332"/>
          </a:xfrm>
          <a:prstGeom prst="rect">
            <a:avLst/>
          </a:prstGeom>
          <a:noFill/>
        </p:spPr>
        <p:txBody>
          <a:bodyPr wrap="none" rtlCol="0">
            <a:spAutoFit/>
          </a:bodyPr>
          <a:lstStyle/>
          <a:p>
            <a:r>
              <a:rPr lang="en-AU" sz="1800" dirty="0" smtClean="0">
                <a:latin typeface="+mn-lt"/>
              </a:rPr>
              <a:t>8</a:t>
            </a:r>
            <a:endParaRPr lang="en-AU" sz="1800" dirty="0">
              <a:latin typeface="+mn-lt"/>
            </a:endParaRPr>
          </a:p>
        </p:txBody>
      </p:sp>
      <p:sp>
        <p:nvSpPr>
          <p:cNvPr id="25" name="TextBox 24"/>
          <p:cNvSpPr txBox="1"/>
          <p:nvPr/>
        </p:nvSpPr>
        <p:spPr>
          <a:xfrm>
            <a:off x="3259063" y="2367097"/>
            <a:ext cx="312906" cy="369332"/>
          </a:xfrm>
          <a:prstGeom prst="rect">
            <a:avLst/>
          </a:prstGeom>
          <a:noFill/>
        </p:spPr>
        <p:txBody>
          <a:bodyPr wrap="none" rtlCol="0">
            <a:spAutoFit/>
          </a:bodyPr>
          <a:lstStyle/>
          <a:p>
            <a:r>
              <a:rPr lang="en-AU" sz="1800" dirty="0" smtClean="0">
                <a:latin typeface="+mn-lt"/>
              </a:rPr>
              <a:t>2</a:t>
            </a:r>
            <a:endParaRPr lang="en-AU" sz="1800" dirty="0">
              <a:latin typeface="+mn-lt"/>
            </a:endParaRPr>
          </a:p>
        </p:txBody>
      </p:sp>
      <p:sp>
        <p:nvSpPr>
          <p:cNvPr id="26" name="TextBox 25"/>
          <p:cNvSpPr txBox="1"/>
          <p:nvPr/>
        </p:nvSpPr>
        <p:spPr>
          <a:xfrm>
            <a:off x="3820344" y="2968623"/>
            <a:ext cx="312906" cy="369332"/>
          </a:xfrm>
          <a:prstGeom prst="rect">
            <a:avLst/>
          </a:prstGeom>
          <a:noFill/>
        </p:spPr>
        <p:txBody>
          <a:bodyPr wrap="none" rtlCol="0">
            <a:spAutoFit/>
          </a:bodyPr>
          <a:lstStyle/>
          <a:p>
            <a:r>
              <a:rPr lang="en-AU" sz="1800" dirty="0" smtClean="0">
                <a:latin typeface="+mn-lt"/>
              </a:rPr>
              <a:t>4</a:t>
            </a:r>
            <a:endParaRPr lang="en-AU" sz="1800" dirty="0">
              <a:latin typeface="+mn-lt"/>
            </a:endParaRPr>
          </a:p>
        </p:txBody>
      </p:sp>
      <p:sp>
        <p:nvSpPr>
          <p:cNvPr id="27" name="TextBox 26"/>
          <p:cNvSpPr txBox="1"/>
          <p:nvPr/>
        </p:nvSpPr>
        <p:spPr>
          <a:xfrm>
            <a:off x="3119530" y="3692248"/>
            <a:ext cx="312906" cy="369332"/>
          </a:xfrm>
          <a:prstGeom prst="rect">
            <a:avLst/>
          </a:prstGeom>
          <a:noFill/>
        </p:spPr>
        <p:txBody>
          <a:bodyPr wrap="none" rtlCol="0">
            <a:spAutoFit/>
          </a:bodyPr>
          <a:lstStyle/>
          <a:p>
            <a:r>
              <a:rPr lang="en-AU" sz="1800" dirty="0" smtClean="0">
                <a:latin typeface="+mn-lt"/>
              </a:rPr>
              <a:t>5</a:t>
            </a:r>
            <a:endParaRPr lang="en-AU" sz="1800" dirty="0">
              <a:latin typeface="+mn-lt"/>
            </a:endParaRPr>
          </a:p>
        </p:txBody>
      </p:sp>
      <p:sp>
        <p:nvSpPr>
          <p:cNvPr id="28" name="TextBox 27"/>
          <p:cNvSpPr txBox="1"/>
          <p:nvPr/>
        </p:nvSpPr>
        <p:spPr>
          <a:xfrm>
            <a:off x="4054500" y="3778088"/>
            <a:ext cx="312906" cy="369332"/>
          </a:xfrm>
          <a:prstGeom prst="rect">
            <a:avLst/>
          </a:prstGeom>
          <a:noFill/>
        </p:spPr>
        <p:txBody>
          <a:bodyPr wrap="none" rtlCol="0">
            <a:spAutoFit/>
          </a:bodyPr>
          <a:lstStyle/>
          <a:p>
            <a:r>
              <a:rPr lang="en-AU" sz="1800" dirty="0" smtClean="0">
                <a:latin typeface="+mn-lt"/>
              </a:rPr>
              <a:t>3</a:t>
            </a:r>
            <a:endParaRPr lang="en-AU" sz="1800" dirty="0">
              <a:latin typeface="+mn-lt"/>
            </a:endParaRPr>
          </a:p>
        </p:txBody>
      </p:sp>
    </p:spTree>
    <p:extLst>
      <p:ext uri="{BB962C8B-B14F-4D97-AF65-F5344CB8AC3E}">
        <p14:creationId xmlns:p14="http://schemas.microsoft.com/office/powerpoint/2010/main" val="2985503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“degree </a:t>
            </a:r>
            <a:r>
              <a:rPr lang="en-AU" dirty="0"/>
              <a:t>of a vertex, directed networks and </a:t>
            </a:r>
            <a:r>
              <a:rPr lang="en-AU" b="1" dirty="0"/>
              <a:t>weighted </a:t>
            </a:r>
            <a:r>
              <a:rPr lang="en-AU" b="1" dirty="0" smtClean="0"/>
              <a:t>edges</a:t>
            </a:r>
            <a:r>
              <a:rPr lang="en-AU" dirty="0" smtClean="0"/>
              <a:t>”</a:t>
            </a:r>
            <a:endParaRPr lang="en-AU" dirty="0"/>
          </a:p>
        </p:txBody>
      </p:sp>
      <p:sp>
        <p:nvSpPr>
          <p:cNvPr id="7" name="Rectangle 4"/>
          <p:cNvSpPr txBox="1">
            <a:spLocks noChangeArrowheads="1"/>
          </p:cNvSpPr>
          <p:nvPr/>
        </p:nvSpPr>
        <p:spPr>
          <a:xfrm>
            <a:off x="914400" y="4797152"/>
            <a:ext cx="7113984" cy="1101725"/>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fontAlgn="auto">
              <a:spcAft>
                <a:spcPts val="0"/>
              </a:spcAft>
              <a:buNone/>
              <a:defRPr/>
            </a:pPr>
            <a:r>
              <a:rPr lang="en-US" sz="2800" dirty="0" smtClean="0"/>
              <a:t>We can also add weights (indicating distance, time or…) to the network</a:t>
            </a:r>
          </a:p>
        </p:txBody>
      </p:sp>
      <p:grpSp>
        <p:nvGrpSpPr>
          <p:cNvPr id="8" name="Group 7"/>
          <p:cNvGrpSpPr/>
          <p:nvPr/>
        </p:nvGrpSpPr>
        <p:grpSpPr>
          <a:xfrm>
            <a:off x="3059832" y="1772816"/>
            <a:ext cx="3280084" cy="2799091"/>
            <a:chOff x="2660068" y="1556792"/>
            <a:chExt cx="3767369" cy="3519171"/>
          </a:xfrm>
        </p:grpSpPr>
        <p:sp>
          <p:nvSpPr>
            <p:cNvPr id="9" name="Oval 8"/>
            <p:cNvSpPr/>
            <p:nvPr/>
          </p:nvSpPr>
          <p:spPr>
            <a:xfrm rot="20236218">
              <a:off x="5735996" y="1556792"/>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t>6</a:t>
              </a:r>
              <a:endParaRPr lang="en-GB" sz="9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4</a:t>
              </a:r>
              <a:endParaRPr lang="en-GB" sz="8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3</a:t>
              </a:r>
              <a:endParaRPr lang="en-GB" sz="800" dirty="0"/>
            </a:p>
          </p:txBody>
        </p:sp>
        <p:sp>
          <p:nvSpPr>
            <p:cNvPr id="12" name="Oval 11"/>
            <p:cNvSpPr/>
            <p:nvPr/>
          </p:nvSpPr>
          <p:spPr>
            <a:xfrm>
              <a:off x="3916929" y="3223661"/>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5</a:t>
              </a:r>
              <a:endParaRPr lang="en-GB" sz="800" dirty="0"/>
            </a:p>
          </p:txBody>
        </p:sp>
        <p:sp>
          <p:nvSpPr>
            <p:cNvPr id="13" name="Oval 12"/>
            <p:cNvSpPr/>
            <p:nvPr/>
          </p:nvSpPr>
          <p:spPr>
            <a:xfrm>
              <a:off x="3042384" y="4328429"/>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1</a:t>
              </a:r>
              <a:endParaRPr lang="en-GB" sz="800" dirty="0"/>
            </a:p>
          </p:txBody>
        </p:sp>
        <p:sp>
          <p:nvSpPr>
            <p:cNvPr id="14" name="Oval 13"/>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2</a:t>
              </a:r>
              <a:endParaRPr lang="en-GB" sz="8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4788772" y="2913950"/>
            <a:ext cx="312906" cy="369332"/>
          </a:xfrm>
          <a:prstGeom prst="rect">
            <a:avLst/>
          </a:prstGeom>
          <a:noFill/>
        </p:spPr>
        <p:txBody>
          <a:bodyPr wrap="none" rtlCol="0">
            <a:spAutoFit/>
          </a:bodyPr>
          <a:lstStyle/>
          <a:p>
            <a:r>
              <a:rPr lang="en-AU" sz="1800" dirty="0" smtClean="0">
                <a:latin typeface="+mn-lt"/>
              </a:rPr>
              <a:t>6</a:t>
            </a:r>
            <a:endParaRPr lang="en-AU" sz="1800" dirty="0">
              <a:latin typeface="+mn-lt"/>
            </a:endParaRPr>
          </a:p>
        </p:txBody>
      </p:sp>
      <p:sp>
        <p:nvSpPr>
          <p:cNvPr id="23" name="TextBox 22"/>
          <p:cNvSpPr txBox="1"/>
          <p:nvPr/>
        </p:nvSpPr>
        <p:spPr>
          <a:xfrm>
            <a:off x="4476630" y="1969383"/>
            <a:ext cx="312906" cy="369332"/>
          </a:xfrm>
          <a:prstGeom prst="rect">
            <a:avLst/>
          </a:prstGeom>
          <a:noFill/>
        </p:spPr>
        <p:txBody>
          <a:bodyPr wrap="none" rtlCol="0">
            <a:spAutoFit/>
          </a:bodyPr>
          <a:lstStyle/>
          <a:p>
            <a:r>
              <a:rPr lang="en-AU" sz="1800" dirty="0" smtClean="0">
                <a:latin typeface="+mn-lt"/>
              </a:rPr>
              <a:t>4</a:t>
            </a:r>
            <a:endParaRPr lang="en-AU" sz="1800" dirty="0">
              <a:latin typeface="+mn-lt"/>
            </a:endParaRPr>
          </a:p>
        </p:txBody>
      </p:sp>
      <p:sp>
        <p:nvSpPr>
          <p:cNvPr id="24" name="TextBox 23"/>
          <p:cNvSpPr txBox="1"/>
          <p:nvPr/>
        </p:nvSpPr>
        <p:spPr>
          <a:xfrm>
            <a:off x="5527160" y="2242180"/>
            <a:ext cx="312906" cy="369332"/>
          </a:xfrm>
          <a:prstGeom prst="rect">
            <a:avLst/>
          </a:prstGeom>
          <a:noFill/>
        </p:spPr>
        <p:txBody>
          <a:bodyPr wrap="none" rtlCol="0">
            <a:spAutoFit/>
          </a:bodyPr>
          <a:lstStyle/>
          <a:p>
            <a:r>
              <a:rPr lang="en-AU" sz="1800" dirty="0" smtClean="0">
                <a:latin typeface="+mn-lt"/>
              </a:rPr>
              <a:t>8</a:t>
            </a:r>
            <a:endParaRPr lang="en-AU" sz="1800" dirty="0">
              <a:latin typeface="+mn-lt"/>
            </a:endParaRPr>
          </a:p>
        </p:txBody>
      </p:sp>
      <p:sp>
        <p:nvSpPr>
          <p:cNvPr id="25" name="TextBox 24"/>
          <p:cNvSpPr txBox="1"/>
          <p:nvPr/>
        </p:nvSpPr>
        <p:spPr>
          <a:xfrm>
            <a:off x="3259063" y="2367097"/>
            <a:ext cx="312906" cy="369332"/>
          </a:xfrm>
          <a:prstGeom prst="rect">
            <a:avLst/>
          </a:prstGeom>
          <a:noFill/>
        </p:spPr>
        <p:txBody>
          <a:bodyPr wrap="none" rtlCol="0">
            <a:spAutoFit/>
          </a:bodyPr>
          <a:lstStyle/>
          <a:p>
            <a:r>
              <a:rPr lang="en-AU" sz="1800" dirty="0" smtClean="0">
                <a:latin typeface="+mn-lt"/>
              </a:rPr>
              <a:t>2</a:t>
            </a:r>
            <a:endParaRPr lang="en-AU" sz="1800" dirty="0">
              <a:latin typeface="+mn-lt"/>
            </a:endParaRPr>
          </a:p>
        </p:txBody>
      </p:sp>
      <p:sp>
        <p:nvSpPr>
          <p:cNvPr id="26" name="TextBox 25"/>
          <p:cNvSpPr txBox="1"/>
          <p:nvPr/>
        </p:nvSpPr>
        <p:spPr>
          <a:xfrm>
            <a:off x="3820344" y="2968623"/>
            <a:ext cx="312906" cy="369332"/>
          </a:xfrm>
          <a:prstGeom prst="rect">
            <a:avLst/>
          </a:prstGeom>
          <a:noFill/>
        </p:spPr>
        <p:txBody>
          <a:bodyPr wrap="none" rtlCol="0">
            <a:spAutoFit/>
          </a:bodyPr>
          <a:lstStyle/>
          <a:p>
            <a:r>
              <a:rPr lang="en-AU" sz="1800" dirty="0" smtClean="0">
                <a:latin typeface="+mn-lt"/>
              </a:rPr>
              <a:t>4</a:t>
            </a:r>
            <a:endParaRPr lang="en-AU" sz="1800" dirty="0">
              <a:latin typeface="+mn-lt"/>
            </a:endParaRPr>
          </a:p>
        </p:txBody>
      </p:sp>
      <p:sp>
        <p:nvSpPr>
          <p:cNvPr id="27" name="TextBox 26"/>
          <p:cNvSpPr txBox="1"/>
          <p:nvPr/>
        </p:nvSpPr>
        <p:spPr>
          <a:xfrm>
            <a:off x="3119530" y="3692248"/>
            <a:ext cx="312906" cy="369332"/>
          </a:xfrm>
          <a:prstGeom prst="rect">
            <a:avLst/>
          </a:prstGeom>
          <a:noFill/>
        </p:spPr>
        <p:txBody>
          <a:bodyPr wrap="none" rtlCol="0">
            <a:spAutoFit/>
          </a:bodyPr>
          <a:lstStyle/>
          <a:p>
            <a:r>
              <a:rPr lang="en-AU" sz="1800" dirty="0" smtClean="0">
                <a:latin typeface="+mn-lt"/>
              </a:rPr>
              <a:t>5</a:t>
            </a:r>
            <a:endParaRPr lang="en-AU" sz="1800" dirty="0">
              <a:latin typeface="+mn-lt"/>
            </a:endParaRPr>
          </a:p>
        </p:txBody>
      </p:sp>
      <p:sp>
        <p:nvSpPr>
          <p:cNvPr id="28" name="TextBox 27"/>
          <p:cNvSpPr txBox="1"/>
          <p:nvPr/>
        </p:nvSpPr>
        <p:spPr>
          <a:xfrm>
            <a:off x="4054500" y="3778088"/>
            <a:ext cx="312906" cy="369332"/>
          </a:xfrm>
          <a:prstGeom prst="rect">
            <a:avLst/>
          </a:prstGeom>
          <a:noFill/>
        </p:spPr>
        <p:txBody>
          <a:bodyPr wrap="none" rtlCol="0">
            <a:spAutoFit/>
          </a:bodyPr>
          <a:lstStyle/>
          <a:p>
            <a:r>
              <a:rPr lang="en-AU" sz="1800" dirty="0" smtClean="0">
                <a:latin typeface="+mn-lt"/>
              </a:rPr>
              <a:t>3</a:t>
            </a:r>
            <a:endParaRPr lang="en-AU" sz="1800" dirty="0">
              <a:latin typeface="+mn-lt"/>
            </a:endParaRPr>
          </a:p>
        </p:txBody>
      </p:sp>
      <p:sp>
        <p:nvSpPr>
          <p:cNvPr id="29" name="Rounded Rectangle 28"/>
          <p:cNvSpPr/>
          <p:nvPr/>
        </p:nvSpPr>
        <p:spPr>
          <a:xfrm>
            <a:off x="1763688" y="2167712"/>
            <a:ext cx="4793158" cy="2473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000" b="1" dirty="0" smtClean="0"/>
              <a:t>Worksheet 1</a:t>
            </a:r>
            <a:endParaRPr lang="en-AU" sz="4000" b="1" dirty="0"/>
          </a:p>
        </p:txBody>
      </p:sp>
    </p:spTree>
    <p:extLst>
      <p:ext uri="{BB962C8B-B14F-4D97-AF65-F5344CB8AC3E}">
        <p14:creationId xmlns:p14="http://schemas.microsoft.com/office/powerpoint/2010/main" val="3756017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But we will need more!</a:t>
            </a:r>
            <a:endParaRPr lang="en-AU" dirty="0"/>
          </a:p>
        </p:txBody>
      </p:sp>
      <p:sp>
        <p:nvSpPr>
          <p:cNvPr id="3" name="Subtitle 2"/>
          <p:cNvSpPr>
            <a:spLocks noGrp="1"/>
          </p:cNvSpPr>
          <p:nvPr>
            <p:ph type="subTitle" idx="1"/>
          </p:nvPr>
        </p:nvSpPr>
        <p:spPr>
          <a:xfrm>
            <a:off x="6444208" y="4797152"/>
            <a:ext cx="2400300" cy="1897863"/>
          </a:xfrm>
        </p:spPr>
        <p:txBody>
          <a:bodyPr>
            <a:normAutofit fontScale="92500" lnSpcReduction="10000"/>
          </a:bodyPr>
          <a:lstStyle/>
          <a:p>
            <a:pPr marL="515736" lvl="1" indent="-342000"/>
            <a:r>
              <a:rPr lang="en-AU" sz="2000" dirty="0">
                <a:solidFill>
                  <a:srgbClr val="000000"/>
                </a:solidFill>
              </a:rPr>
              <a:t>Adjacency matrices</a:t>
            </a:r>
          </a:p>
          <a:p>
            <a:pPr marL="515736" lvl="1" indent="-342000"/>
            <a:r>
              <a:rPr lang="en-AU" sz="2000" dirty="0" smtClean="0">
                <a:solidFill>
                  <a:srgbClr val="000000"/>
                </a:solidFill>
              </a:rPr>
              <a:t>Complete graphs</a:t>
            </a:r>
          </a:p>
          <a:p>
            <a:pPr marL="515736" lvl="1" indent="-342000"/>
            <a:r>
              <a:rPr lang="en-AU" sz="2000" dirty="0" smtClean="0">
                <a:solidFill>
                  <a:srgbClr val="000000"/>
                </a:solidFill>
              </a:rPr>
              <a:t>Subgraphs</a:t>
            </a:r>
            <a:endParaRPr lang="en-AU" sz="2000" dirty="0">
              <a:solidFill>
                <a:srgbClr val="000000"/>
              </a:solidFill>
            </a:endParaRPr>
          </a:p>
          <a:p>
            <a:pPr marL="515736" lvl="1" indent="-342000"/>
            <a:r>
              <a:rPr lang="en-AU" sz="2000" dirty="0" smtClean="0">
                <a:solidFill>
                  <a:srgbClr val="000000"/>
                </a:solidFill>
              </a:rPr>
              <a:t>Connectedness</a:t>
            </a:r>
          </a:p>
          <a:p>
            <a:pPr marL="515736" lvl="1" indent="-342000"/>
            <a:r>
              <a:rPr lang="en-AU" sz="2000" dirty="0" smtClean="0">
                <a:solidFill>
                  <a:srgbClr val="000000"/>
                </a:solidFill>
              </a:rPr>
              <a:t>Cycles</a:t>
            </a:r>
            <a:endParaRPr lang="en-AU" sz="2000" dirty="0">
              <a:solidFill>
                <a:srgbClr val="000000"/>
              </a:solidFill>
            </a:endParaRPr>
          </a:p>
          <a:p>
            <a:pPr marL="698616" lvl="2" indent="-342000"/>
            <a:r>
              <a:rPr lang="en-AU" sz="2100" dirty="0">
                <a:solidFill>
                  <a:srgbClr val="000000"/>
                </a:solidFill>
              </a:rPr>
              <a:t>Depth first </a:t>
            </a:r>
            <a:r>
              <a:rPr lang="en-AU" sz="2100" dirty="0" smtClean="0">
                <a:solidFill>
                  <a:srgbClr val="000000"/>
                </a:solidFill>
              </a:rPr>
              <a:t>search</a:t>
            </a:r>
            <a:endParaRPr lang="en-AU" sz="2100" dirty="0">
              <a:solidFill>
                <a:srgbClr val="000000"/>
              </a:solidFill>
            </a:endParaRPr>
          </a:p>
        </p:txBody>
      </p:sp>
    </p:spTree>
    <p:extLst>
      <p:ext uri="{BB962C8B-B14F-4D97-AF65-F5344CB8AC3E}">
        <p14:creationId xmlns:p14="http://schemas.microsoft.com/office/powerpoint/2010/main" val="2473909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Adjacency Matrix</a:t>
            </a:r>
            <a:endParaRPr lang="en-AU" dirty="0"/>
          </a:p>
        </p:txBody>
      </p:sp>
      <p:sp>
        <p:nvSpPr>
          <p:cNvPr id="7" name="Rectangle 4"/>
          <p:cNvSpPr txBox="1">
            <a:spLocks noChangeArrowheads="1"/>
          </p:cNvSpPr>
          <p:nvPr/>
        </p:nvSpPr>
        <p:spPr>
          <a:xfrm>
            <a:off x="467544" y="4645831"/>
            <a:ext cx="8422648" cy="2023529"/>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fontAlgn="auto">
              <a:spcAft>
                <a:spcPts val="0"/>
              </a:spcAft>
              <a:buNone/>
              <a:defRPr/>
            </a:pPr>
            <a:r>
              <a:rPr lang="en-AU" sz="2800" dirty="0"/>
              <a:t>The adjacency matrix of a graph is a matrix whose rows and columns are both indexed by vertices of the graph, with a one in the cell for row </a:t>
            </a:r>
            <a:r>
              <a:rPr lang="en-AU" sz="2800" dirty="0" err="1"/>
              <a:t>i</a:t>
            </a:r>
            <a:r>
              <a:rPr lang="en-AU" sz="2800" dirty="0"/>
              <a:t> and column j when vertices </a:t>
            </a:r>
            <a:r>
              <a:rPr lang="en-AU" sz="2800" dirty="0" err="1"/>
              <a:t>i</a:t>
            </a:r>
            <a:r>
              <a:rPr lang="en-AU" sz="2800" dirty="0"/>
              <a:t> and j are adjacent, and a zero </a:t>
            </a:r>
            <a:r>
              <a:rPr lang="en-AU" sz="2800" dirty="0" smtClean="0"/>
              <a:t>otherwise</a:t>
            </a:r>
            <a:r>
              <a:rPr lang="en-AU" sz="2800" dirty="0"/>
              <a:t>.</a:t>
            </a:r>
            <a:endParaRPr lang="en-US" sz="2800" dirty="0" smtClean="0"/>
          </a:p>
        </p:txBody>
      </p:sp>
      <p:grpSp>
        <p:nvGrpSpPr>
          <p:cNvPr id="8" name="Group 7"/>
          <p:cNvGrpSpPr/>
          <p:nvPr/>
        </p:nvGrpSpPr>
        <p:grpSpPr>
          <a:xfrm>
            <a:off x="3059832" y="1772816"/>
            <a:ext cx="3280084" cy="2799091"/>
            <a:chOff x="2660068" y="1556792"/>
            <a:chExt cx="3767369" cy="3519171"/>
          </a:xfrm>
        </p:grpSpPr>
        <p:sp>
          <p:nvSpPr>
            <p:cNvPr id="9" name="Oval 8"/>
            <p:cNvSpPr/>
            <p:nvPr/>
          </p:nvSpPr>
          <p:spPr>
            <a:xfrm rot="20236218">
              <a:off x="5735996" y="1556792"/>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t>6</a:t>
              </a:r>
              <a:endParaRPr lang="en-GB" sz="9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4</a:t>
              </a:r>
              <a:endParaRPr lang="en-GB" sz="8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3</a:t>
              </a:r>
              <a:endParaRPr lang="en-GB" sz="800" dirty="0"/>
            </a:p>
          </p:txBody>
        </p:sp>
        <p:sp>
          <p:nvSpPr>
            <p:cNvPr id="12" name="Oval 11"/>
            <p:cNvSpPr/>
            <p:nvPr/>
          </p:nvSpPr>
          <p:spPr>
            <a:xfrm>
              <a:off x="3916929" y="3223661"/>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5</a:t>
              </a:r>
              <a:endParaRPr lang="en-GB" sz="800" dirty="0"/>
            </a:p>
          </p:txBody>
        </p:sp>
        <p:sp>
          <p:nvSpPr>
            <p:cNvPr id="13" name="Oval 12"/>
            <p:cNvSpPr/>
            <p:nvPr/>
          </p:nvSpPr>
          <p:spPr>
            <a:xfrm>
              <a:off x="3042384" y="4328429"/>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1</a:t>
              </a:r>
              <a:endParaRPr lang="en-GB" sz="800" dirty="0"/>
            </a:p>
          </p:txBody>
        </p:sp>
        <p:sp>
          <p:nvSpPr>
            <p:cNvPr id="14" name="Oval 13"/>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2</a:t>
              </a:r>
              <a:endParaRPr lang="en-GB" sz="8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3494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Adjacency Matrix</a:t>
            </a:r>
            <a:endParaRPr lang="en-AU" dirty="0"/>
          </a:p>
        </p:txBody>
      </p:sp>
      <p:grpSp>
        <p:nvGrpSpPr>
          <p:cNvPr id="8" name="Group 7"/>
          <p:cNvGrpSpPr/>
          <p:nvPr/>
        </p:nvGrpSpPr>
        <p:grpSpPr>
          <a:xfrm>
            <a:off x="3059832" y="1772816"/>
            <a:ext cx="3280084" cy="2799091"/>
            <a:chOff x="2660068" y="1556792"/>
            <a:chExt cx="3767369" cy="3519171"/>
          </a:xfrm>
        </p:grpSpPr>
        <p:sp>
          <p:nvSpPr>
            <p:cNvPr id="9" name="Oval 8"/>
            <p:cNvSpPr/>
            <p:nvPr/>
          </p:nvSpPr>
          <p:spPr>
            <a:xfrm rot="20236218">
              <a:off x="5735996" y="1556792"/>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t>6</a:t>
              </a:r>
              <a:endParaRPr lang="en-GB" sz="9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4</a:t>
              </a:r>
              <a:endParaRPr lang="en-GB" sz="8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3</a:t>
              </a:r>
              <a:endParaRPr lang="en-GB" sz="800" dirty="0"/>
            </a:p>
          </p:txBody>
        </p:sp>
        <p:sp>
          <p:nvSpPr>
            <p:cNvPr id="12" name="Oval 11"/>
            <p:cNvSpPr/>
            <p:nvPr/>
          </p:nvSpPr>
          <p:spPr>
            <a:xfrm>
              <a:off x="3916929" y="3223661"/>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5</a:t>
              </a:r>
              <a:endParaRPr lang="en-GB" sz="800" dirty="0"/>
            </a:p>
          </p:txBody>
        </p:sp>
        <p:sp>
          <p:nvSpPr>
            <p:cNvPr id="13" name="Oval 12"/>
            <p:cNvSpPr/>
            <p:nvPr/>
          </p:nvSpPr>
          <p:spPr>
            <a:xfrm>
              <a:off x="3042384" y="4328429"/>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1</a:t>
              </a:r>
              <a:endParaRPr lang="en-GB" sz="800" dirty="0"/>
            </a:p>
          </p:txBody>
        </p:sp>
        <p:sp>
          <p:nvSpPr>
            <p:cNvPr id="14" name="Oval 13"/>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2</a:t>
              </a:r>
              <a:endParaRPr lang="en-GB" sz="8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graphicFrame>
        <p:nvGraphicFramePr>
          <p:cNvPr id="4" name="Table 3"/>
          <p:cNvGraphicFramePr>
            <a:graphicFrameLocks noGrp="1"/>
          </p:cNvGraphicFramePr>
          <p:nvPr>
            <p:extLst>
              <p:ext uri="{D42A27DB-BD31-4B8C-83A1-F6EECF244321}">
                <p14:modId xmlns:p14="http://schemas.microsoft.com/office/powerpoint/2010/main" val="3171927768"/>
              </p:ext>
            </p:extLst>
          </p:nvPr>
        </p:nvGraphicFramePr>
        <p:xfrm>
          <a:off x="5721463" y="3098616"/>
          <a:ext cx="2983120" cy="2752085"/>
        </p:xfrm>
        <a:graphic>
          <a:graphicData uri="http://schemas.openxmlformats.org/drawingml/2006/table">
            <a:tbl>
              <a:tblPr firstRow="1" firstCol="1" bandRow="1">
                <a:tableStyleId>{5C22544A-7EE6-4342-B048-85BDC9FD1C3A}</a:tableStyleId>
              </a:tblPr>
              <a:tblGrid>
                <a:gridCol w="426160">
                  <a:extLst>
                    <a:ext uri="{9D8B030D-6E8A-4147-A177-3AD203B41FA5}">
                      <a16:colId xmlns="" xmlns:a16="http://schemas.microsoft.com/office/drawing/2014/main" val="1362043129"/>
                    </a:ext>
                  </a:extLst>
                </a:gridCol>
                <a:gridCol w="426160">
                  <a:extLst>
                    <a:ext uri="{9D8B030D-6E8A-4147-A177-3AD203B41FA5}">
                      <a16:colId xmlns="" xmlns:a16="http://schemas.microsoft.com/office/drawing/2014/main" val="3883076938"/>
                    </a:ext>
                  </a:extLst>
                </a:gridCol>
                <a:gridCol w="426160">
                  <a:extLst>
                    <a:ext uri="{9D8B030D-6E8A-4147-A177-3AD203B41FA5}">
                      <a16:colId xmlns="" xmlns:a16="http://schemas.microsoft.com/office/drawing/2014/main" val="1444311967"/>
                    </a:ext>
                  </a:extLst>
                </a:gridCol>
                <a:gridCol w="426160">
                  <a:extLst>
                    <a:ext uri="{9D8B030D-6E8A-4147-A177-3AD203B41FA5}">
                      <a16:colId xmlns="" xmlns:a16="http://schemas.microsoft.com/office/drawing/2014/main" val="1096380229"/>
                    </a:ext>
                  </a:extLst>
                </a:gridCol>
                <a:gridCol w="426160">
                  <a:extLst>
                    <a:ext uri="{9D8B030D-6E8A-4147-A177-3AD203B41FA5}">
                      <a16:colId xmlns="" xmlns:a16="http://schemas.microsoft.com/office/drawing/2014/main" val="79601467"/>
                    </a:ext>
                  </a:extLst>
                </a:gridCol>
                <a:gridCol w="426160">
                  <a:extLst>
                    <a:ext uri="{9D8B030D-6E8A-4147-A177-3AD203B41FA5}">
                      <a16:colId xmlns="" xmlns:a16="http://schemas.microsoft.com/office/drawing/2014/main" val="1232252131"/>
                    </a:ext>
                  </a:extLst>
                </a:gridCol>
                <a:gridCol w="426160">
                  <a:extLst>
                    <a:ext uri="{9D8B030D-6E8A-4147-A177-3AD203B41FA5}">
                      <a16:colId xmlns="" xmlns:a16="http://schemas.microsoft.com/office/drawing/2014/main" val="3915790963"/>
                    </a:ext>
                  </a:extLst>
                </a:gridCol>
              </a:tblGrid>
              <a:tr h="393155">
                <a:tc>
                  <a:txBody>
                    <a:bodyPr/>
                    <a:lstStyle/>
                    <a:p>
                      <a:endParaRPr lang="en-AU"/>
                    </a:p>
                  </a:txBody>
                  <a:tcPr/>
                </a:tc>
                <a:tc>
                  <a:txBody>
                    <a:bodyPr/>
                    <a:lstStyle/>
                    <a:p>
                      <a:r>
                        <a:rPr lang="en-AU" dirty="0" smtClean="0"/>
                        <a:t>1</a:t>
                      </a:r>
                      <a:endParaRPr lang="en-AU" dirty="0"/>
                    </a:p>
                  </a:txBody>
                  <a:tcPr/>
                </a:tc>
                <a:tc>
                  <a:txBody>
                    <a:bodyPr/>
                    <a:lstStyle/>
                    <a:p>
                      <a:r>
                        <a:rPr lang="en-AU" dirty="0" smtClean="0"/>
                        <a:t>2</a:t>
                      </a:r>
                      <a:endParaRPr lang="en-AU" dirty="0"/>
                    </a:p>
                  </a:txBody>
                  <a:tcPr/>
                </a:tc>
                <a:tc>
                  <a:txBody>
                    <a:bodyPr/>
                    <a:lstStyle/>
                    <a:p>
                      <a:r>
                        <a:rPr lang="en-AU" dirty="0" smtClean="0"/>
                        <a:t>3</a:t>
                      </a:r>
                      <a:endParaRPr lang="en-AU" dirty="0"/>
                    </a:p>
                  </a:txBody>
                  <a:tcPr/>
                </a:tc>
                <a:tc>
                  <a:txBody>
                    <a:bodyPr/>
                    <a:lstStyle/>
                    <a:p>
                      <a:r>
                        <a:rPr lang="en-AU" dirty="0" smtClean="0"/>
                        <a:t>4</a:t>
                      </a:r>
                      <a:endParaRPr lang="en-AU" dirty="0"/>
                    </a:p>
                  </a:txBody>
                  <a:tcPr/>
                </a:tc>
                <a:tc>
                  <a:txBody>
                    <a:bodyPr/>
                    <a:lstStyle/>
                    <a:p>
                      <a:r>
                        <a:rPr lang="en-AU" dirty="0" smtClean="0"/>
                        <a:t>5</a:t>
                      </a:r>
                      <a:endParaRPr lang="en-AU" dirty="0"/>
                    </a:p>
                  </a:txBody>
                  <a:tcPr/>
                </a:tc>
                <a:tc>
                  <a:txBody>
                    <a:bodyPr/>
                    <a:lstStyle/>
                    <a:p>
                      <a:r>
                        <a:rPr lang="en-AU" dirty="0" smtClean="0"/>
                        <a:t>6</a:t>
                      </a:r>
                      <a:endParaRPr lang="en-AU" dirty="0"/>
                    </a:p>
                  </a:txBody>
                  <a:tcPr/>
                </a:tc>
                <a:extLst>
                  <a:ext uri="{0D108BD9-81ED-4DB2-BD59-A6C34878D82A}">
                    <a16:rowId xmlns="" xmlns:a16="http://schemas.microsoft.com/office/drawing/2014/main" val="4202776434"/>
                  </a:ext>
                </a:extLst>
              </a:tr>
              <a:tr h="393155">
                <a:tc>
                  <a:txBody>
                    <a:bodyPr/>
                    <a:lstStyle/>
                    <a:p>
                      <a:r>
                        <a:rPr lang="en-AU" dirty="0" smtClean="0"/>
                        <a:t>1</a:t>
                      </a:r>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extLst>
                  <a:ext uri="{0D108BD9-81ED-4DB2-BD59-A6C34878D82A}">
                    <a16:rowId xmlns="" xmlns:a16="http://schemas.microsoft.com/office/drawing/2014/main" val="1072757550"/>
                  </a:ext>
                </a:extLst>
              </a:tr>
              <a:tr h="393155">
                <a:tc>
                  <a:txBody>
                    <a:bodyPr/>
                    <a:lstStyle/>
                    <a:p>
                      <a:r>
                        <a:rPr lang="en-AU" dirty="0" smtClean="0"/>
                        <a:t>2</a:t>
                      </a:r>
                      <a:endParaRPr lang="en-AU" dirty="0"/>
                    </a:p>
                  </a:txBody>
                  <a:tcPr/>
                </a:tc>
                <a:tc>
                  <a:txBody>
                    <a:bodyPr/>
                    <a:lstStyle/>
                    <a:p>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extLst>
                  <a:ext uri="{0D108BD9-81ED-4DB2-BD59-A6C34878D82A}">
                    <a16:rowId xmlns="" xmlns:a16="http://schemas.microsoft.com/office/drawing/2014/main" val="1734264166"/>
                  </a:ext>
                </a:extLst>
              </a:tr>
              <a:tr h="393155">
                <a:tc>
                  <a:txBody>
                    <a:bodyPr/>
                    <a:lstStyle/>
                    <a:p>
                      <a:r>
                        <a:rPr lang="en-AU" dirty="0" smtClean="0"/>
                        <a:t>3</a:t>
                      </a:r>
                      <a:endParaRPr lang="en-AU" dirty="0"/>
                    </a:p>
                  </a:txBody>
                  <a:tcPr/>
                </a:tc>
                <a:tc>
                  <a:txBody>
                    <a:bodyPr/>
                    <a:lstStyle/>
                    <a:p>
                      <a:endParaRPr lang="en-AU"/>
                    </a:p>
                  </a:txBody>
                  <a:tcPr/>
                </a:tc>
                <a:tc>
                  <a:txBody>
                    <a:bodyPr/>
                    <a:lstStyle/>
                    <a:p>
                      <a:endParaRPr lang="en-AU"/>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extLst>
                  <a:ext uri="{0D108BD9-81ED-4DB2-BD59-A6C34878D82A}">
                    <a16:rowId xmlns="" xmlns:a16="http://schemas.microsoft.com/office/drawing/2014/main" val="1245041028"/>
                  </a:ext>
                </a:extLst>
              </a:tr>
              <a:tr h="393155">
                <a:tc>
                  <a:txBody>
                    <a:bodyPr/>
                    <a:lstStyle/>
                    <a:p>
                      <a:r>
                        <a:rPr lang="en-AU" dirty="0" smtClean="0"/>
                        <a:t>4</a:t>
                      </a:r>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1</a:t>
                      </a:r>
                      <a:endParaRPr lang="en-AU" dirty="0"/>
                    </a:p>
                  </a:txBody>
                  <a:tcPr/>
                </a:tc>
                <a:extLst>
                  <a:ext uri="{0D108BD9-81ED-4DB2-BD59-A6C34878D82A}">
                    <a16:rowId xmlns="" xmlns:a16="http://schemas.microsoft.com/office/drawing/2014/main" val="2236230606"/>
                  </a:ext>
                </a:extLst>
              </a:tr>
              <a:tr h="393155">
                <a:tc>
                  <a:txBody>
                    <a:bodyPr/>
                    <a:lstStyle/>
                    <a:p>
                      <a:r>
                        <a:rPr lang="en-AU" dirty="0" smtClean="0"/>
                        <a:t>5</a:t>
                      </a:r>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extLst>
                  <a:ext uri="{0D108BD9-81ED-4DB2-BD59-A6C34878D82A}">
                    <a16:rowId xmlns="" xmlns:a16="http://schemas.microsoft.com/office/drawing/2014/main" val="730097942"/>
                  </a:ext>
                </a:extLst>
              </a:tr>
              <a:tr h="393155">
                <a:tc>
                  <a:txBody>
                    <a:bodyPr/>
                    <a:lstStyle/>
                    <a:p>
                      <a:r>
                        <a:rPr lang="en-AU" dirty="0" smtClean="0"/>
                        <a:t>6</a:t>
                      </a:r>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r>
                        <a:rPr lang="en-AU" dirty="0" smtClean="0"/>
                        <a:t>0</a:t>
                      </a:r>
                      <a:endParaRPr lang="en-AU" dirty="0"/>
                    </a:p>
                  </a:txBody>
                  <a:tcPr/>
                </a:tc>
                <a:extLst>
                  <a:ext uri="{0D108BD9-81ED-4DB2-BD59-A6C34878D82A}">
                    <a16:rowId xmlns="" xmlns:a16="http://schemas.microsoft.com/office/drawing/2014/main" val="3192246260"/>
                  </a:ext>
                </a:extLst>
              </a:tr>
            </a:tbl>
          </a:graphicData>
        </a:graphic>
      </p:graphicFrame>
    </p:spTree>
    <p:extLst>
      <p:ext uri="{BB962C8B-B14F-4D97-AF65-F5344CB8AC3E}">
        <p14:creationId xmlns:p14="http://schemas.microsoft.com/office/powerpoint/2010/main" val="890589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Adjacency Matrix</a:t>
            </a:r>
            <a:endParaRPr lang="en-AU" dirty="0"/>
          </a:p>
        </p:txBody>
      </p:sp>
      <p:grpSp>
        <p:nvGrpSpPr>
          <p:cNvPr id="8" name="Group 7"/>
          <p:cNvGrpSpPr/>
          <p:nvPr/>
        </p:nvGrpSpPr>
        <p:grpSpPr>
          <a:xfrm>
            <a:off x="3059832" y="1772816"/>
            <a:ext cx="3280084" cy="2799091"/>
            <a:chOff x="2660068" y="1556792"/>
            <a:chExt cx="3767369" cy="3519171"/>
          </a:xfrm>
        </p:grpSpPr>
        <p:sp>
          <p:nvSpPr>
            <p:cNvPr id="9" name="Oval 8"/>
            <p:cNvSpPr/>
            <p:nvPr/>
          </p:nvSpPr>
          <p:spPr>
            <a:xfrm rot="20236218">
              <a:off x="5735996" y="1556792"/>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t>6</a:t>
              </a:r>
              <a:endParaRPr lang="en-GB" sz="9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4</a:t>
              </a:r>
              <a:endParaRPr lang="en-GB" sz="8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3</a:t>
              </a:r>
              <a:endParaRPr lang="en-GB" sz="800" dirty="0"/>
            </a:p>
          </p:txBody>
        </p:sp>
        <p:sp>
          <p:nvSpPr>
            <p:cNvPr id="12" name="Oval 11"/>
            <p:cNvSpPr/>
            <p:nvPr/>
          </p:nvSpPr>
          <p:spPr>
            <a:xfrm>
              <a:off x="3916929" y="3223661"/>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5</a:t>
              </a:r>
              <a:endParaRPr lang="en-GB" sz="800" dirty="0"/>
            </a:p>
          </p:txBody>
        </p:sp>
        <p:sp>
          <p:nvSpPr>
            <p:cNvPr id="13" name="Oval 12"/>
            <p:cNvSpPr/>
            <p:nvPr/>
          </p:nvSpPr>
          <p:spPr>
            <a:xfrm>
              <a:off x="3042384" y="4328429"/>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1</a:t>
              </a:r>
              <a:endParaRPr lang="en-GB" sz="800" dirty="0"/>
            </a:p>
          </p:txBody>
        </p:sp>
        <p:sp>
          <p:nvSpPr>
            <p:cNvPr id="14" name="Oval 13"/>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2</a:t>
              </a:r>
              <a:endParaRPr lang="en-GB" sz="8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graphicFrame>
        <p:nvGraphicFramePr>
          <p:cNvPr id="4" name="Table 3"/>
          <p:cNvGraphicFramePr>
            <a:graphicFrameLocks noGrp="1"/>
          </p:cNvGraphicFramePr>
          <p:nvPr>
            <p:extLst>
              <p:ext uri="{D42A27DB-BD31-4B8C-83A1-F6EECF244321}">
                <p14:modId xmlns:p14="http://schemas.microsoft.com/office/powerpoint/2010/main" val="762864744"/>
              </p:ext>
            </p:extLst>
          </p:nvPr>
        </p:nvGraphicFramePr>
        <p:xfrm>
          <a:off x="5721463" y="3098616"/>
          <a:ext cx="2983120" cy="2752085"/>
        </p:xfrm>
        <a:graphic>
          <a:graphicData uri="http://schemas.openxmlformats.org/drawingml/2006/table">
            <a:tbl>
              <a:tblPr firstRow="1" firstCol="1" bandRow="1">
                <a:tableStyleId>{2D5ABB26-0587-4C30-8999-92F81FD0307C}</a:tableStyleId>
              </a:tblPr>
              <a:tblGrid>
                <a:gridCol w="426160">
                  <a:extLst>
                    <a:ext uri="{9D8B030D-6E8A-4147-A177-3AD203B41FA5}">
                      <a16:colId xmlns="" xmlns:a16="http://schemas.microsoft.com/office/drawing/2014/main" val="1362043129"/>
                    </a:ext>
                  </a:extLst>
                </a:gridCol>
                <a:gridCol w="426160">
                  <a:extLst>
                    <a:ext uri="{9D8B030D-6E8A-4147-A177-3AD203B41FA5}">
                      <a16:colId xmlns="" xmlns:a16="http://schemas.microsoft.com/office/drawing/2014/main" val="3883076938"/>
                    </a:ext>
                  </a:extLst>
                </a:gridCol>
                <a:gridCol w="426160">
                  <a:extLst>
                    <a:ext uri="{9D8B030D-6E8A-4147-A177-3AD203B41FA5}">
                      <a16:colId xmlns="" xmlns:a16="http://schemas.microsoft.com/office/drawing/2014/main" val="1444311967"/>
                    </a:ext>
                  </a:extLst>
                </a:gridCol>
                <a:gridCol w="426160">
                  <a:extLst>
                    <a:ext uri="{9D8B030D-6E8A-4147-A177-3AD203B41FA5}">
                      <a16:colId xmlns="" xmlns:a16="http://schemas.microsoft.com/office/drawing/2014/main" val="1096380229"/>
                    </a:ext>
                  </a:extLst>
                </a:gridCol>
                <a:gridCol w="426160">
                  <a:extLst>
                    <a:ext uri="{9D8B030D-6E8A-4147-A177-3AD203B41FA5}">
                      <a16:colId xmlns="" xmlns:a16="http://schemas.microsoft.com/office/drawing/2014/main" val="79601467"/>
                    </a:ext>
                  </a:extLst>
                </a:gridCol>
                <a:gridCol w="426160">
                  <a:extLst>
                    <a:ext uri="{9D8B030D-6E8A-4147-A177-3AD203B41FA5}">
                      <a16:colId xmlns="" xmlns:a16="http://schemas.microsoft.com/office/drawing/2014/main" val="1232252131"/>
                    </a:ext>
                  </a:extLst>
                </a:gridCol>
                <a:gridCol w="426160">
                  <a:extLst>
                    <a:ext uri="{9D8B030D-6E8A-4147-A177-3AD203B41FA5}">
                      <a16:colId xmlns="" xmlns:a16="http://schemas.microsoft.com/office/drawing/2014/main" val="3915790963"/>
                    </a:ext>
                  </a:extLst>
                </a:gridCol>
              </a:tblGrid>
              <a:tr h="393155">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extLst>
                  <a:ext uri="{0D108BD9-81ED-4DB2-BD59-A6C34878D82A}">
                    <a16:rowId xmlns="" xmlns:a16="http://schemas.microsoft.com/office/drawing/2014/main" val="4202776434"/>
                  </a:ext>
                </a:extLst>
              </a:tr>
              <a:tr h="393155">
                <a:tc>
                  <a:txBody>
                    <a:bodyPr/>
                    <a:lstStyle/>
                    <a:p>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extLst>
                  <a:ext uri="{0D108BD9-81ED-4DB2-BD59-A6C34878D82A}">
                    <a16:rowId xmlns="" xmlns:a16="http://schemas.microsoft.com/office/drawing/2014/main" val="1072757550"/>
                  </a:ext>
                </a:extLst>
              </a:tr>
              <a:tr h="393155">
                <a:tc>
                  <a:txBody>
                    <a:bodyPr/>
                    <a:lstStyle/>
                    <a:p>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extLst>
                  <a:ext uri="{0D108BD9-81ED-4DB2-BD59-A6C34878D82A}">
                    <a16:rowId xmlns="" xmlns:a16="http://schemas.microsoft.com/office/drawing/2014/main" val="1734264166"/>
                  </a:ext>
                </a:extLst>
              </a:tr>
              <a:tr h="393155">
                <a:tc>
                  <a:txBody>
                    <a:bodyPr/>
                    <a:lstStyle/>
                    <a:p>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extLst>
                  <a:ext uri="{0D108BD9-81ED-4DB2-BD59-A6C34878D82A}">
                    <a16:rowId xmlns="" xmlns:a16="http://schemas.microsoft.com/office/drawing/2014/main" val="1245041028"/>
                  </a:ext>
                </a:extLst>
              </a:tr>
              <a:tr h="393155">
                <a:tc>
                  <a:txBody>
                    <a:bodyPr/>
                    <a:lstStyle/>
                    <a:p>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1</a:t>
                      </a:r>
                      <a:endParaRPr lang="en-AU" dirty="0"/>
                    </a:p>
                  </a:txBody>
                  <a:tcPr/>
                </a:tc>
                <a:extLst>
                  <a:ext uri="{0D108BD9-81ED-4DB2-BD59-A6C34878D82A}">
                    <a16:rowId xmlns="" xmlns:a16="http://schemas.microsoft.com/office/drawing/2014/main" val="2236230606"/>
                  </a:ext>
                </a:extLst>
              </a:tr>
              <a:tr h="393155">
                <a:tc>
                  <a:txBody>
                    <a:bodyPr/>
                    <a:lstStyle/>
                    <a:p>
                      <a:endParaRPr lang="en-AU" dirty="0"/>
                    </a:p>
                  </a:txBody>
                  <a:tcPr/>
                </a:tc>
                <a:tc>
                  <a:txBody>
                    <a:bodyPr/>
                    <a:lstStyle/>
                    <a:p>
                      <a:r>
                        <a:rPr lang="en-AU" dirty="0" smtClean="0"/>
                        <a:t>1</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extLst>
                  <a:ext uri="{0D108BD9-81ED-4DB2-BD59-A6C34878D82A}">
                    <a16:rowId xmlns="" xmlns:a16="http://schemas.microsoft.com/office/drawing/2014/main" val="730097942"/>
                  </a:ext>
                </a:extLst>
              </a:tr>
              <a:tr h="393155">
                <a:tc>
                  <a:txBody>
                    <a:bodyPr/>
                    <a:lstStyle/>
                    <a:p>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extLst>
                  <a:ext uri="{0D108BD9-81ED-4DB2-BD59-A6C34878D82A}">
                    <a16:rowId xmlns="" xmlns:a16="http://schemas.microsoft.com/office/drawing/2014/main" val="3192246260"/>
                  </a:ext>
                </a:extLst>
              </a:tr>
            </a:tbl>
          </a:graphicData>
        </a:graphic>
      </p:graphicFrame>
      <p:sp>
        <p:nvSpPr>
          <p:cNvPr id="5" name="Double Bracket 4"/>
          <p:cNvSpPr/>
          <p:nvPr/>
        </p:nvSpPr>
        <p:spPr>
          <a:xfrm>
            <a:off x="5868144" y="3395905"/>
            <a:ext cx="3024336" cy="255337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Tree>
    <p:extLst>
      <p:ext uri="{BB962C8B-B14F-4D97-AF65-F5344CB8AC3E}">
        <p14:creationId xmlns:p14="http://schemas.microsoft.com/office/powerpoint/2010/main" val="3312963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Adjacency Matrix</a:t>
            </a:r>
            <a:endParaRPr lang="en-AU" dirty="0"/>
          </a:p>
        </p:txBody>
      </p:sp>
      <p:sp>
        <p:nvSpPr>
          <p:cNvPr id="7" name="Rectangle 4"/>
          <p:cNvSpPr txBox="1">
            <a:spLocks noChangeArrowheads="1"/>
          </p:cNvSpPr>
          <p:nvPr/>
        </p:nvSpPr>
        <p:spPr>
          <a:xfrm>
            <a:off x="279647" y="4215020"/>
            <a:ext cx="5253919" cy="1837988"/>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fontAlgn="auto">
              <a:spcAft>
                <a:spcPts val="0"/>
              </a:spcAft>
              <a:buNone/>
              <a:defRPr/>
            </a:pPr>
            <a:r>
              <a:rPr lang="en-AU" b="1" dirty="0" smtClean="0"/>
              <a:t>NOTE A:</a:t>
            </a:r>
          </a:p>
          <a:p>
            <a:pPr marL="0" indent="0" fontAlgn="auto">
              <a:spcAft>
                <a:spcPts val="0"/>
              </a:spcAft>
              <a:buNone/>
              <a:defRPr/>
            </a:pPr>
            <a:r>
              <a:rPr lang="en-AU" dirty="0" smtClean="0"/>
              <a:t>The matrix is symmetric with respect to the main diagonal</a:t>
            </a:r>
          </a:p>
          <a:p>
            <a:pPr marL="0" indent="0" fontAlgn="auto">
              <a:spcAft>
                <a:spcPts val="0"/>
              </a:spcAft>
              <a:buNone/>
              <a:defRPr/>
            </a:pPr>
            <a:r>
              <a:rPr lang="en-AU" b="1" dirty="0" smtClean="0"/>
              <a:t>NOTE B:</a:t>
            </a:r>
          </a:p>
          <a:p>
            <a:pPr marL="0" indent="0" fontAlgn="auto">
              <a:spcAft>
                <a:spcPts val="0"/>
              </a:spcAft>
              <a:buNone/>
              <a:defRPr/>
            </a:pPr>
            <a:r>
              <a:rPr lang="en-AU" dirty="0" smtClean="0"/>
              <a:t>What would you do if we had a weighted graph?</a:t>
            </a:r>
            <a:endParaRPr lang="en-US" dirty="0" smtClean="0"/>
          </a:p>
        </p:txBody>
      </p:sp>
      <p:grpSp>
        <p:nvGrpSpPr>
          <p:cNvPr id="8" name="Group 7"/>
          <p:cNvGrpSpPr/>
          <p:nvPr/>
        </p:nvGrpSpPr>
        <p:grpSpPr>
          <a:xfrm>
            <a:off x="3059832" y="1772816"/>
            <a:ext cx="3280084" cy="2799091"/>
            <a:chOff x="2660068" y="1556792"/>
            <a:chExt cx="3767369" cy="3519171"/>
          </a:xfrm>
        </p:grpSpPr>
        <p:sp>
          <p:nvSpPr>
            <p:cNvPr id="9" name="Oval 8"/>
            <p:cNvSpPr/>
            <p:nvPr/>
          </p:nvSpPr>
          <p:spPr>
            <a:xfrm rot="20236218">
              <a:off x="5735996" y="1556792"/>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t>6</a:t>
              </a:r>
              <a:endParaRPr lang="en-GB" sz="9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4</a:t>
              </a:r>
              <a:endParaRPr lang="en-GB" sz="8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3</a:t>
              </a:r>
              <a:endParaRPr lang="en-GB" sz="800" dirty="0"/>
            </a:p>
          </p:txBody>
        </p:sp>
        <p:sp>
          <p:nvSpPr>
            <p:cNvPr id="12" name="Oval 11"/>
            <p:cNvSpPr/>
            <p:nvPr/>
          </p:nvSpPr>
          <p:spPr>
            <a:xfrm>
              <a:off x="3916929" y="3223661"/>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5</a:t>
              </a:r>
              <a:endParaRPr lang="en-GB" sz="800" dirty="0"/>
            </a:p>
          </p:txBody>
        </p:sp>
        <p:sp>
          <p:nvSpPr>
            <p:cNvPr id="13" name="Oval 12"/>
            <p:cNvSpPr/>
            <p:nvPr/>
          </p:nvSpPr>
          <p:spPr>
            <a:xfrm>
              <a:off x="3042384" y="4328429"/>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1</a:t>
              </a:r>
              <a:endParaRPr lang="en-GB" sz="800" dirty="0"/>
            </a:p>
          </p:txBody>
        </p:sp>
        <p:sp>
          <p:nvSpPr>
            <p:cNvPr id="14" name="Oval 13"/>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2</a:t>
              </a:r>
              <a:endParaRPr lang="en-GB" sz="8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graphicFrame>
        <p:nvGraphicFramePr>
          <p:cNvPr id="4" name="Table 3"/>
          <p:cNvGraphicFramePr>
            <a:graphicFrameLocks noGrp="1"/>
          </p:cNvGraphicFramePr>
          <p:nvPr>
            <p:extLst>
              <p:ext uri="{D42A27DB-BD31-4B8C-83A1-F6EECF244321}">
                <p14:modId xmlns:p14="http://schemas.microsoft.com/office/powerpoint/2010/main" val="3673608126"/>
              </p:ext>
            </p:extLst>
          </p:nvPr>
        </p:nvGraphicFramePr>
        <p:xfrm>
          <a:off x="5721463" y="3098616"/>
          <a:ext cx="2983120" cy="2752085"/>
        </p:xfrm>
        <a:graphic>
          <a:graphicData uri="http://schemas.openxmlformats.org/drawingml/2006/table">
            <a:tbl>
              <a:tblPr firstRow="1" firstCol="1" bandRow="1">
                <a:tableStyleId>{2D5ABB26-0587-4C30-8999-92F81FD0307C}</a:tableStyleId>
              </a:tblPr>
              <a:tblGrid>
                <a:gridCol w="426160">
                  <a:extLst>
                    <a:ext uri="{9D8B030D-6E8A-4147-A177-3AD203B41FA5}">
                      <a16:colId xmlns="" xmlns:a16="http://schemas.microsoft.com/office/drawing/2014/main" val="1362043129"/>
                    </a:ext>
                  </a:extLst>
                </a:gridCol>
                <a:gridCol w="426160">
                  <a:extLst>
                    <a:ext uri="{9D8B030D-6E8A-4147-A177-3AD203B41FA5}">
                      <a16:colId xmlns="" xmlns:a16="http://schemas.microsoft.com/office/drawing/2014/main" val="3883076938"/>
                    </a:ext>
                  </a:extLst>
                </a:gridCol>
                <a:gridCol w="426160">
                  <a:extLst>
                    <a:ext uri="{9D8B030D-6E8A-4147-A177-3AD203B41FA5}">
                      <a16:colId xmlns="" xmlns:a16="http://schemas.microsoft.com/office/drawing/2014/main" val="1444311967"/>
                    </a:ext>
                  </a:extLst>
                </a:gridCol>
                <a:gridCol w="426160">
                  <a:extLst>
                    <a:ext uri="{9D8B030D-6E8A-4147-A177-3AD203B41FA5}">
                      <a16:colId xmlns="" xmlns:a16="http://schemas.microsoft.com/office/drawing/2014/main" val="1096380229"/>
                    </a:ext>
                  </a:extLst>
                </a:gridCol>
                <a:gridCol w="426160">
                  <a:extLst>
                    <a:ext uri="{9D8B030D-6E8A-4147-A177-3AD203B41FA5}">
                      <a16:colId xmlns="" xmlns:a16="http://schemas.microsoft.com/office/drawing/2014/main" val="79601467"/>
                    </a:ext>
                  </a:extLst>
                </a:gridCol>
                <a:gridCol w="426160">
                  <a:extLst>
                    <a:ext uri="{9D8B030D-6E8A-4147-A177-3AD203B41FA5}">
                      <a16:colId xmlns="" xmlns:a16="http://schemas.microsoft.com/office/drawing/2014/main" val="1232252131"/>
                    </a:ext>
                  </a:extLst>
                </a:gridCol>
                <a:gridCol w="426160">
                  <a:extLst>
                    <a:ext uri="{9D8B030D-6E8A-4147-A177-3AD203B41FA5}">
                      <a16:colId xmlns="" xmlns:a16="http://schemas.microsoft.com/office/drawing/2014/main" val="3915790963"/>
                    </a:ext>
                  </a:extLst>
                </a:gridCol>
              </a:tblGrid>
              <a:tr h="393155">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extLst>
                  <a:ext uri="{0D108BD9-81ED-4DB2-BD59-A6C34878D82A}">
                    <a16:rowId xmlns="" xmlns:a16="http://schemas.microsoft.com/office/drawing/2014/main" val="4202776434"/>
                  </a:ext>
                </a:extLst>
              </a:tr>
              <a:tr h="393155">
                <a:tc>
                  <a:txBody>
                    <a:bodyPr/>
                    <a:lstStyle/>
                    <a:p>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extLst>
                  <a:ext uri="{0D108BD9-81ED-4DB2-BD59-A6C34878D82A}">
                    <a16:rowId xmlns="" xmlns:a16="http://schemas.microsoft.com/office/drawing/2014/main" val="1072757550"/>
                  </a:ext>
                </a:extLst>
              </a:tr>
              <a:tr h="393155">
                <a:tc>
                  <a:txBody>
                    <a:bodyPr/>
                    <a:lstStyle/>
                    <a:p>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extLst>
                  <a:ext uri="{0D108BD9-81ED-4DB2-BD59-A6C34878D82A}">
                    <a16:rowId xmlns="" xmlns:a16="http://schemas.microsoft.com/office/drawing/2014/main" val="1734264166"/>
                  </a:ext>
                </a:extLst>
              </a:tr>
              <a:tr h="393155">
                <a:tc>
                  <a:txBody>
                    <a:bodyPr/>
                    <a:lstStyle/>
                    <a:p>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extLst>
                  <a:ext uri="{0D108BD9-81ED-4DB2-BD59-A6C34878D82A}">
                    <a16:rowId xmlns="" xmlns:a16="http://schemas.microsoft.com/office/drawing/2014/main" val="1245041028"/>
                  </a:ext>
                </a:extLst>
              </a:tr>
              <a:tr h="393155">
                <a:tc>
                  <a:txBody>
                    <a:bodyPr/>
                    <a:lstStyle/>
                    <a:p>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1</a:t>
                      </a:r>
                      <a:endParaRPr lang="en-AU" dirty="0"/>
                    </a:p>
                  </a:txBody>
                  <a:tcPr/>
                </a:tc>
                <a:extLst>
                  <a:ext uri="{0D108BD9-81ED-4DB2-BD59-A6C34878D82A}">
                    <a16:rowId xmlns="" xmlns:a16="http://schemas.microsoft.com/office/drawing/2014/main" val="2236230606"/>
                  </a:ext>
                </a:extLst>
              </a:tr>
              <a:tr h="393155">
                <a:tc>
                  <a:txBody>
                    <a:bodyPr/>
                    <a:lstStyle/>
                    <a:p>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extLst>
                  <a:ext uri="{0D108BD9-81ED-4DB2-BD59-A6C34878D82A}">
                    <a16:rowId xmlns="" xmlns:a16="http://schemas.microsoft.com/office/drawing/2014/main" val="730097942"/>
                  </a:ext>
                </a:extLst>
              </a:tr>
              <a:tr h="393155">
                <a:tc>
                  <a:txBody>
                    <a:bodyPr/>
                    <a:lstStyle/>
                    <a:p>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tc>
                  <a:txBody>
                    <a:bodyPr/>
                    <a:lstStyle/>
                    <a:p>
                      <a:r>
                        <a:rPr lang="en-AU" dirty="0" smtClean="0"/>
                        <a:t>1</a:t>
                      </a:r>
                      <a:endParaRPr lang="en-AU" dirty="0"/>
                    </a:p>
                  </a:txBody>
                  <a:tcPr/>
                </a:tc>
                <a:tc>
                  <a:txBody>
                    <a:bodyPr/>
                    <a:lstStyle/>
                    <a:p>
                      <a:r>
                        <a:rPr lang="en-AU" dirty="0" smtClean="0"/>
                        <a:t>0</a:t>
                      </a:r>
                      <a:endParaRPr lang="en-AU" dirty="0"/>
                    </a:p>
                  </a:txBody>
                  <a:tcPr/>
                </a:tc>
                <a:tc>
                  <a:txBody>
                    <a:bodyPr/>
                    <a:lstStyle/>
                    <a:p>
                      <a:r>
                        <a:rPr lang="en-AU" dirty="0" smtClean="0"/>
                        <a:t>0</a:t>
                      </a:r>
                      <a:endParaRPr lang="en-AU" dirty="0"/>
                    </a:p>
                  </a:txBody>
                  <a:tcPr/>
                </a:tc>
                <a:extLst>
                  <a:ext uri="{0D108BD9-81ED-4DB2-BD59-A6C34878D82A}">
                    <a16:rowId xmlns="" xmlns:a16="http://schemas.microsoft.com/office/drawing/2014/main" val="3192246260"/>
                  </a:ext>
                </a:extLst>
              </a:tr>
            </a:tbl>
          </a:graphicData>
        </a:graphic>
      </p:graphicFrame>
      <p:sp>
        <p:nvSpPr>
          <p:cNvPr id="5" name="Double Bracket 4"/>
          <p:cNvSpPr/>
          <p:nvPr/>
        </p:nvSpPr>
        <p:spPr>
          <a:xfrm>
            <a:off x="5868144" y="3395905"/>
            <a:ext cx="3024336" cy="255337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Tree>
    <p:extLst>
      <p:ext uri="{BB962C8B-B14F-4D97-AF65-F5344CB8AC3E}">
        <p14:creationId xmlns:p14="http://schemas.microsoft.com/office/powerpoint/2010/main" val="2554526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Presentation Contents</a:t>
            </a:r>
            <a:endParaRPr lang="en-AU" dirty="0"/>
          </a:p>
        </p:txBody>
      </p:sp>
      <p:sp>
        <p:nvSpPr>
          <p:cNvPr id="3" name="Content Placeholder 2"/>
          <p:cNvSpPr>
            <a:spLocks noGrp="1"/>
          </p:cNvSpPr>
          <p:nvPr>
            <p:ph idx="1"/>
          </p:nvPr>
        </p:nvSpPr>
        <p:spPr/>
        <p:txBody>
          <a:bodyPr/>
          <a:lstStyle/>
          <a:p>
            <a:pPr marL="447675" indent="-447675">
              <a:buFont typeface="Wingdings" panose="05000000000000000000" pitchFamily="2" charset="2"/>
              <a:buChar char="§"/>
            </a:pPr>
            <a:r>
              <a:rPr lang="en-AU" sz="2400" dirty="0" smtClean="0">
                <a:solidFill>
                  <a:srgbClr val="000000"/>
                </a:solidFill>
              </a:rPr>
              <a:t>Graphs, vertices and edges</a:t>
            </a:r>
          </a:p>
          <a:p>
            <a:pPr marL="447675" indent="-447675">
              <a:buFont typeface="Wingdings" panose="05000000000000000000" pitchFamily="2" charset="2"/>
              <a:buChar char="§"/>
            </a:pPr>
            <a:r>
              <a:rPr lang="en-AU" sz="2400" dirty="0">
                <a:solidFill>
                  <a:srgbClr val="000000"/>
                </a:solidFill>
              </a:rPr>
              <a:t>Adjacency </a:t>
            </a:r>
            <a:r>
              <a:rPr lang="en-AU" sz="2400" dirty="0" smtClean="0">
                <a:solidFill>
                  <a:srgbClr val="000000"/>
                </a:solidFill>
              </a:rPr>
              <a:t>matrices</a:t>
            </a:r>
          </a:p>
          <a:p>
            <a:pPr marL="447675" indent="-447675">
              <a:buFont typeface="Wingdings" panose="05000000000000000000" pitchFamily="2" charset="2"/>
              <a:buChar char="§"/>
            </a:pPr>
            <a:r>
              <a:rPr lang="en-AU" sz="2400" dirty="0" smtClean="0">
                <a:solidFill>
                  <a:srgbClr val="000000"/>
                </a:solidFill>
              </a:rPr>
              <a:t>Complete graphs</a:t>
            </a:r>
            <a:endParaRPr lang="en-AU" sz="2400" dirty="0">
              <a:solidFill>
                <a:srgbClr val="000000"/>
              </a:solidFill>
            </a:endParaRPr>
          </a:p>
          <a:p>
            <a:pPr marL="447675" indent="-447675">
              <a:buFont typeface="Wingdings" panose="05000000000000000000" pitchFamily="2" charset="2"/>
              <a:buChar char="§"/>
            </a:pPr>
            <a:r>
              <a:rPr lang="en-AU" sz="2400" dirty="0" smtClean="0">
                <a:solidFill>
                  <a:srgbClr val="000000"/>
                </a:solidFill>
              </a:rPr>
              <a:t>Subgraphs</a:t>
            </a:r>
          </a:p>
          <a:p>
            <a:pPr marL="447675" indent="-447675">
              <a:buFont typeface="Wingdings" panose="05000000000000000000" pitchFamily="2" charset="2"/>
              <a:buChar char="§"/>
            </a:pPr>
            <a:r>
              <a:rPr lang="en-AU" sz="2400" dirty="0" smtClean="0">
                <a:solidFill>
                  <a:srgbClr val="000000"/>
                </a:solidFill>
              </a:rPr>
              <a:t>Connectedness</a:t>
            </a:r>
          </a:p>
          <a:p>
            <a:pPr marL="447675" indent="-447675">
              <a:buFont typeface="Wingdings" panose="05000000000000000000" pitchFamily="2" charset="2"/>
              <a:buChar char="§"/>
            </a:pPr>
            <a:r>
              <a:rPr lang="en-AU" sz="2400" dirty="0" smtClean="0">
                <a:solidFill>
                  <a:srgbClr val="000000"/>
                </a:solidFill>
              </a:rPr>
              <a:t>Cycles</a:t>
            </a:r>
          </a:p>
          <a:p>
            <a:pPr marL="447675" indent="-447675">
              <a:buFont typeface="Wingdings" panose="05000000000000000000" pitchFamily="2" charset="2"/>
              <a:buChar char="§"/>
            </a:pPr>
            <a:r>
              <a:rPr lang="en-AU" sz="2400" dirty="0" smtClean="0">
                <a:solidFill>
                  <a:srgbClr val="000000"/>
                </a:solidFill>
              </a:rPr>
              <a:t>Depth first search</a:t>
            </a:r>
          </a:p>
          <a:p>
            <a:pPr marL="515736" lvl="1" indent="-342000"/>
            <a:endParaRPr lang="en-AU" dirty="0" smtClean="0">
              <a:solidFill>
                <a:srgbClr val="000000"/>
              </a:solidFill>
            </a:endParaRPr>
          </a:p>
          <a:p>
            <a:pPr>
              <a:buNone/>
            </a:pPr>
            <a:endParaRPr lang="en-AU" dirty="0" smtClean="0">
              <a:solidFill>
                <a:srgbClr val="000000"/>
              </a:solidFill>
            </a:endParaRPr>
          </a:p>
        </p:txBody>
      </p:sp>
      <p:sp>
        <p:nvSpPr>
          <p:cNvPr id="8" name="Slide Number Placeholder 5"/>
          <p:cNvSpPr>
            <a:spLocks noGrp="1"/>
          </p:cNvSpPr>
          <p:nvPr>
            <p:ph type="sldNum" sz="quarter" idx="12"/>
          </p:nvPr>
        </p:nvSpPr>
        <p:spPr>
          <a:xfrm>
            <a:off x="8534400" y="5734050"/>
            <a:ext cx="609600" cy="520700"/>
          </a:xfrm>
        </p:spPr>
        <p:txBody>
          <a:bodyPr/>
          <a:lstStyle/>
          <a:p>
            <a:fld id="{2CAE4CAA-3E4F-4449-AD70-EAE6867891D4}" type="slidenum">
              <a:rPr lang="en-US">
                <a:solidFill>
                  <a:srgbClr val="FFFFFF"/>
                </a:solidFill>
              </a:rPr>
              <a:pPr/>
              <a:t>2</a:t>
            </a:fld>
            <a:endParaRPr lang="en-US" dirty="0">
              <a:solidFill>
                <a:srgbClr val="000000"/>
              </a:solidFill>
            </a:endParaRPr>
          </a:p>
        </p:txBody>
      </p:sp>
    </p:spTree>
    <p:extLst>
      <p:ext uri="{BB962C8B-B14F-4D97-AF65-F5344CB8AC3E}">
        <p14:creationId xmlns:p14="http://schemas.microsoft.com/office/powerpoint/2010/main" val="3150679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Complete Graphs</a:t>
            </a:r>
            <a:endParaRPr lang="en-AU" dirty="0"/>
          </a:p>
        </p:txBody>
      </p:sp>
      <p:sp>
        <p:nvSpPr>
          <p:cNvPr id="7" name="Rectangle 4"/>
          <p:cNvSpPr txBox="1">
            <a:spLocks noChangeArrowheads="1"/>
          </p:cNvSpPr>
          <p:nvPr/>
        </p:nvSpPr>
        <p:spPr>
          <a:xfrm>
            <a:off x="914400" y="4797152"/>
            <a:ext cx="7113984" cy="1101725"/>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fontAlgn="auto">
              <a:spcAft>
                <a:spcPts val="0"/>
              </a:spcAft>
              <a:buNone/>
              <a:defRPr/>
            </a:pPr>
            <a:r>
              <a:rPr lang="en-US" sz="2800" dirty="0" smtClean="0"/>
              <a:t>A </a:t>
            </a:r>
            <a:r>
              <a:rPr lang="en-AU" sz="2800" dirty="0" smtClean="0"/>
              <a:t>complete graph is a </a:t>
            </a:r>
            <a:r>
              <a:rPr lang="en-AU" sz="2800" dirty="0"/>
              <a:t>graph in which every two vertices are adjacent: all edges that could exist are present. </a:t>
            </a:r>
            <a:endParaRPr lang="en-US" sz="2800" dirty="0" smtClean="0"/>
          </a:p>
        </p:txBody>
      </p:sp>
      <p:grpSp>
        <p:nvGrpSpPr>
          <p:cNvPr id="8" name="Group 7"/>
          <p:cNvGrpSpPr/>
          <p:nvPr/>
        </p:nvGrpSpPr>
        <p:grpSpPr>
          <a:xfrm>
            <a:off x="3059832" y="1772816"/>
            <a:ext cx="3280084" cy="2799091"/>
            <a:chOff x="2660068" y="1556792"/>
            <a:chExt cx="3767369" cy="3519171"/>
          </a:xfrm>
        </p:grpSpPr>
        <p:sp>
          <p:nvSpPr>
            <p:cNvPr id="9" name="Oval 8"/>
            <p:cNvSpPr/>
            <p:nvPr/>
          </p:nvSpPr>
          <p:spPr>
            <a:xfrm rot="20236218">
              <a:off x="5735996" y="1556792"/>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t>6</a:t>
              </a:r>
              <a:endParaRPr lang="en-GB" sz="9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4</a:t>
              </a:r>
              <a:endParaRPr lang="en-GB" sz="8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3</a:t>
              </a:r>
              <a:endParaRPr lang="en-GB" sz="800" dirty="0"/>
            </a:p>
          </p:txBody>
        </p:sp>
        <p:sp>
          <p:nvSpPr>
            <p:cNvPr id="12" name="Oval 11"/>
            <p:cNvSpPr/>
            <p:nvPr/>
          </p:nvSpPr>
          <p:spPr>
            <a:xfrm>
              <a:off x="3916929" y="3223661"/>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5</a:t>
              </a:r>
              <a:endParaRPr lang="en-GB" sz="800" dirty="0"/>
            </a:p>
          </p:txBody>
        </p:sp>
        <p:sp>
          <p:nvSpPr>
            <p:cNvPr id="13" name="Oval 12"/>
            <p:cNvSpPr/>
            <p:nvPr/>
          </p:nvSpPr>
          <p:spPr>
            <a:xfrm>
              <a:off x="3042384" y="4328429"/>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1</a:t>
              </a:r>
              <a:endParaRPr lang="en-GB" sz="800" dirty="0"/>
            </a:p>
          </p:txBody>
        </p:sp>
        <p:sp>
          <p:nvSpPr>
            <p:cNvPr id="14" name="Oval 13"/>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2</a:t>
              </a:r>
              <a:endParaRPr lang="en-GB" sz="8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59898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Complete Graphs</a:t>
            </a:r>
            <a:endParaRPr lang="en-AU" dirty="0"/>
          </a:p>
        </p:txBody>
      </p:sp>
      <p:sp>
        <p:nvSpPr>
          <p:cNvPr id="7" name="Rectangle 4"/>
          <p:cNvSpPr txBox="1">
            <a:spLocks noChangeArrowheads="1"/>
          </p:cNvSpPr>
          <p:nvPr/>
        </p:nvSpPr>
        <p:spPr>
          <a:xfrm>
            <a:off x="914400" y="4797152"/>
            <a:ext cx="7113984" cy="1101725"/>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fontAlgn="auto">
              <a:spcAft>
                <a:spcPts val="0"/>
              </a:spcAft>
              <a:buNone/>
              <a:defRPr/>
            </a:pPr>
            <a:r>
              <a:rPr lang="en-US" sz="2800" dirty="0" smtClean="0"/>
              <a:t>A </a:t>
            </a:r>
            <a:r>
              <a:rPr lang="en-AU" sz="2800" dirty="0" smtClean="0"/>
              <a:t>complete graph is a </a:t>
            </a:r>
            <a:r>
              <a:rPr lang="en-AU" sz="2800" dirty="0"/>
              <a:t>graph in which every two vertices are adjacent: all edges that could exist are present. </a:t>
            </a:r>
            <a:endParaRPr lang="en-US" sz="2800" dirty="0" smtClean="0"/>
          </a:p>
        </p:txBody>
      </p:sp>
      <p:grpSp>
        <p:nvGrpSpPr>
          <p:cNvPr id="8" name="Group 7"/>
          <p:cNvGrpSpPr/>
          <p:nvPr/>
        </p:nvGrpSpPr>
        <p:grpSpPr>
          <a:xfrm>
            <a:off x="3059832" y="1772816"/>
            <a:ext cx="3280084" cy="2799091"/>
            <a:chOff x="2660068" y="1556792"/>
            <a:chExt cx="3767369" cy="3519171"/>
          </a:xfrm>
        </p:grpSpPr>
        <p:sp>
          <p:nvSpPr>
            <p:cNvPr id="9" name="Oval 8"/>
            <p:cNvSpPr/>
            <p:nvPr/>
          </p:nvSpPr>
          <p:spPr>
            <a:xfrm rot="20236218">
              <a:off x="5735996" y="1556792"/>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t>6</a:t>
              </a:r>
              <a:endParaRPr lang="en-GB" sz="9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4</a:t>
              </a:r>
              <a:endParaRPr lang="en-GB" sz="8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3</a:t>
              </a:r>
              <a:endParaRPr lang="en-GB" sz="800" dirty="0"/>
            </a:p>
          </p:txBody>
        </p:sp>
        <p:sp>
          <p:nvSpPr>
            <p:cNvPr id="12" name="Oval 11"/>
            <p:cNvSpPr/>
            <p:nvPr/>
          </p:nvSpPr>
          <p:spPr>
            <a:xfrm>
              <a:off x="3916929" y="3223661"/>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5</a:t>
              </a:r>
              <a:endParaRPr lang="en-GB" sz="800" dirty="0"/>
            </a:p>
          </p:txBody>
        </p:sp>
        <p:sp>
          <p:nvSpPr>
            <p:cNvPr id="13" name="Oval 12"/>
            <p:cNvSpPr/>
            <p:nvPr/>
          </p:nvSpPr>
          <p:spPr>
            <a:xfrm>
              <a:off x="3042384" y="4328429"/>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1</a:t>
              </a:r>
              <a:endParaRPr lang="en-GB" sz="800" dirty="0"/>
            </a:p>
          </p:txBody>
        </p:sp>
        <p:sp>
          <p:nvSpPr>
            <p:cNvPr id="14" name="Oval 13"/>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2</a:t>
              </a:r>
              <a:endParaRPr lang="en-GB" sz="8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a:endCxn id="9" idx="1"/>
          </p:cNvCxnSpPr>
          <p:nvPr/>
        </p:nvCxnSpPr>
        <p:spPr>
          <a:xfrm flipV="1">
            <a:off x="4212507" y="1954129"/>
            <a:ext cx="1552267" cy="505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2" idx="6"/>
          </p:cNvCxnSpPr>
          <p:nvPr/>
        </p:nvCxnSpPr>
        <p:spPr>
          <a:xfrm flipV="1">
            <a:off x="4799134" y="2328598"/>
            <a:ext cx="1114550" cy="106730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2" idx="0"/>
            <a:endCxn id="11" idx="5"/>
          </p:cNvCxnSpPr>
          <p:nvPr/>
        </p:nvCxnSpPr>
        <p:spPr>
          <a:xfrm flipH="1" flipV="1">
            <a:off x="4265751" y="2484409"/>
            <a:ext cx="210879" cy="61420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10" idx="2"/>
          </p:cNvCxnSpPr>
          <p:nvPr/>
        </p:nvCxnSpPr>
        <p:spPr>
          <a:xfrm flipV="1">
            <a:off x="3633862" y="2605575"/>
            <a:ext cx="1165272" cy="5047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3" idx="0"/>
          </p:cNvCxnSpPr>
          <p:nvPr/>
        </p:nvCxnSpPr>
        <p:spPr>
          <a:xfrm flipV="1">
            <a:off x="3715202" y="2576460"/>
            <a:ext cx="200634" cy="140087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3" idx="5"/>
            <a:endCxn id="9" idx="4"/>
          </p:cNvCxnSpPr>
          <p:nvPr/>
        </p:nvCxnSpPr>
        <p:spPr>
          <a:xfrm flipV="1">
            <a:off x="3943247" y="2320399"/>
            <a:ext cx="2205728" cy="216443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Freeform 34"/>
          <p:cNvSpPr/>
          <p:nvPr/>
        </p:nvSpPr>
        <p:spPr>
          <a:xfrm>
            <a:off x="3139990" y="1781927"/>
            <a:ext cx="2736935" cy="1237498"/>
          </a:xfrm>
          <a:custGeom>
            <a:avLst/>
            <a:gdLst>
              <a:gd name="connsiteX0" fmla="*/ 12785 w 2736935"/>
              <a:gd name="connsiteY0" fmla="*/ 1237498 h 1237498"/>
              <a:gd name="connsiteX1" fmla="*/ 412835 w 2736935"/>
              <a:gd name="connsiteY1" fmla="*/ 142123 h 1237498"/>
              <a:gd name="connsiteX2" fmla="*/ 2736935 w 2736935"/>
              <a:gd name="connsiteY2" fmla="*/ 46873 h 1237498"/>
            </a:gdLst>
            <a:ahLst/>
            <a:cxnLst>
              <a:cxn ang="0">
                <a:pos x="connsiteX0" y="connsiteY0"/>
              </a:cxn>
              <a:cxn ang="0">
                <a:pos x="connsiteX1" y="connsiteY1"/>
              </a:cxn>
              <a:cxn ang="0">
                <a:pos x="connsiteX2" y="connsiteY2"/>
              </a:cxn>
            </a:cxnLst>
            <a:rect l="l" t="t" r="r" b="b"/>
            <a:pathLst>
              <a:path w="2736935" h="1237498">
                <a:moveTo>
                  <a:pt x="12785" y="1237498"/>
                </a:moveTo>
                <a:cubicBezTo>
                  <a:pt x="-14203" y="789029"/>
                  <a:pt x="-41190" y="340560"/>
                  <a:pt x="412835" y="142123"/>
                </a:cubicBezTo>
                <a:cubicBezTo>
                  <a:pt x="866860" y="-56314"/>
                  <a:pt x="1801897" y="-4721"/>
                  <a:pt x="2736935" y="4687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Freeform 35"/>
          <p:cNvSpPr/>
          <p:nvPr/>
        </p:nvSpPr>
        <p:spPr>
          <a:xfrm>
            <a:off x="3524250" y="2057076"/>
            <a:ext cx="2228850" cy="933774"/>
          </a:xfrm>
          <a:custGeom>
            <a:avLst/>
            <a:gdLst>
              <a:gd name="connsiteX0" fmla="*/ 0 w 2228850"/>
              <a:gd name="connsiteY0" fmla="*/ 933774 h 933774"/>
              <a:gd name="connsiteX1" fmla="*/ 1352550 w 2228850"/>
              <a:gd name="connsiteY1" fmla="*/ 105099 h 933774"/>
              <a:gd name="connsiteX2" fmla="*/ 2228850 w 2228850"/>
              <a:gd name="connsiteY2" fmla="*/ 38424 h 933774"/>
            </a:gdLst>
            <a:ahLst/>
            <a:cxnLst>
              <a:cxn ang="0">
                <a:pos x="connsiteX0" y="connsiteY0"/>
              </a:cxn>
              <a:cxn ang="0">
                <a:pos x="connsiteX1" y="connsiteY1"/>
              </a:cxn>
              <a:cxn ang="0">
                <a:pos x="connsiteX2" y="connsiteY2"/>
              </a:cxn>
            </a:cxnLst>
            <a:rect l="l" t="t" r="r" b="b"/>
            <a:pathLst>
              <a:path w="2228850" h="933774">
                <a:moveTo>
                  <a:pt x="0" y="933774"/>
                </a:moveTo>
                <a:cubicBezTo>
                  <a:pt x="490537" y="594049"/>
                  <a:pt x="981075" y="254324"/>
                  <a:pt x="1352550" y="105099"/>
                </a:cubicBezTo>
                <a:cubicBezTo>
                  <a:pt x="1724025" y="-44126"/>
                  <a:pt x="1976437" y="-2851"/>
                  <a:pt x="2228850" y="384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Freeform 37"/>
          <p:cNvSpPr/>
          <p:nvPr/>
        </p:nvSpPr>
        <p:spPr>
          <a:xfrm>
            <a:off x="3952875" y="2581275"/>
            <a:ext cx="1752813" cy="1905000"/>
          </a:xfrm>
          <a:custGeom>
            <a:avLst/>
            <a:gdLst>
              <a:gd name="connsiteX0" fmla="*/ 0 w 1752813"/>
              <a:gd name="connsiteY0" fmla="*/ 1905000 h 1905000"/>
              <a:gd name="connsiteX1" fmla="*/ 1647825 w 1752813"/>
              <a:gd name="connsiteY1" fmla="*/ 1228725 h 1905000"/>
              <a:gd name="connsiteX2" fmla="*/ 1447800 w 1752813"/>
              <a:gd name="connsiteY2" fmla="*/ 0 h 1905000"/>
            </a:gdLst>
            <a:ahLst/>
            <a:cxnLst>
              <a:cxn ang="0">
                <a:pos x="connsiteX0" y="connsiteY0"/>
              </a:cxn>
              <a:cxn ang="0">
                <a:pos x="connsiteX1" y="connsiteY1"/>
              </a:cxn>
              <a:cxn ang="0">
                <a:pos x="connsiteX2" y="connsiteY2"/>
              </a:cxn>
            </a:cxnLst>
            <a:rect l="l" t="t" r="r" b="b"/>
            <a:pathLst>
              <a:path w="1752813" h="1905000">
                <a:moveTo>
                  <a:pt x="0" y="1905000"/>
                </a:moveTo>
                <a:cubicBezTo>
                  <a:pt x="703262" y="1725612"/>
                  <a:pt x="1406525" y="1546225"/>
                  <a:pt x="1647825" y="1228725"/>
                </a:cubicBezTo>
                <a:cubicBezTo>
                  <a:pt x="1889125" y="911225"/>
                  <a:pt x="1668462" y="455612"/>
                  <a:pt x="14478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88574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Complete Graphs</a:t>
            </a:r>
            <a:endParaRPr lang="en-AU" dirty="0"/>
          </a:p>
        </p:txBody>
      </p:sp>
      <p:sp>
        <p:nvSpPr>
          <p:cNvPr id="7" name="Rectangle 4"/>
          <p:cNvSpPr txBox="1">
            <a:spLocks noChangeArrowheads="1"/>
          </p:cNvSpPr>
          <p:nvPr/>
        </p:nvSpPr>
        <p:spPr>
          <a:xfrm>
            <a:off x="914400" y="4797152"/>
            <a:ext cx="7113984" cy="1101725"/>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fontAlgn="auto">
              <a:spcAft>
                <a:spcPts val="0"/>
              </a:spcAft>
              <a:buNone/>
              <a:defRPr/>
            </a:pPr>
            <a:r>
              <a:rPr lang="en-US" sz="2800" dirty="0" smtClean="0"/>
              <a:t>A </a:t>
            </a:r>
            <a:r>
              <a:rPr lang="en-AU" sz="2800" dirty="0" smtClean="0"/>
              <a:t>complete graph is a </a:t>
            </a:r>
            <a:r>
              <a:rPr lang="en-AU" sz="2800" dirty="0"/>
              <a:t>graph in which every two vertices are adjacent: all edges that could exist are present. </a:t>
            </a:r>
            <a:endParaRPr lang="en-US" sz="28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888" y="1365509"/>
            <a:ext cx="3914775" cy="3009900"/>
          </a:xfrm>
          <a:prstGeom prst="rect">
            <a:avLst/>
          </a:prstGeom>
        </p:spPr>
      </p:pic>
      <p:sp>
        <p:nvSpPr>
          <p:cNvPr id="6" name="Rounded Rectangle 5"/>
          <p:cNvSpPr/>
          <p:nvPr/>
        </p:nvSpPr>
        <p:spPr>
          <a:xfrm>
            <a:off x="1763688" y="2167712"/>
            <a:ext cx="4793158" cy="2473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000" b="1" dirty="0" smtClean="0"/>
              <a:t>Worksheet 2</a:t>
            </a:r>
            <a:endParaRPr lang="en-AU" sz="4000" b="1" dirty="0"/>
          </a:p>
        </p:txBody>
      </p:sp>
    </p:spTree>
    <p:extLst>
      <p:ext uri="{BB962C8B-B14F-4D97-AF65-F5344CB8AC3E}">
        <p14:creationId xmlns:p14="http://schemas.microsoft.com/office/powerpoint/2010/main" val="17251717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subgraphs</a:t>
            </a:r>
          </a:p>
        </p:txBody>
      </p:sp>
      <p:sp>
        <p:nvSpPr>
          <p:cNvPr id="7" name="Rectangle 4"/>
          <p:cNvSpPr txBox="1">
            <a:spLocks noChangeArrowheads="1"/>
          </p:cNvSpPr>
          <p:nvPr/>
        </p:nvSpPr>
        <p:spPr>
          <a:xfrm>
            <a:off x="914400" y="4797152"/>
            <a:ext cx="7113984" cy="1101725"/>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fontAlgn="auto">
              <a:spcAft>
                <a:spcPts val="0"/>
              </a:spcAft>
              <a:buNone/>
              <a:defRPr/>
            </a:pPr>
            <a:r>
              <a:rPr lang="en-US" sz="2800" dirty="0" smtClean="0"/>
              <a:t>A subgraph is a subset of the vertices and edges</a:t>
            </a:r>
          </a:p>
        </p:txBody>
      </p:sp>
      <p:grpSp>
        <p:nvGrpSpPr>
          <p:cNvPr id="8" name="Group 7"/>
          <p:cNvGrpSpPr/>
          <p:nvPr/>
        </p:nvGrpSpPr>
        <p:grpSpPr>
          <a:xfrm>
            <a:off x="3059832" y="1772816"/>
            <a:ext cx="3280084" cy="2799091"/>
            <a:chOff x="2660068" y="1556792"/>
            <a:chExt cx="3767369" cy="3519171"/>
          </a:xfrm>
        </p:grpSpPr>
        <p:sp>
          <p:nvSpPr>
            <p:cNvPr id="9" name="Oval 8"/>
            <p:cNvSpPr/>
            <p:nvPr/>
          </p:nvSpPr>
          <p:spPr>
            <a:xfrm rot="20236218">
              <a:off x="5735996" y="1556792"/>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t>6</a:t>
              </a:r>
              <a:endParaRPr lang="en-GB" sz="9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4</a:t>
              </a:r>
              <a:endParaRPr lang="en-GB" sz="8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3</a:t>
              </a:r>
              <a:endParaRPr lang="en-GB" sz="800" dirty="0"/>
            </a:p>
          </p:txBody>
        </p:sp>
        <p:sp>
          <p:nvSpPr>
            <p:cNvPr id="12" name="Oval 11"/>
            <p:cNvSpPr/>
            <p:nvPr/>
          </p:nvSpPr>
          <p:spPr>
            <a:xfrm>
              <a:off x="3916929" y="3223661"/>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5</a:t>
              </a:r>
              <a:endParaRPr lang="en-GB" sz="800" dirty="0"/>
            </a:p>
          </p:txBody>
        </p:sp>
        <p:sp>
          <p:nvSpPr>
            <p:cNvPr id="13" name="Oval 12"/>
            <p:cNvSpPr/>
            <p:nvPr/>
          </p:nvSpPr>
          <p:spPr>
            <a:xfrm>
              <a:off x="3042384" y="4328429"/>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1</a:t>
              </a:r>
              <a:endParaRPr lang="en-GB" sz="800" dirty="0"/>
            </a:p>
          </p:txBody>
        </p:sp>
        <p:sp>
          <p:nvSpPr>
            <p:cNvPr id="14" name="Oval 13"/>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2</a:t>
              </a:r>
              <a:endParaRPr lang="en-GB" sz="8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7787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subgraphs</a:t>
            </a:r>
          </a:p>
        </p:txBody>
      </p:sp>
      <p:grpSp>
        <p:nvGrpSpPr>
          <p:cNvPr id="8" name="Group 7"/>
          <p:cNvGrpSpPr/>
          <p:nvPr/>
        </p:nvGrpSpPr>
        <p:grpSpPr>
          <a:xfrm>
            <a:off x="3059832" y="1772816"/>
            <a:ext cx="3280084" cy="2799091"/>
            <a:chOff x="2660068" y="1556792"/>
            <a:chExt cx="3767369" cy="3519171"/>
          </a:xfrm>
        </p:grpSpPr>
        <p:sp>
          <p:nvSpPr>
            <p:cNvPr id="9" name="Oval 8"/>
            <p:cNvSpPr/>
            <p:nvPr/>
          </p:nvSpPr>
          <p:spPr>
            <a:xfrm rot="20236218">
              <a:off x="5735996" y="1556792"/>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t>6</a:t>
              </a:r>
              <a:endParaRPr lang="en-GB" sz="900" dirty="0"/>
            </a:p>
          </p:txBody>
        </p:sp>
        <p:sp>
          <p:nvSpPr>
            <p:cNvPr id="10" name="Oval 9"/>
            <p:cNvSpPr/>
            <p:nvPr/>
          </p:nvSpPr>
          <p:spPr>
            <a:xfrm>
              <a:off x="4657759" y="2245650"/>
              <a:ext cx="691441" cy="71626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4</a:t>
              </a:r>
              <a:endParaRPr lang="en-GB" sz="800" dirty="0"/>
            </a:p>
          </p:txBody>
        </p:sp>
        <p:sp>
          <p:nvSpPr>
            <p:cNvPr id="11" name="Oval 10"/>
            <p:cNvSpPr/>
            <p:nvPr/>
          </p:nvSpPr>
          <p:spPr>
            <a:xfrm>
              <a:off x="3412799" y="1810600"/>
              <a:ext cx="740830" cy="7507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3</a:t>
              </a:r>
              <a:endParaRPr lang="en-GB" sz="800" dirty="0"/>
            </a:p>
          </p:txBody>
        </p:sp>
        <p:sp>
          <p:nvSpPr>
            <p:cNvPr id="12" name="Oval 11"/>
            <p:cNvSpPr/>
            <p:nvPr/>
          </p:nvSpPr>
          <p:spPr>
            <a:xfrm>
              <a:off x="3916929" y="3223661"/>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5</a:t>
              </a:r>
              <a:endParaRPr lang="en-GB" sz="800" dirty="0"/>
            </a:p>
          </p:txBody>
        </p:sp>
        <p:sp>
          <p:nvSpPr>
            <p:cNvPr id="13" name="Oval 12"/>
            <p:cNvSpPr/>
            <p:nvPr/>
          </p:nvSpPr>
          <p:spPr>
            <a:xfrm>
              <a:off x="3042384" y="4328429"/>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1</a:t>
              </a:r>
              <a:endParaRPr lang="en-GB" sz="800" dirty="0"/>
            </a:p>
          </p:txBody>
        </p:sp>
        <p:sp>
          <p:nvSpPr>
            <p:cNvPr id="14" name="Oval 13"/>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2</a:t>
              </a:r>
              <a:endParaRPr lang="en-GB" sz="800" dirty="0"/>
            </a:p>
          </p:txBody>
        </p:sp>
        <p:cxnSp>
          <p:nvCxnSpPr>
            <p:cNvPr id="15" name="Straight Connector 14"/>
            <p:cNvCxnSpPr>
              <a:stCxn id="11" idx="6"/>
              <a:endCxn id="10" idx="1"/>
            </p:cNvCxnSpPr>
            <p:nvPr/>
          </p:nvCxnSpPr>
          <p:spPr>
            <a:xfrm>
              <a:off x="4153629" y="2185999"/>
              <a:ext cx="605389" cy="1645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2" name="Rectangle 4"/>
          <p:cNvSpPr txBox="1">
            <a:spLocks noChangeArrowheads="1"/>
          </p:cNvSpPr>
          <p:nvPr/>
        </p:nvSpPr>
        <p:spPr>
          <a:xfrm>
            <a:off x="1066800" y="4949552"/>
            <a:ext cx="7113984" cy="1101725"/>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fontAlgn="auto">
              <a:spcAft>
                <a:spcPts val="0"/>
              </a:spcAft>
              <a:buNone/>
              <a:defRPr/>
            </a:pPr>
            <a:r>
              <a:rPr lang="en-US" sz="2800" dirty="0" smtClean="0"/>
              <a:t>V:={1,3,4,5} </a:t>
            </a:r>
          </a:p>
          <a:p>
            <a:pPr marL="0" indent="0" fontAlgn="auto">
              <a:spcAft>
                <a:spcPts val="0"/>
              </a:spcAft>
              <a:buNone/>
              <a:defRPr/>
            </a:pPr>
            <a:r>
              <a:rPr lang="en-US" sz="2800" dirty="0" smtClean="0"/>
              <a:t>E:={{1,5},{3,4}} </a:t>
            </a:r>
          </a:p>
          <a:p>
            <a:pPr marL="0" indent="0" fontAlgn="auto">
              <a:spcAft>
                <a:spcPts val="0"/>
              </a:spcAft>
              <a:buNone/>
              <a:defRPr/>
            </a:pPr>
            <a:endParaRPr lang="en-US" sz="2800" dirty="0" smtClean="0"/>
          </a:p>
        </p:txBody>
      </p:sp>
    </p:spTree>
    <p:extLst>
      <p:ext uri="{BB962C8B-B14F-4D97-AF65-F5344CB8AC3E}">
        <p14:creationId xmlns:p14="http://schemas.microsoft.com/office/powerpoint/2010/main" val="20586125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C</a:t>
            </a:r>
            <a:r>
              <a:rPr lang="en-AU" dirty="0" smtClean="0"/>
              <a:t>onnectedness</a:t>
            </a:r>
            <a:endParaRPr lang="en-AU" dirty="0"/>
          </a:p>
        </p:txBody>
      </p:sp>
      <p:sp>
        <p:nvSpPr>
          <p:cNvPr id="7" name="Rectangle 4"/>
          <p:cNvSpPr txBox="1">
            <a:spLocks noChangeArrowheads="1"/>
          </p:cNvSpPr>
          <p:nvPr/>
        </p:nvSpPr>
        <p:spPr>
          <a:xfrm>
            <a:off x="914400" y="4797152"/>
            <a:ext cx="7113984" cy="1101725"/>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fontAlgn="auto">
              <a:spcAft>
                <a:spcPts val="0"/>
              </a:spcAft>
              <a:buNone/>
              <a:defRPr/>
            </a:pPr>
            <a:r>
              <a:rPr lang="en-US" sz="2800" smtClean="0"/>
              <a:t>A graph is connected if any two vertices can be joined by a path of edges</a:t>
            </a:r>
            <a:endParaRPr lang="en-US" sz="2800" dirty="0" smtClean="0"/>
          </a:p>
        </p:txBody>
      </p:sp>
      <p:grpSp>
        <p:nvGrpSpPr>
          <p:cNvPr id="8" name="Group 7"/>
          <p:cNvGrpSpPr/>
          <p:nvPr/>
        </p:nvGrpSpPr>
        <p:grpSpPr>
          <a:xfrm>
            <a:off x="3059832" y="1772816"/>
            <a:ext cx="3280084" cy="2799091"/>
            <a:chOff x="2660068" y="1556792"/>
            <a:chExt cx="3767369" cy="3519171"/>
          </a:xfrm>
        </p:grpSpPr>
        <p:sp>
          <p:nvSpPr>
            <p:cNvPr id="9" name="Oval 8"/>
            <p:cNvSpPr/>
            <p:nvPr/>
          </p:nvSpPr>
          <p:spPr>
            <a:xfrm rot="20236218">
              <a:off x="5735996" y="1556792"/>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t>6</a:t>
              </a:r>
              <a:endParaRPr lang="en-GB" sz="9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4</a:t>
              </a:r>
              <a:endParaRPr lang="en-GB" sz="8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3</a:t>
              </a:r>
              <a:endParaRPr lang="en-GB" sz="800" dirty="0"/>
            </a:p>
          </p:txBody>
        </p:sp>
        <p:sp>
          <p:nvSpPr>
            <p:cNvPr id="12" name="Oval 11"/>
            <p:cNvSpPr/>
            <p:nvPr/>
          </p:nvSpPr>
          <p:spPr>
            <a:xfrm>
              <a:off x="3916929" y="3223661"/>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5</a:t>
              </a:r>
              <a:endParaRPr lang="en-GB" sz="800" dirty="0"/>
            </a:p>
          </p:txBody>
        </p:sp>
        <p:sp>
          <p:nvSpPr>
            <p:cNvPr id="13" name="Oval 12"/>
            <p:cNvSpPr/>
            <p:nvPr/>
          </p:nvSpPr>
          <p:spPr>
            <a:xfrm>
              <a:off x="3042384" y="4328429"/>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1</a:t>
              </a:r>
              <a:endParaRPr lang="en-GB" sz="800" dirty="0"/>
            </a:p>
          </p:txBody>
        </p:sp>
        <p:sp>
          <p:nvSpPr>
            <p:cNvPr id="14" name="Oval 13"/>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2</a:t>
              </a:r>
              <a:endParaRPr lang="en-GB" sz="8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359815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Connectedness</a:t>
            </a:r>
          </a:p>
        </p:txBody>
      </p:sp>
      <p:grpSp>
        <p:nvGrpSpPr>
          <p:cNvPr id="8" name="Group 7"/>
          <p:cNvGrpSpPr/>
          <p:nvPr/>
        </p:nvGrpSpPr>
        <p:grpSpPr>
          <a:xfrm>
            <a:off x="3059832" y="1772816"/>
            <a:ext cx="3280084" cy="2799091"/>
            <a:chOff x="2660068" y="1556792"/>
            <a:chExt cx="3767369" cy="3519171"/>
          </a:xfrm>
        </p:grpSpPr>
        <p:sp>
          <p:nvSpPr>
            <p:cNvPr id="9" name="Oval 8"/>
            <p:cNvSpPr/>
            <p:nvPr/>
          </p:nvSpPr>
          <p:spPr>
            <a:xfrm rot="20236218">
              <a:off x="5735996" y="1556792"/>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t>6</a:t>
              </a:r>
              <a:endParaRPr lang="en-GB" sz="900" dirty="0"/>
            </a:p>
          </p:txBody>
        </p:sp>
        <p:sp>
          <p:nvSpPr>
            <p:cNvPr id="10" name="Oval 9"/>
            <p:cNvSpPr/>
            <p:nvPr/>
          </p:nvSpPr>
          <p:spPr>
            <a:xfrm>
              <a:off x="4657759" y="2245650"/>
              <a:ext cx="691441" cy="71626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4</a:t>
              </a:r>
              <a:endParaRPr lang="en-GB" sz="800" dirty="0"/>
            </a:p>
          </p:txBody>
        </p:sp>
        <p:sp>
          <p:nvSpPr>
            <p:cNvPr id="11" name="Oval 10"/>
            <p:cNvSpPr/>
            <p:nvPr/>
          </p:nvSpPr>
          <p:spPr>
            <a:xfrm>
              <a:off x="3412799" y="1810600"/>
              <a:ext cx="740830" cy="7507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3</a:t>
              </a:r>
              <a:endParaRPr lang="en-GB" sz="800" dirty="0"/>
            </a:p>
          </p:txBody>
        </p:sp>
        <p:sp>
          <p:nvSpPr>
            <p:cNvPr id="12" name="Oval 11"/>
            <p:cNvSpPr/>
            <p:nvPr/>
          </p:nvSpPr>
          <p:spPr>
            <a:xfrm>
              <a:off x="3916929" y="3223661"/>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5</a:t>
              </a:r>
              <a:endParaRPr lang="en-GB" sz="800" dirty="0"/>
            </a:p>
          </p:txBody>
        </p:sp>
        <p:sp>
          <p:nvSpPr>
            <p:cNvPr id="13" name="Oval 12"/>
            <p:cNvSpPr/>
            <p:nvPr/>
          </p:nvSpPr>
          <p:spPr>
            <a:xfrm>
              <a:off x="3042384" y="4328429"/>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1</a:t>
              </a:r>
              <a:endParaRPr lang="en-GB" sz="800" dirty="0"/>
            </a:p>
          </p:txBody>
        </p:sp>
        <p:sp>
          <p:nvSpPr>
            <p:cNvPr id="14" name="Oval 13"/>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2</a:t>
              </a:r>
              <a:endParaRPr lang="en-GB" sz="800" dirty="0"/>
            </a:p>
          </p:txBody>
        </p:sp>
        <p:cxnSp>
          <p:nvCxnSpPr>
            <p:cNvPr id="15" name="Straight Connector 14"/>
            <p:cNvCxnSpPr>
              <a:stCxn id="11" idx="6"/>
              <a:endCxn id="10" idx="1"/>
            </p:cNvCxnSpPr>
            <p:nvPr/>
          </p:nvCxnSpPr>
          <p:spPr>
            <a:xfrm>
              <a:off x="4153629" y="2185999"/>
              <a:ext cx="605389" cy="1645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3" name="Rectangle 4"/>
          <p:cNvSpPr txBox="1">
            <a:spLocks noChangeArrowheads="1"/>
          </p:cNvSpPr>
          <p:nvPr/>
        </p:nvSpPr>
        <p:spPr>
          <a:xfrm>
            <a:off x="914400" y="4797152"/>
            <a:ext cx="7113984" cy="1101725"/>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fontAlgn="auto">
              <a:spcAft>
                <a:spcPts val="0"/>
              </a:spcAft>
              <a:buNone/>
              <a:defRPr/>
            </a:pPr>
            <a:r>
              <a:rPr lang="en-US" sz="2800" dirty="0" smtClean="0"/>
              <a:t>The subgraph in the previous example is NOT connected because we cannot connect (for example) 3 and 5.</a:t>
            </a:r>
          </a:p>
        </p:txBody>
      </p:sp>
    </p:spTree>
    <p:extLst>
      <p:ext uri="{BB962C8B-B14F-4D97-AF65-F5344CB8AC3E}">
        <p14:creationId xmlns:p14="http://schemas.microsoft.com/office/powerpoint/2010/main" val="20785642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Connectedness</a:t>
            </a:r>
          </a:p>
        </p:txBody>
      </p:sp>
      <p:grpSp>
        <p:nvGrpSpPr>
          <p:cNvPr id="8" name="Group 7"/>
          <p:cNvGrpSpPr/>
          <p:nvPr/>
        </p:nvGrpSpPr>
        <p:grpSpPr>
          <a:xfrm>
            <a:off x="3392697" y="1974691"/>
            <a:ext cx="2008444" cy="2597216"/>
            <a:chOff x="3042384" y="1810600"/>
            <a:chExt cx="2306816" cy="3265363"/>
          </a:xfrm>
        </p:grpSpPr>
        <p:sp>
          <p:nvSpPr>
            <p:cNvPr id="10" name="Oval 9"/>
            <p:cNvSpPr/>
            <p:nvPr/>
          </p:nvSpPr>
          <p:spPr>
            <a:xfrm>
              <a:off x="4657759" y="2245650"/>
              <a:ext cx="691441" cy="71626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4</a:t>
              </a:r>
              <a:endParaRPr lang="en-GB" sz="800" dirty="0"/>
            </a:p>
          </p:txBody>
        </p:sp>
        <p:sp>
          <p:nvSpPr>
            <p:cNvPr id="11" name="Oval 10"/>
            <p:cNvSpPr/>
            <p:nvPr/>
          </p:nvSpPr>
          <p:spPr>
            <a:xfrm>
              <a:off x="3412799" y="1810600"/>
              <a:ext cx="740830" cy="7507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3</a:t>
              </a:r>
              <a:endParaRPr lang="en-GB" sz="800" dirty="0"/>
            </a:p>
          </p:txBody>
        </p:sp>
        <p:sp>
          <p:nvSpPr>
            <p:cNvPr id="12" name="Oval 11"/>
            <p:cNvSpPr/>
            <p:nvPr/>
          </p:nvSpPr>
          <p:spPr>
            <a:xfrm>
              <a:off x="3916929" y="3223661"/>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5</a:t>
              </a:r>
              <a:endParaRPr lang="en-GB" sz="800" dirty="0"/>
            </a:p>
          </p:txBody>
        </p:sp>
        <p:sp>
          <p:nvSpPr>
            <p:cNvPr id="13" name="Oval 12"/>
            <p:cNvSpPr/>
            <p:nvPr/>
          </p:nvSpPr>
          <p:spPr>
            <a:xfrm>
              <a:off x="3042384" y="4328429"/>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1</a:t>
              </a:r>
              <a:endParaRPr lang="en-GB" sz="800" dirty="0"/>
            </a:p>
          </p:txBody>
        </p:sp>
        <p:cxnSp>
          <p:nvCxnSpPr>
            <p:cNvPr id="15" name="Straight Connector 14"/>
            <p:cNvCxnSpPr>
              <a:stCxn id="11" idx="6"/>
              <a:endCxn id="10" idx="1"/>
            </p:cNvCxnSpPr>
            <p:nvPr/>
          </p:nvCxnSpPr>
          <p:spPr>
            <a:xfrm>
              <a:off x="4153629" y="2185999"/>
              <a:ext cx="605389" cy="1645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 name="Rectangle 4"/>
          <p:cNvSpPr txBox="1">
            <a:spLocks noChangeArrowheads="1"/>
          </p:cNvSpPr>
          <p:nvPr/>
        </p:nvSpPr>
        <p:spPr>
          <a:xfrm>
            <a:off x="914400" y="4797152"/>
            <a:ext cx="7113984" cy="1101725"/>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fontAlgn="auto">
              <a:spcAft>
                <a:spcPts val="0"/>
              </a:spcAft>
              <a:buNone/>
              <a:defRPr/>
            </a:pPr>
            <a:r>
              <a:rPr lang="en-US" sz="2800" dirty="0" smtClean="0"/>
              <a:t>The subgraph in the previous example is NOT connected because we cannot connect (for example) 3 and 5.</a:t>
            </a:r>
          </a:p>
        </p:txBody>
      </p:sp>
    </p:spTree>
    <p:extLst>
      <p:ext uri="{BB962C8B-B14F-4D97-AF65-F5344CB8AC3E}">
        <p14:creationId xmlns:p14="http://schemas.microsoft.com/office/powerpoint/2010/main" val="15856468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Cycles</a:t>
            </a:r>
            <a:endParaRPr lang="en-AU" dirty="0"/>
          </a:p>
        </p:txBody>
      </p:sp>
      <p:sp>
        <p:nvSpPr>
          <p:cNvPr id="7" name="Rectangle 4"/>
          <p:cNvSpPr txBox="1">
            <a:spLocks noChangeArrowheads="1"/>
          </p:cNvSpPr>
          <p:nvPr/>
        </p:nvSpPr>
        <p:spPr>
          <a:xfrm>
            <a:off x="914400" y="4797152"/>
            <a:ext cx="7113984" cy="1101725"/>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fontAlgn="auto">
              <a:spcAft>
                <a:spcPts val="0"/>
              </a:spcAft>
              <a:buNone/>
              <a:defRPr/>
            </a:pPr>
            <a:r>
              <a:rPr lang="en-US" sz="2800" dirty="0" smtClean="0"/>
              <a:t>A cycle </a:t>
            </a:r>
            <a:r>
              <a:rPr lang="en-AU" sz="2800" dirty="0"/>
              <a:t>is an alternating sequence of vertices and edges, starting and ending at </a:t>
            </a:r>
            <a:r>
              <a:rPr lang="en-AU" sz="2800" dirty="0" smtClean="0"/>
              <a:t>the same </a:t>
            </a:r>
            <a:r>
              <a:rPr lang="en-AU" sz="2800" dirty="0"/>
              <a:t>vertex, in which each edge is adjacent in the sequence to its two endpoints.</a:t>
            </a:r>
            <a:endParaRPr lang="en-US" sz="2800" dirty="0" smtClean="0"/>
          </a:p>
        </p:txBody>
      </p:sp>
      <p:grpSp>
        <p:nvGrpSpPr>
          <p:cNvPr id="8" name="Group 7"/>
          <p:cNvGrpSpPr/>
          <p:nvPr/>
        </p:nvGrpSpPr>
        <p:grpSpPr>
          <a:xfrm>
            <a:off x="3059832" y="1772816"/>
            <a:ext cx="3280084" cy="2799091"/>
            <a:chOff x="2660068" y="1556792"/>
            <a:chExt cx="3767369" cy="3519171"/>
          </a:xfrm>
        </p:grpSpPr>
        <p:sp>
          <p:nvSpPr>
            <p:cNvPr id="9" name="Oval 8"/>
            <p:cNvSpPr/>
            <p:nvPr/>
          </p:nvSpPr>
          <p:spPr>
            <a:xfrm rot="20236218">
              <a:off x="5735996" y="1556792"/>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t>6</a:t>
              </a:r>
              <a:endParaRPr lang="en-GB" sz="9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4</a:t>
              </a:r>
              <a:endParaRPr lang="en-GB" sz="8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3</a:t>
              </a:r>
              <a:endParaRPr lang="en-GB" sz="800" dirty="0"/>
            </a:p>
          </p:txBody>
        </p:sp>
        <p:sp>
          <p:nvSpPr>
            <p:cNvPr id="12" name="Oval 11"/>
            <p:cNvSpPr/>
            <p:nvPr/>
          </p:nvSpPr>
          <p:spPr>
            <a:xfrm>
              <a:off x="3916929" y="3223661"/>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5</a:t>
              </a:r>
              <a:endParaRPr lang="en-GB" sz="800" dirty="0"/>
            </a:p>
          </p:txBody>
        </p:sp>
        <p:sp>
          <p:nvSpPr>
            <p:cNvPr id="13" name="Oval 12"/>
            <p:cNvSpPr/>
            <p:nvPr/>
          </p:nvSpPr>
          <p:spPr>
            <a:xfrm>
              <a:off x="3042384" y="4328429"/>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1</a:t>
              </a:r>
              <a:endParaRPr lang="en-GB" sz="800" dirty="0"/>
            </a:p>
          </p:txBody>
        </p:sp>
        <p:sp>
          <p:nvSpPr>
            <p:cNvPr id="14" name="Oval 13"/>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2</a:t>
              </a:r>
              <a:endParaRPr lang="en-GB" sz="8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531122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Cycles</a:t>
            </a:r>
            <a:endParaRPr lang="en-AU" dirty="0"/>
          </a:p>
        </p:txBody>
      </p:sp>
      <p:sp>
        <p:nvSpPr>
          <p:cNvPr id="7" name="Rectangle 4"/>
          <p:cNvSpPr txBox="1">
            <a:spLocks noChangeArrowheads="1"/>
          </p:cNvSpPr>
          <p:nvPr/>
        </p:nvSpPr>
        <p:spPr>
          <a:xfrm>
            <a:off x="914400" y="4797152"/>
            <a:ext cx="7113984" cy="1101725"/>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fontAlgn="auto">
              <a:spcAft>
                <a:spcPts val="0"/>
              </a:spcAft>
              <a:buNone/>
              <a:defRPr/>
            </a:pPr>
            <a:r>
              <a:rPr lang="en-US" sz="2800" dirty="0" smtClean="0"/>
              <a:t>A cycle </a:t>
            </a:r>
            <a:r>
              <a:rPr lang="en-AU" sz="2800" dirty="0"/>
              <a:t>is an alternating sequence of vertices and edges, starting and ending at </a:t>
            </a:r>
            <a:r>
              <a:rPr lang="en-AU" sz="2800" dirty="0" smtClean="0"/>
              <a:t>the same </a:t>
            </a:r>
            <a:r>
              <a:rPr lang="en-AU" sz="2800" dirty="0"/>
              <a:t>vertex, in which each edge is adjacent in the sequence to its two endpoints.</a:t>
            </a:r>
            <a:endParaRPr lang="en-US" sz="2800" dirty="0" smtClean="0"/>
          </a:p>
        </p:txBody>
      </p:sp>
      <p:grpSp>
        <p:nvGrpSpPr>
          <p:cNvPr id="8" name="Group 7"/>
          <p:cNvGrpSpPr/>
          <p:nvPr/>
        </p:nvGrpSpPr>
        <p:grpSpPr>
          <a:xfrm>
            <a:off x="3059832" y="1772816"/>
            <a:ext cx="3280084" cy="2799091"/>
            <a:chOff x="2660068" y="1556792"/>
            <a:chExt cx="3767369" cy="3519171"/>
          </a:xfrm>
        </p:grpSpPr>
        <p:sp>
          <p:nvSpPr>
            <p:cNvPr id="9" name="Oval 8"/>
            <p:cNvSpPr/>
            <p:nvPr/>
          </p:nvSpPr>
          <p:spPr>
            <a:xfrm rot="20236218">
              <a:off x="5735996" y="1556792"/>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t>6</a:t>
              </a:r>
              <a:endParaRPr lang="en-GB" sz="900" dirty="0"/>
            </a:p>
          </p:txBody>
        </p:sp>
        <p:sp>
          <p:nvSpPr>
            <p:cNvPr id="10" name="Oval 9"/>
            <p:cNvSpPr/>
            <p:nvPr/>
          </p:nvSpPr>
          <p:spPr>
            <a:xfrm>
              <a:off x="4657759" y="2245650"/>
              <a:ext cx="691441" cy="71626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4</a:t>
              </a:r>
              <a:endParaRPr lang="en-GB" sz="800" dirty="0"/>
            </a:p>
          </p:txBody>
        </p:sp>
        <p:sp>
          <p:nvSpPr>
            <p:cNvPr id="11" name="Oval 10"/>
            <p:cNvSpPr/>
            <p:nvPr/>
          </p:nvSpPr>
          <p:spPr>
            <a:xfrm>
              <a:off x="3412799" y="1810600"/>
              <a:ext cx="740830" cy="7507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3</a:t>
              </a:r>
              <a:endParaRPr lang="en-GB" sz="800" dirty="0"/>
            </a:p>
          </p:txBody>
        </p:sp>
        <p:sp>
          <p:nvSpPr>
            <p:cNvPr id="12" name="Oval 11"/>
            <p:cNvSpPr/>
            <p:nvPr/>
          </p:nvSpPr>
          <p:spPr>
            <a:xfrm>
              <a:off x="3916929" y="3223661"/>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5</a:t>
              </a:r>
              <a:endParaRPr lang="en-GB" sz="800" dirty="0"/>
            </a:p>
          </p:txBody>
        </p:sp>
        <p:sp>
          <p:nvSpPr>
            <p:cNvPr id="13" name="Oval 12"/>
            <p:cNvSpPr/>
            <p:nvPr/>
          </p:nvSpPr>
          <p:spPr>
            <a:xfrm>
              <a:off x="3042384" y="4328429"/>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1</a:t>
              </a:r>
              <a:endParaRPr lang="en-GB" sz="800" dirty="0"/>
            </a:p>
          </p:txBody>
        </p:sp>
        <p:sp>
          <p:nvSpPr>
            <p:cNvPr id="14" name="Oval 13"/>
            <p:cNvSpPr/>
            <p:nvPr/>
          </p:nvSpPr>
          <p:spPr>
            <a:xfrm>
              <a:off x="2660068" y="3042393"/>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2</a:t>
              </a:r>
              <a:endParaRPr lang="en-GB" sz="800" dirty="0"/>
            </a:p>
          </p:txBody>
        </p:sp>
        <p:cxnSp>
          <p:nvCxnSpPr>
            <p:cNvPr id="15" name="Straight Connector 14"/>
            <p:cNvCxnSpPr>
              <a:stCxn id="11" idx="6"/>
              <a:endCxn id="10" idx="1"/>
            </p:cNvCxnSpPr>
            <p:nvPr/>
          </p:nvCxnSpPr>
          <p:spPr>
            <a:xfrm>
              <a:off x="4153629" y="2185999"/>
              <a:ext cx="605389" cy="1645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6925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t>
            </a:r>
            <a:r>
              <a:rPr lang="en-AU" dirty="0"/>
              <a:t>recognise circumstances in which networks could be used</a:t>
            </a:r>
            <a:r>
              <a:rPr lang="en-US" dirty="0" smtClean="0"/>
              <a:t>”</a:t>
            </a:r>
            <a:endParaRPr lang="en-AU" dirty="0"/>
          </a:p>
        </p:txBody>
      </p:sp>
      <p:sp>
        <p:nvSpPr>
          <p:cNvPr id="4" name="Content Placeholder 3"/>
          <p:cNvSpPr>
            <a:spLocks noGrp="1"/>
          </p:cNvSpPr>
          <p:nvPr>
            <p:ph idx="1"/>
          </p:nvPr>
        </p:nvSpPr>
        <p:spPr/>
        <p:txBody>
          <a:bodyPr>
            <a:normAutofit fontScale="92500" lnSpcReduction="10000"/>
          </a:bodyPr>
          <a:lstStyle/>
          <a:p>
            <a:pPr marL="180975" indent="-180975">
              <a:spcAft>
                <a:spcPts val="1200"/>
              </a:spcAft>
            </a:pPr>
            <a:r>
              <a:rPr lang="en-AU" sz="2800" dirty="0" smtClean="0">
                <a:solidFill>
                  <a:srgbClr val="000000"/>
                </a:solidFill>
              </a:rPr>
              <a:t>Often mathematicians are </a:t>
            </a:r>
            <a:r>
              <a:rPr lang="en-AU" sz="2800" dirty="0">
                <a:solidFill>
                  <a:srgbClr val="000000"/>
                </a:solidFill>
              </a:rPr>
              <a:t>involved with many different problems that need to be solved. Some examples of these sort of problems are</a:t>
            </a:r>
            <a:r>
              <a:rPr lang="en-AU" sz="2800" dirty="0" smtClean="0">
                <a:solidFill>
                  <a:srgbClr val="000000"/>
                </a:solidFill>
              </a:rPr>
              <a:t>:</a:t>
            </a:r>
            <a:endParaRPr lang="en-AU" sz="2100" dirty="0">
              <a:solidFill>
                <a:srgbClr val="000000"/>
              </a:solidFill>
            </a:endParaRPr>
          </a:p>
          <a:p>
            <a:pPr marL="628650" lvl="1" indent="-447675"/>
            <a:r>
              <a:rPr lang="en-AU" sz="1800" dirty="0">
                <a:solidFill>
                  <a:srgbClr val="000000"/>
                </a:solidFill>
              </a:rPr>
              <a:t>A company that repairs TV aerials owns 3 vans, that go to customer’s houses 9am – 4pm every week day. The aerial repair jobs are in different suburbs all over Newcastle. Which vans should go to which jobs to minimise travel time and maximise time spent working</a:t>
            </a:r>
            <a:r>
              <a:rPr lang="en-AU" sz="1800" dirty="0" smtClean="0">
                <a:solidFill>
                  <a:srgbClr val="000000"/>
                </a:solidFill>
              </a:rPr>
              <a:t>?</a:t>
            </a:r>
            <a:endParaRPr lang="en-AU" sz="1800" dirty="0">
              <a:solidFill>
                <a:srgbClr val="000000"/>
              </a:solidFill>
            </a:endParaRPr>
          </a:p>
          <a:p>
            <a:pPr marL="628650" lvl="1" indent="-447675"/>
            <a:r>
              <a:rPr lang="en-AU" sz="1800" dirty="0">
                <a:solidFill>
                  <a:srgbClr val="000000"/>
                </a:solidFill>
              </a:rPr>
              <a:t>A company has a website for booking flights to go all around the world, from a variety of different airlines. Customers can search for flights by price and number of flights. How does the company ensure that the search results are the cheapest and quickest available</a:t>
            </a:r>
            <a:r>
              <a:rPr lang="en-AU" sz="1800" dirty="0" smtClean="0">
                <a:solidFill>
                  <a:srgbClr val="000000"/>
                </a:solidFill>
              </a:rPr>
              <a:t>?</a:t>
            </a:r>
            <a:endParaRPr lang="en-AU" sz="1800" dirty="0">
              <a:solidFill>
                <a:srgbClr val="000000"/>
              </a:solidFill>
            </a:endParaRPr>
          </a:p>
          <a:p>
            <a:pPr marL="628650" lvl="1" indent="-447675"/>
            <a:r>
              <a:rPr lang="en-AU" sz="1800" dirty="0">
                <a:solidFill>
                  <a:srgbClr val="000000"/>
                </a:solidFill>
              </a:rPr>
              <a:t>A new hospital is being built, that has many departments that need to report to other certain departments frequently. What is the ideal layout of the building to maximise communication between departments that need to report to each other all the time</a:t>
            </a:r>
            <a:r>
              <a:rPr lang="en-AU" sz="1800" dirty="0" smtClean="0">
                <a:solidFill>
                  <a:srgbClr val="000000"/>
                </a:solidFill>
              </a:rPr>
              <a:t>?</a:t>
            </a:r>
            <a:endParaRPr lang="en-AU" sz="1800" dirty="0">
              <a:solidFill>
                <a:srgbClr val="000000"/>
              </a:solidFill>
            </a:endParaRPr>
          </a:p>
        </p:txBody>
      </p:sp>
      <p:sp>
        <p:nvSpPr>
          <p:cNvPr id="8" name="Slide Number Placeholder 5"/>
          <p:cNvSpPr>
            <a:spLocks noGrp="1"/>
          </p:cNvSpPr>
          <p:nvPr>
            <p:ph type="sldNum" sz="quarter" idx="12"/>
          </p:nvPr>
        </p:nvSpPr>
        <p:spPr>
          <a:xfrm>
            <a:off x="8534400" y="5734050"/>
            <a:ext cx="609600" cy="520700"/>
          </a:xfrm>
        </p:spPr>
        <p:txBody>
          <a:bodyPr/>
          <a:lstStyle/>
          <a:p>
            <a:fld id="{2CAE4CAA-3E4F-4449-AD70-EAE6867891D4}" type="slidenum">
              <a:rPr lang="en-US">
                <a:solidFill>
                  <a:srgbClr val="FFFFFF"/>
                </a:solidFill>
              </a:rPr>
              <a:pPr/>
              <a:t>3</a:t>
            </a:fld>
            <a:endParaRPr lang="en-US">
              <a:solidFill>
                <a:srgbClr val="000000"/>
              </a:solidFill>
            </a:endParaRPr>
          </a:p>
        </p:txBody>
      </p:sp>
    </p:spTree>
    <p:extLst>
      <p:ext uri="{BB962C8B-B14F-4D97-AF65-F5344CB8AC3E}">
        <p14:creationId xmlns:p14="http://schemas.microsoft.com/office/powerpoint/2010/main" val="429135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9"/>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a:t>
            </a:r>
            <a:endParaRPr lang="en-AU" dirty="0"/>
          </a:p>
        </p:txBody>
      </p:sp>
      <p:sp>
        <p:nvSpPr>
          <p:cNvPr id="7" name="Rectangle 4"/>
          <p:cNvSpPr txBox="1">
            <a:spLocks noChangeArrowheads="1"/>
          </p:cNvSpPr>
          <p:nvPr/>
        </p:nvSpPr>
        <p:spPr>
          <a:xfrm>
            <a:off x="1043608" y="2348880"/>
            <a:ext cx="7113984" cy="2880320"/>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fontAlgn="auto">
              <a:spcAft>
                <a:spcPts val="0"/>
              </a:spcAft>
              <a:buNone/>
              <a:defRPr/>
            </a:pPr>
            <a:r>
              <a:rPr lang="en-AU" sz="2800" dirty="0"/>
              <a:t>Depth-first search (DFS) is an algorithm for traversing or searching </a:t>
            </a:r>
            <a:r>
              <a:rPr lang="en-AU" sz="2800" dirty="0" smtClean="0"/>
              <a:t>graph </a:t>
            </a:r>
            <a:r>
              <a:rPr lang="en-AU" sz="2800" dirty="0"/>
              <a:t>data structures. One starts </a:t>
            </a:r>
            <a:r>
              <a:rPr lang="en-AU" sz="2800" dirty="0" smtClean="0"/>
              <a:t>selecting some </a:t>
            </a:r>
            <a:r>
              <a:rPr lang="en-AU" sz="2800" dirty="0"/>
              <a:t>arbitrary node as </a:t>
            </a:r>
            <a:r>
              <a:rPr lang="en-AU" sz="2800" dirty="0" smtClean="0"/>
              <a:t>‘the root’ and </a:t>
            </a:r>
            <a:r>
              <a:rPr lang="en-AU" sz="2800" dirty="0"/>
              <a:t>explores as far as possible along each branch before backtracking.</a:t>
            </a:r>
            <a:endParaRPr lang="en-US" sz="2800" dirty="0" smtClean="0"/>
          </a:p>
        </p:txBody>
      </p:sp>
    </p:spTree>
    <p:extLst>
      <p:ext uri="{BB962C8B-B14F-4D97-AF65-F5344CB8AC3E}">
        <p14:creationId xmlns:p14="http://schemas.microsoft.com/office/powerpoint/2010/main" val="8426917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sp>
        <p:nvSpPr>
          <p:cNvPr id="3" name="Rectangle 2"/>
          <p:cNvSpPr/>
          <p:nvPr/>
        </p:nvSpPr>
        <p:spPr>
          <a:xfrm>
            <a:off x="2396207" y="1817594"/>
            <a:ext cx="6640289" cy="4462760"/>
          </a:xfrm>
          <a:prstGeom prst="rect">
            <a:avLst/>
          </a:prstGeom>
        </p:spPr>
        <p:txBody>
          <a:bodyPr wrap="square">
            <a:spAutoFit/>
          </a:bodyPr>
          <a:lstStyle/>
          <a:p>
            <a:pPr>
              <a:spcAft>
                <a:spcPts val="0"/>
              </a:spcAft>
            </a:pP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600" dirty="0">
              <a:latin typeface="Times New Roman" panose="02020603050405020304" pitchFamily="18" charset="0"/>
              <a:ea typeface="Times New Roman" panose="02020603050405020304" pitchFamily="18" charset="0"/>
            </a:endParaRPr>
          </a:p>
          <a:p>
            <a:pPr>
              <a:spcAft>
                <a:spcPts val="0"/>
              </a:spcAft>
            </a:pP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600" dirty="0">
              <a:latin typeface="Times New Roman" panose="02020603050405020304" pitchFamily="18" charset="0"/>
              <a:ea typeface="Times New Roman" panose="02020603050405020304" pitchFamily="18" charset="0"/>
            </a:endParaRPr>
          </a:p>
          <a:p>
            <a:pPr>
              <a:spcAft>
                <a:spcPts val="0"/>
              </a:spcAft>
            </a:pP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a:t>
            </a:r>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1</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600" dirty="0">
              <a:latin typeface="Times New Roman" panose="02020603050405020304" pitchFamily="18" charset="0"/>
              <a:ea typeface="Times New Roman" panose="02020603050405020304" pitchFamily="18" charset="0"/>
            </a:endParaRPr>
          </a:p>
          <a:p>
            <a:pPr>
              <a:spcAft>
                <a:spcPts val="0"/>
              </a:spcAft>
            </a:pPr>
            <a:r>
              <a:rPr lang="en-GB" dirty="0" smtClean="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600" dirty="0">
              <a:latin typeface="Times New Roman" panose="02020603050405020304" pitchFamily="18" charset="0"/>
              <a:ea typeface="Times New Roman" panose="02020603050405020304" pitchFamily="18" charset="0"/>
            </a:endParaRPr>
          </a:p>
          <a:p>
            <a:pPr>
              <a:spcAft>
                <a:spcPts val="0"/>
              </a:spcAft>
            </a:pP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600" dirty="0">
              <a:latin typeface="Times New Roman" panose="02020603050405020304" pitchFamily="18" charset="0"/>
              <a:ea typeface="Times New Roman" panose="02020603050405020304" pitchFamily="18" charset="0"/>
            </a:endParaRPr>
          </a:p>
          <a:p>
            <a:pPr indent="457200">
              <a:spcAft>
                <a:spcPts val="0"/>
              </a:spcAft>
            </a:pP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600" dirty="0">
              <a:latin typeface="Times New Roman" panose="02020603050405020304" pitchFamily="18" charset="0"/>
              <a:ea typeface="Times New Roman" panose="02020603050405020304" pitchFamily="18" charset="0"/>
            </a:endParaRPr>
          </a:p>
          <a:p>
            <a:pPr indent="457200">
              <a:spcAft>
                <a:spcPts val="0"/>
              </a:spcAft>
            </a:pP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600" dirty="0">
              <a:latin typeface="Times New Roman" panose="02020603050405020304" pitchFamily="18" charset="0"/>
              <a:ea typeface="Times New Roman" panose="02020603050405020304" pitchFamily="18" charset="0"/>
            </a:endParaRPr>
          </a:p>
          <a:p>
            <a:pPr indent="457200"/>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dirty="0" smtClean="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6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6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6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6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6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6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6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6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600" dirty="0">
              <a:latin typeface="Times New Roman" panose="02020603050405020304" pitchFamily="18" charset="0"/>
              <a:ea typeface="Times New Roman" panose="02020603050405020304" pitchFamily="18" charset="0"/>
            </a:endParaRPr>
          </a:p>
          <a:p>
            <a:pPr indent="457200">
              <a:spcAft>
                <a:spcPts val="0"/>
              </a:spcAft>
            </a:pPr>
            <a:r>
              <a:rPr lang="en-GB" dirty="0" smtClean="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a:t>
            </a:r>
            <a:r>
              <a:rPr lang="en-GB"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each </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dirty="0" smtClean="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p>
          <a:p>
            <a:pPr indent="457200">
              <a:spcAft>
                <a:spcPts val="0"/>
              </a:spcAft>
            </a:pPr>
            <a:r>
              <a:rPr lang="en-AU" sz="16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AU" sz="1600" dirty="0" smtClean="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i="1" dirty="0" smtClean="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dirty="0" smtClean="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a:t>
            </a:r>
          </a:p>
          <a:p>
            <a:pPr marL="914400" indent="457200"/>
            <a:r>
              <a:rPr lang="en-GB" sz="1600" i="1" dirty="0" smtClean="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600" dirty="0">
              <a:latin typeface="Times New Roman" panose="02020603050405020304" pitchFamily="18" charset="0"/>
              <a:ea typeface="Times New Roman" panose="02020603050405020304" pitchFamily="18" charset="0"/>
            </a:endParaRPr>
          </a:p>
          <a:p>
            <a:pPr>
              <a:spcAft>
                <a:spcPts val="0"/>
              </a:spcAft>
            </a:pPr>
            <a:r>
              <a:rPr lang="en-GB"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i="1" dirty="0" smtClean="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600" dirty="0">
              <a:latin typeface="Times New Roman" panose="02020603050405020304" pitchFamily="18" charset="0"/>
              <a:ea typeface="Times New Roman" panose="02020603050405020304" pitchFamily="18" charset="0"/>
            </a:endParaRPr>
          </a:p>
          <a:p>
            <a:pPr>
              <a:spcAft>
                <a:spcPts val="0"/>
              </a:spcAft>
            </a:pPr>
            <a:r>
              <a:rPr lang="en-GB"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600" dirty="0">
              <a:latin typeface="Times New Roman" panose="02020603050405020304" pitchFamily="18" charset="0"/>
              <a:ea typeface="Times New Roman" panose="02020603050405020304" pitchFamily="18" charset="0"/>
            </a:endParaRPr>
          </a:p>
          <a:p>
            <a:pPr>
              <a:spcAft>
                <a:spcPts val="0"/>
              </a:spcAft>
            </a:pP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600" dirty="0">
              <a:effectLst/>
              <a:latin typeface="Times New Roman" panose="02020603050405020304" pitchFamily="18" charset="0"/>
              <a:ea typeface="Times New Roman" panose="02020603050405020304" pitchFamily="18" charset="0"/>
            </a:endParaRPr>
          </a:p>
        </p:txBody>
      </p:sp>
      <p:grpSp>
        <p:nvGrpSpPr>
          <p:cNvPr id="36" name="Group 35"/>
          <p:cNvGrpSpPr/>
          <p:nvPr/>
        </p:nvGrpSpPr>
        <p:grpSpPr>
          <a:xfrm>
            <a:off x="683568" y="4509120"/>
            <a:ext cx="2448272" cy="2079011"/>
            <a:chOff x="2660068" y="1556792"/>
            <a:chExt cx="3767369" cy="3519171"/>
          </a:xfrm>
        </p:grpSpPr>
        <p:sp>
          <p:nvSpPr>
            <p:cNvPr id="37" name="Oval 36"/>
            <p:cNvSpPr/>
            <p:nvPr/>
          </p:nvSpPr>
          <p:spPr>
            <a:xfrm rot="20640676">
              <a:off x="5735995" y="1556792"/>
              <a:ext cx="691442"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38" name="Oval 37"/>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39" name="Oval 38"/>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40" name="Oval 39"/>
            <p:cNvSpPr/>
            <p:nvPr/>
          </p:nvSpPr>
          <p:spPr>
            <a:xfrm>
              <a:off x="3916929" y="3223661"/>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41" name="Oval 40"/>
            <p:cNvSpPr/>
            <p:nvPr/>
          </p:nvSpPr>
          <p:spPr>
            <a:xfrm>
              <a:off x="3042384" y="4328429"/>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42" name="Oval 41"/>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43" name="Straight Connector 42"/>
            <p:cNvCxnSpPr>
              <a:stCxn id="39" idx="6"/>
              <a:endCxn id="38"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7"/>
              <a:endCxn id="37"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0" idx="7"/>
              <a:endCxn id="38"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6"/>
              <a:endCxn id="40"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9" idx="2"/>
              <a:endCxn id="42"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0" idx="3"/>
              <a:endCxn id="41"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2" idx="4"/>
              <a:endCxn id="41"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51856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grpSp>
        <p:nvGrpSpPr>
          <p:cNvPr id="8" name="Group 7"/>
          <p:cNvGrpSpPr/>
          <p:nvPr/>
        </p:nvGrpSpPr>
        <p:grpSpPr>
          <a:xfrm>
            <a:off x="683568" y="4509120"/>
            <a:ext cx="2448272" cy="2079011"/>
            <a:chOff x="2660068" y="1556792"/>
            <a:chExt cx="3767369" cy="3519171"/>
          </a:xfrm>
        </p:grpSpPr>
        <p:sp>
          <p:nvSpPr>
            <p:cNvPr id="9" name="Oval 8"/>
            <p:cNvSpPr/>
            <p:nvPr/>
          </p:nvSpPr>
          <p:spPr>
            <a:xfrm rot="20640676">
              <a:off x="5735995" y="1556792"/>
              <a:ext cx="691442"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12" name="Oval 11"/>
            <p:cNvSpPr/>
            <p:nvPr/>
          </p:nvSpPr>
          <p:spPr>
            <a:xfrm>
              <a:off x="3916929" y="3223661"/>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13" name="Oval 12"/>
            <p:cNvSpPr/>
            <p:nvPr/>
          </p:nvSpPr>
          <p:spPr>
            <a:xfrm>
              <a:off x="3042384" y="4328429"/>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14" name="Oval 13"/>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39552" y="1772816"/>
            <a:ext cx="4536504"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056700"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a:t>
            </a: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4" name="Rectangle 23"/>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dirty="0"/>
          </a:p>
        </p:txBody>
      </p:sp>
      <p:sp>
        <p:nvSpPr>
          <p:cNvPr id="5" name="Left Arrow 4"/>
          <p:cNvSpPr/>
          <p:nvPr/>
        </p:nvSpPr>
        <p:spPr>
          <a:xfrm>
            <a:off x="2267744" y="1918068"/>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ight Arrow 21"/>
          <p:cNvSpPr/>
          <p:nvPr/>
        </p:nvSpPr>
        <p:spPr>
          <a:xfrm flipH="1">
            <a:off x="6817047" y="1918068"/>
            <a:ext cx="1512168" cy="100811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List</a:t>
            </a:r>
            <a:endParaRPr lang="en-AU" dirty="0"/>
          </a:p>
        </p:txBody>
      </p:sp>
      <p:sp>
        <p:nvSpPr>
          <p:cNvPr id="23" name="Right Arrow 22"/>
          <p:cNvSpPr/>
          <p:nvPr/>
        </p:nvSpPr>
        <p:spPr>
          <a:xfrm flipH="1">
            <a:off x="6969447" y="3125545"/>
            <a:ext cx="1512168" cy="100811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Stack</a:t>
            </a:r>
            <a:endParaRPr lang="en-AU" dirty="0"/>
          </a:p>
        </p:txBody>
      </p:sp>
    </p:spTree>
    <p:extLst>
      <p:ext uri="{BB962C8B-B14F-4D97-AF65-F5344CB8AC3E}">
        <p14:creationId xmlns:p14="http://schemas.microsoft.com/office/powerpoint/2010/main" val="24033691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grpSp>
        <p:nvGrpSpPr>
          <p:cNvPr id="8" name="Group 7"/>
          <p:cNvGrpSpPr/>
          <p:nvPr/>
        </p:nvGrpSpPr>
        <p:grpSpPr>
          <a:xfrm>
            <a:off x="683568" y="4509120"/>
            <a:ext cx="2448272" cy="2079011"/>
            <a:chOff x="2660068" y="1556792"/>
            <a:chExt cx="3767369" cy="3519171"/>
          </a:xfrm>
        </p:grpSpPr>
        <p:sp>
          <p:nvSpPr>
            <p:cNvPr id="9" name="Oval 8"/>
            <p:cNvSpPr/>
            <p:nvPr/>
          </p:nvSpPr>
          <p:spPr>
            <a:xfrm rot="20640676">
              <a:off x="5735995" y="1556792"/>
              <a:ext cx="691442"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12" name="Oval 11"/>
            <p:cNvSpPr/>
            <p:nvPr/>
          </p:nvSpPr>
          <p:spPr>
            <a:xfrm>
              <a:off x="3916929" y="3223661"/>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13" name="Oval 12"/>
            <p:cNvSpPr/>
            <p:nvPr/>
          </p:nvSpPr>
          <p:spPr>
            <a:xfrm>
              <a:off x="3042384" y="4328429"/>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14" name="Oval 13"/>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39552" y="1772816"/>
            <a:ext cx="4536503"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056700"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a:t>
            </a: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1</a:t>
            </a:r>
            <a:endParaRPr lang="en-AU" dirty="0"/>
          </a:p>
        </p:txBody>
      </p:sp>
      <p:sp>
        <p:nvSpPr>
          <p:cNvPr id="23" name="Left Arrow 22"/>
          <p:cNvSpPr/>
          <p:nvPr/>
        </p:nvSpPr>
        <p:spPr>
          <a:xfrm>
            <a:off x="2228220" y="2076215"/>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710537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grpSp>
        <p:nvGrpSpPr>
          <p:cNvPr id="8" name="Group 7"/>
          <p:cNvGrpSpPr/>
          <p:nvPr/>
        </p:nvGrpSpPr>
        <p:grpSpPr>
          <a:xfrm>
            <a:off x="683568" y="4509120"/>
            <a:ext cx="2448272" cy="2079011"/>
            <a:chOff x="2660068" y="1556792"/>
            <a:chExt cx="3767369" cy="3519171"/>
          </a:xfrm>
        </p:grpSpPr>
        <p:sp>
          <p:nvSpPr>
            <p:cNvPr id="9" name="Oval 8"/>
            <p:cNvSpPr/>
            <p:nvPr/>
          </p:nvSpPr>
          <p:spPr>
            <a:xfrm rot="20640676">
              <a:off x="5735995" y="1556792"/>
              <a:ext cx="691442"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12" name="Oval 11"/>
            <p:cNvSpPr/>
            <p:nvPr/>
          </p:nvSpPr>
          <p:spPr>
            <a:xfrm>
              <a:off x="3916929" y="3223661"/>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13" name="Oval 12"/>
            <p:cNvSpPr/>
            <p:nvPr/>
          </p:nvSpPr>
          <p:spPr>
            <a:xfrm>
              <a:off x="3042384" y="4328429"/>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14" name="Oval 13"/>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39553" y="1772816"/>
            <a:ext cx="4521618"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056700"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a:t>
            </a: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1</a:t>
            </a:r>
            <a:endParaRPr lang="en-AU" dirty="0"/>
          </a:p>
        </p:txBody>
      </p:sp>
      <p:sp>
        <p:nvSpPr>
          <p:cNvPr id="23" name="TextBox 22"/>
          <p:cNvSpPr txBox="1"/>
          <p:nvPr/>
        </p:nvSpPr>
        <p:spPr>
          <a:xfrm>
            <a:off x="7445843" y="2564904"/>
            <a:ext cx="1380506" cy="369332"/>
          </a:xfrm>
          <a:prstGeom prst="rect">
            <a:avLst/>
          </a:prstGeom>
          <a:noFill/>
        </p:spPr>
        <p:txBody>
          <a:bodyPr wrap="none" rtlCol="0">
            <a:spAutoFit/>
          </a:bodyPr>
          <a:lstStyle/>
          <a:p>
            <a:r>
              <a:rPr lang="en-AU" dirty="0" smtClean="0"/>
              <a:t>Current node</a:t>
            </a:r>
            <a:endParaRPr lang="en-AU" dirty="0"/>
          </a:p>
        </p:txBody>
      </p:sp>
      <p:sp>
        <p:nvSpPr>
          <p:cNvPr id="24" name="Down Arrow 23"/>
          <p:cNvSpPr/>
          <p:nvPr/>
        </p:nvSpPr>
        <p:spPr>
          <a:xfrm rot="3568978">
            <a:off x="7010512" y="2644819"/>
            <a:ext cx="194208" cy="768675"/>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Left Arrow 24"/>
          <p:cNvSpPr/>
          <p:nvPr/>
        </p:nvSpPr>
        <p:spPr>
          <a:xfrm>
            <a:off x="3765088" y="2564904"/>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6558406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grpSp>
        <p:nvGrpSpPr>
          <p:cNvPr id="8" name="Group 7"/>
          <p:cNvGrpSpPr/>
          <p:nvPr/>
        </p:nvGrpSpPr>
        <p:grpSpPr>
          <a:xfrm>
            <a:off x="683568" y="4509120"/>
            <a:ext cx="2448272" cy="2079011"/>
            <a:chOff x="2660068" y="1556792"/>
            <a:chExt cx="3767369" cy="3519171"/>
          </a:xfrm>
        </p:grpSpPr>
        <p:sp>
          <p:nvSpPr>
            <p:cNvPr id="9" name="Oval 8"/>
            <p:cNvSpPr/>
            <p:nvPr/>
          </p:nvSpPr>
          <p:spPr>
            <a:xfrm rot="20640676">
              <a:off x="5735995" y="1556792"/>
              <a:ext cx="691442"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12" name="Oval 11"/>
            <p:cNvSpPr/>
            <p:nvPr/>
          </p:nvSpPr>
          <p:spPr>
            <a:xfrm>
              <a:off x="3916929" y="3223661"/>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13" name="Oval 12"/>
            <p:cNvSpPr/>
            <p:nvPr/>
          </p:nvSpPr>
          <p:spPr>
            <a:xfrm>
              <a:off x="3042384" y="4328429"/>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14" name="Oval 13"/>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39552" y="1772816"/>
            <a:ext cx="4680519"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056700"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a:t>
            </a: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dirty="0"/>
          </a:p>
        </p:txBody>
      </p:sp>
      <p:sp>
        <p:nvSpPr>
          <p:cNvPr id="23" name="TextBox 22"/>
          <p:cNvSpPr txBox="1"/>
          <p:nvPr/>
        </p:nvSpPr>
        <p:spPr>
          <a:xfrm>
            <a:off x="7445843" y="2564904"/>
            <a:ext cx="1380506" cy="646331"/>
          </a:xfrm>
          <a:prstGeom prst="rect">
            <a:avLst/>
          </a:prstGeom>
          <a:noFill/>
        </p:spPr>
        <p:txBody>
          <a:bodyPr wrap="none" rtlCol="0">
            <a:spAutoFit/>
          </a:bodyPr>
          <a:lstStyle/>
          <a:p>
            <a:r>
              <a:rPr lang="en-AU" dirty="0" smtClean="0"/>
              <a:t>Current node</a:t>
            </a:r>
          </a:p>
          <a:p>
            <a:r>
              <a:rPr lang="en-AU" dirty="0" smtClean="0"/>
              <a:t>	1</a:t>
            </a:r>
            <a:endParaRPr lang="en-AU" dirty="0"/>
          </a:p>
        </p:txBody>
      </p:sp>
      <p:sp>
        <p:nvSpPr>
          <p:cNvPr id="25" name="Left Arrow 24"/>
          <p:cNvSpPr/>
          <p:nvPr/>
        </p:nvSpPr>
        <p:spPr>
          <a:xfrm>
            <a:off x="3059832" y="2731919"/>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2683859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grpSp>
        <p:nvGrpSpPr>
          <p:cNvPr id="8" name="Group 7"/>
          <p:cNvGrpSpPr/>
          <p:nvPr/>
        </p:nvGrpSpPr>
        <p:grpSpPr>
          <a:xfrm>
            <a:off x="683568" y="4509120"/>
            <a:ext cx="2448272" cy="2079011"/>
            <a:chOff x="2660068" y="1556792"/>
            <a:chExt cx="3767369" cy="3519171"/>
          </a:xfrm>
        </p:grpSpPr>
        <p:sp>
          <p:nvSpPr>
            <p:cNvPr id="9" name="Oval 8"/>
            <p:cNvSpPr/>
            <p:nvPr/>
          </p:nvSpPr>
          <p:spPr>
            <a:xfrm rot="20640676">
              <a:off x="5735995" y="1556792"/>
              <a:ext cx="691442"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12" name="Oval 11"/>
            <p:cNvSpPr/>
            <p:nvPr/>
          </p:nvSpPr>
          <p:spPr>
            <a:xfrm>
              <a:off x="3916929" y="3223661"/>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13" name="Oval 12"/>
            <p:cNvSpPr/>
            <p:nvPr/>
          </p:nvSpPr>
          <p:spPr>
            <a:xfrm>
              <a:off x="3042384" y="4328429"/>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14" name="Oval 13"/>
            <p:cNvSpPr/>
            <p:nvPr/>
          </p:nvSpPr>
          <p:spPr>
            <a:xfrm>
              <a:off x="2660068" y="3042393"/>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39552" y="1772816"/>
            <a:ext cx="4597801"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183337"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{1}</a:t>
            </a: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5</a:t>
            </a:r>
          </a:p>
          <a:p>
            <a:pPr algn="ctr"/>
            <a:r>
              <a:rPr lang="en-AU" dirty="0" smtClean="0"/>
              <a:t>2</a:t>
            </a:r>
            <a:endParaRPr lang="en-AU" dirty="0"/>
          </a:p>
        </p:txBody>
      </p:sp>
      <p:sp>
        <p:nvSpPr>
          <p:cNvPr id="25" name="Left Arrow 24"/>
          <p:cNvSpPr/>
          <p:nvPr/>
        </p:nvSpPr>
        <p:spPr>
          <a:xfrm>
            <a:off x="4118875" y="3576637"/>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TextBox 25"/>
          <p:cNvSpPr txBox="1"/>
          <p:nvPr/>
        </p:nvSpPr>
        <p:spPr>
          <a:xfrm>
            <a:off x="7445843" y="2564904"/>
            <a:ext cx="1380506" cy="646331"/>
          </a:xfrm>
          <a:prstGeom prst="rect">
            <a:avLst/>
          </a:prstGeom>
          <a:noFill/>
        </p:spPr>
        <p:txBody>
          <a:bodyPr wrap="none" rtlCol="0">
            <a:spAutoFit/>
          </a:bodyPr>
          <a:lstStyle/>
          <a:p>
            <a:r>
              <a:rPr lang="en-AU" dirty="0" smtClean="0"/>
              <a:t>Current node</a:t>
            </a:r>
          </a:p>
          <a:p>
            <a:r>
              <a:rPr lang="en-AU" dirty="0" smtClean="0"/>
              <a:t>	1</a:t>
            </a:r>
            <a:endParaRPr lang="en-AU" dirty="0"/>
          </a:p>
        </p:txBody>
      </p:sp>
    </p:spTree>
    <p:extLst>
      <p:ext uri="{BB962C8B-B14F-4D97-AF65-F5344CB8AC3E}">
        <p14:creationId xmlns:p14="http://schemas.microsoft.com/office/powerpoint/2010/main" val="40377477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grpSp>
        <p:nvGrpSpPr>
          <p:cNvPr id="8" name="Group 7"/>
          <p:cNvGrpSpPr/>
          <p:nvPr/>
        </p:nvGrpSpPr>
        <p:grpSpPr>
          <a:xfrm>
            <a:off x="683568" y="4509120"/>
            <a:ext cx="2448272" cy="2079011"/>
            <a:chOff x="2660068" y="1556792"/>
            <a:chExt cx="3767369" cy="3519171"/>
          </a:xfrm>
        </p:grpSpPr>
        <p:sp>
          <p:nvSpPr>
            <p:cNvPr id="9" name="Oval 8"/>
            <p:cNvSpPr/>
            <p:nvPr/>
          </p:nvSpPr>
          <p:spPr>
            <a:xfrm rot="20640676">
              <a:off x="5735995" y="1556792"/>
              <a:ext cx="691442"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12" name="Oval 11"/>
            <p:cNvSpPr/>
            <p:nvPr/>
          </p:nvSpPr>
          <p:spPr>
            <a:xfrm>
              <a:off x="3916929" y="3223661"/>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13" name="Oval 12"/>
            <p:cNvSpPr/>
            <p:nvPr/>
          </p:nvSpPr>
          <p:spPr>
            <a:xfrm>
              <a:off x="3042384" y="4328429"/>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14" name="Oval 13"/>
            <p:cNvSpPr/>
            <p:nvPr/>
          </p:nvSpPr>
          <p:spPr>
            <a:xfrm>
              <a:off x="2660068" y="3042393"/>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39553" y="1772816"/>
            <a:ext cx="4849330"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183337"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{1}</a:t>
            </a: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5</a:t>
            </a:r>
          </a:p>
          <a:p>
            <a:pPr algn="ctr"/>
            <a:r>
              <a:rPr lang="en-AU" dirty="0" smtClean="0"/>
              <a:t>2</a:t>
            </a:r>
            <a:endParaRPr lang="en-AU" dirty="0"/>
          </a:p>
        </p:txBody>
      </p:sp>
      <p:sp>
        <p:nvSpPr>
          <p:cNvPr id="23" name="TextBox 22"/>
          <p:cNvSpPr txBox="1"/>
          <p:nvPr/>
        </p:nvSpPr>
        <p:spPr>
          <a:xfrm>
            <a:off x="7445843" y="2564904"/>
            <a:ext cx="1380506" cy="369332"/>
          </a:xfrm>
          <a:prstGeom prst="rect">
            <a:avLst/>
          </a:prstGeom>
          <a:noFill/>
        </p:spPr>
        <p:txBody>
          <a:bodyPr wrap="none" rtlCol="0">
            <a:spAutoFit/>
          </a:bodyPr>
          <a:lstStyle/>
          <a:p>
            <a:r>
              <a:rPr lang="en-AU" dirty="0" smtClean="0"/>
              <a:t>Current node</a:t>
            </a:r>
            <a:endParaRPr lang="en-AU" dirty="0"/>
          </a:p>
        </p:txBody>
      </p:sp>
      <p:sp>
        <p:nvSpPr>
          <p:cNvPr id="24" name="Down Arrow 23"/>
          <p:cNvSpPr/>
          <p:nvPr/>
        </p:nvSpPr>
        <p:spPr>
          <a:xfrm rot="3568978">
            <a:off x="7010512" y="2644819"/>
            <a:ext cx="194208" cy="768675"/>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Left Arrow 24"/>
          <p:cNvSpPr/>
          <p:nvPr/>
        </p:nvSpPr>
        <p:spPr>
          <a:xfrm>
            <a:off x="3765088" y="2575432"/>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763574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grpSp>
        <p:nvGrpSpPr>
          <p:cNvPr id="8" name="Group 7"/>
          <p:cNvGrpSpPr/>
          <p:nvPr/>
        </p:nvGrpSpPr>
        <p:grpSpPr>
          <a:xfrm>
            <a:off x="683568" y="4509120"/>
            <a:ext cx="2448272" cy="2079011"/>
            <a:chOff x="2660068" y="1556792"/>
            <a:chExt cx="3767369" cy="3519171"/>
          </a:xfrm>
        </p:grpSpPr>
        <p:sp>
          <p:nvSpPr>
            <p:cNvPr id="9" name="Oval 8"/>
            <p:cNvSpPr/>
            <p:nvPr/>
          </p:nvSpPr>
          <p:spPr>
            <a:xfrm rot="20640676">
              <a:off x="5735995" y="1556792"/>
              <a:ext cx="691442"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12" name="Oval 11"/>
            <p:cNvSpPr/>
            <p:nvPr/>
          </p:nvSpPr>
          <p:spPr>
            <a:xfrm>
              <a:off x="3916929" y="3223661"/>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13" name="Oval 12"/>
            <p:cNvSpPr/>
            <p:nvPr/>
          </p:nvSpPr>
          <p:spPr>
            <a:xfrm>
              <a:off x="3042384" y="4328429"/>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14" name="Oval 13"/>
            <p:cNvSpPr/>
            <p:nvPr/>
          </p:nvSpPr>
          <p:spPr>
            <a:xfrm>
              <a:off x="2660068" y="3042393"/>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5508104" y="2276872"/>
            <a:ext cx="1183337"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{1}</a:t>
            </a: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2</a:t>
            </a:r>
            <a:endParaRPr lang="en-AU" dirty="0"/>
          </a:p>
        </p:txBody>
      </p:sp>
      <p:sp>
        <p:nvSpPr>
          <p:cNvPr id="23" name="TextBox 22"/>
          <p:cNvSpPr txBox="1"/>
          <p:nvPr/>
        </p:nvSpPr>
        <p:spPr>
          <a:xfrm>
            <a:off x="7445843" y="2564904"/>
            <a:ext cx="1380506" cy="646331"/>
          </a:xfrm>
          <a:prstGeom prst="rect">
            <a:avLst/>
          </a:prstGeom>
          <a:noFill/>
        </p:spPr>
        <p:txBody>
          <a:bodyPr wrap="none" rtlCol="0">
            <a:spAutoFit/>
          </a:bodyPr>
          <a:lstStyle/>
          <a:p>
            <a:r>
              <a:rPr lang="en-AU" dirty="0" smtClean="0"/>
              <a:t>Current node</a:t>
            </a:r>
          </a:p>
          <a:p>
            <a:r>
              <a:rPr lang="en-AU" dirty="0" smtClean="0"/>
              <a:t>	5</a:t>
            </a:r>
            <a:endParaRPr lang="en-AU" dirty="0"/>
          </a:p>
        </p:txBody>
      </p:sp>
      <p:sp>
        <p:nvSpPr>
          <p:cNvPr id="24" name="Rectangle 23"/>
          <p:cNvSpPr/>
          <p:nvPr/>
        </p:nvSpPr>
        <p:spPr>
          <a:xfrm>
            <a:off x="539553" y="1772816"/>
            <a:ext cx="4849330"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25" name="Left Arrow 24"/>
          <p:cNvSpPr/>
          <p:nvPr/>
        </p:nvSpPr>
        <p:spPr>
          <a:xfrm>
            <a:off x="3347864" y="2737960"/>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7597802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grpSp>
        <p:nvGrpSpPr>
          <p:cNvPr id="8" name="Group 7"/>
          <p:cNvGrpSpPr/>
          <p:nvPr/>
        </p:nvGrpSpPr>
        <p:grpSpPr>
          <a:xfrm>
            <a:off x="683568" y="4509120"/>
            <a:ext cx="2448272" cy="2079011"/>
            <a:chOff x="2660068" y="1556792"/>
            <a:chExt cx="3767369" cy="3519171"/>
          </a:xfrm>
        </p:grpSpPr>
        <p:sp>
          <p:nvSpPr>
            <p:cNvPr id="9" name="Oval 8"/>
            <p:cNvSpPr/>
            <p:nvPr/>
          </p:nvSpPr>
          <p:spPr>
            <a:xfrm rot="20640676">
              <a:off x="5735995" y="1556792"/>
              <a:ext cx="691442"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10" name="Oval 9"/>
            <p:cNvSpPr/>
            <p:nvPr/>
          </p:nvSpPr>
          <p:spPr>
            <a:xfrm>
              <a:off x="4657759" y="2245650"/>
              <a:ext cx="691441" cy="716265"/>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12" name="Oval 11"/>
            <p:cNvSpPr/>
            <p:nvPr/>
          </p:nvSpPr>
          <p:spPr>
            <a:xfrm>
              <a:off x="3916929" y="3223661"/>
              <a:ext cx="740830" cy="747534"/>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13" name="Oval 12"/>
            <p:cNvSpPr/>
            <p:nvPr/>
          </p:nvSpPr>
          <p:spPr>
            <a:xfrm>
              <a:off x="3042384" y="4328429"/>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14" name="Oval 13"/>
            <p:cNvSpPr/>
            <p:nvPr/>
          </p:nvSpPr>
          <p:spPr>
            <a:xfrm>
              <a:off x="2660068" y="3042393"/>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39552" y="1772816"/>
            <a:ext cx="4608511"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361270"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{1,5}</a:t>
            </a: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4</a:t>
            </a:r>
          </a:p>
          <a:p>
            <a:pPr algn="ctr"/>
            <a:r>
              <a:rPr lang="en-AU" dirty="0" smtClean="0"/>
              <a:t>2</a:t>
            </a:r>
            <a:endParaRPr lang="en-AU" dirty="0"/>
          </a:p>
        </p:txBody>
      </p:sp>
      <p:sp>
        <p:nvSpPr>
          <p:cNvPr id="23" name="TextBox 22"/>
          <p:cNvSpPr txBox="1"/>
          <p:nvPr/>
        </p:nvSpPr>
        <p:spPr>
          <a:xfrm>
            <a:off x="7445843" y="2564904"/>
            <a:ext cx="1380506" cy="646331"/>
          </a:xfrm>
          <a:prstGeom prst="rect">
            <a:avLst/>
          </a:prstGeom>
          <a:noFill/>
        </p:spPr>
        <p:txBody>
          <a:bodyPr wrap="none" rtlCol="0">
            <a:spAutoFit/>
          </a:bodyPr>
          <a:lstStyle/>
          <a:p>
            <a:r>
              <a:rPr lang="en-AU" dirty="0" smtClean="0"/>
              <a:t>Current node</a:t>
            </a:r>
          </a:p>
          <a:p>
            <a:r>
              <a:rPr lang="en-AU" dirty="0" smtClean="0"/>
              <a:t>	5</a:t>
            </a:r>
            <a:endParaRPr lang="en-AU" dirty="0"/>
          </a:p>
        </p:txBody>
      </p:sp>
      <p:sp>
        <p:nvSpPr>
          <p:cNvPr id="25" name="Left Arrow 24"/>
          <p:cNvSpPr/>
          <p:nvPr/>
        </p:nvSpPr>
        <p:spPr>
          <a:xfrm>
            <a:off x="4211960" y="3576637"/>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95117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AU" dirty="0"/>
              <a:t>identify and use network terminology</a:t>
            </a:r>
            <a:r>
              <a:rPr lang="en-US" dirty="0" smtClean="0"/>
              <a:t>”</a:t>
            </a:r>
            <a:endParaRPr lang="en-AU" dirty="0"/>
          </a:p>
        </p:txBody>
      </p:sp>
      <p:sp>
        <p:nvSpPr>
          <p:cNvPr id="4" name="Content Placeholder 3"/>
          <p:cNvSpPr>
            <a:spLocks noGrp="1"/>
          </p:cNvSpPr>
          <p:nvPr>
            <p:ph idx="1"/>
          </p:nvPr>
        </p:nvSpPr>
        <p:spPr/>
        <p:txBody>
          <a:bodyPr>
            <a:noAutofit/>
          </a:bodyPr>
          <a:lstStyle/>
          <a:p>
            <a:pPr marL="342000" indent="-342000"/>
            <a:r>
              <a:rPr lang="en-AU" dirty="0">
                <a:solidFill>
                  <a:srgbClr val="000000"/>
                </a:solidFill>
              </a:rPr>
              <a:t>Graph Theory is an area of Mathematics using structures called G</a:t>
            </a:r>
            <a:r>
              <a:rPr lang="en-AU" dirty="0" smtClean="0">
                <a:solidFill>
                  <a:srgbClr val="000000"/>
                </a:solidFill>
              </a:rPr>
              <a:t>raphs</a:t>
            </a:r>
            <a:endParaRPr lang="en-AU" dirty="0">
              <a:solidFill>
                <a:srgbClr val="000000"/>
              </a:solidFill>
            </a:endParaRPr>
          </a:p>
          <a:p>
            <a:pPr marL="1199250" lvl="1" indent="-342000"/>
            <a:r>
              <a:rPr lang="en-AU" sz="2000" dirty="0">
                <a:solidFill>
                  <a:srgbClr val="000000"/>
                </a:solidFill>
              </a:rPr>
              <a:t>Graphs have Vertices (plural of Vertex)</a:t>
            </a:r>
          </a:p>
          <a:p>
            <a:pPr marL="1199250" lvl="1" indent="-342000"/>
            <a:r>
              <a:rPr lang="en-AU" sz="2000" dirty="0">
                <a:solidFill>
                  <a:srgbClr val="000000"/>
                </a:solidFill>
              </a:rPr>
              <a:t>Edges that connect them</a:t>
            </a:r>
          </a:p>
          <a:p>
            <a:pPr marL="1199250" lvl="1" indent="-342000"/>
            <a:r>
              <a:rPr lang="en-AU" sz="2000" dirty="0">
                <a:solidFill>
                  <a:srgbClr val="000000"/>
                </a:solidFill>
              </a:rPr>
              <a:t>Graphs can be weighted - Edges have weights, such as a distance or cost</a:t>
            </a:r>
          </a:p>
          <a:p>
            <a:pPr marL="1199250" lvl="1" indent="-342000"/>
            <a:endParaRPr lang="en-AU" sz="2000" dirty="0">
              <a:solidFill>
                <a:srgbClr val="000000"/>
              </a:solidFill>
            </a:endParaRPr>
          </a:p>
          <a:p>
            <a:pPr marL="857250" lvl="1" indent="0">
              <a:buNone/>
            </a:pPr>
            <a:endParaRPr lang="en-AU" sz="2000" dirty="0">
              <a:solidFill>
                <a:srgbClr val="000000"/>
              </a:solidFill>
            </a:endParaRPr>
          </a:p>
          <a:p>
            <a:pPr marL="1199250" lvl="1" indent="-342000"/>
            <a:endParaRPr lang="en-AU" sz="2000" dirty="0">
              <a:solidFill>
                <a:srgbClr val="000000"/>
              </a:solidFill>
            </a:endParaRPr>
          </a:p>
          <a:p>
            <a:pPr marL="342000" indent="-342000"/>
            <a:r>
              <a:rPr lang="en-AU" dirty="0" smtClean="0">
                <a:solidFill>
                  <a:srgbClr val="000000"/>
                </a:solidFill>
              </a:rPr>
              <a:t>Used </a:t>
            </a:r>
            <a:r>
              <a:rPr lang="en-AU" dirty="0">
                <a:solidFill>
                  <a:srgbClr val="000000"/>
                </a:solidFill>
              </a:rPr>
              <a:t>for problem solving, because they can be used to represent many different </a:t>
            </a:r>
            <a:r>
              <a:rPr lang="en-AU" dirty="0" smtClean="0">
                <a:solidFill>
                  <a:srgbClr val="000000"/>
                </a:solidFill>
              </a:rPr>
              <a:t>problems</a:t>
            </a:r>
            <a:endParaRPr lang="en-AU" dirty="0">
              <a:solidFill>
                <a:srgbClr val="000000"/>
              </a:solidFill>
            </a:endParaRPr>
          </a:p>
        </p:txBody>
      </p:sp>
      <p:sp>
        <p:nvSpPr>
          <p:cNvPr id="8" name="Slide Number Placeholder 5"/>
          <p:cNvSpPr>
            <a:spLocks noGrp="1"/>
          </p:cNvSpPr>
          <p:nvPr>
            <p:ph type="sldNum" sz="quarter" idx="12"/>
          </p:nvPr>
        </p:nvSpPr>
        <p:spPr>
          <a:xfrm>
            <a:off x="8534400" y="5734050"/>
            <a:ext cx="609600" cy="520700"/>
          </a:xfrm>
        </p:spPr>
        <p:txBody>
          <a:bodyPr/>
          <a:lstStyle/>
          <a:p>
            <a:fld id="{2CAE4CAA-3E4F-4449-AD70-EAE6867891D4}" type="slidenum">
              <a:rPr lang="en-US">
                <a:solidFill>
                  <a:srgbClr val="FFFFFF"/>
                </a:solidFill>
              </a:rPr>
              <a:pPr/>
              <a:t>4</a:t>
            </a:fld>
            <a:endParaRPr lang="en-US">
              <a:solidFill>
                <a:srgbClr val="00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4297680"/>
            <a:ext cx="2952329" cy="1024416"/>
          </a:xfrm>
          <a:prstGeom prst="rect">
            <a:avLst/>
          </a:prstGeom>
        </p:spPr>
      </p:pic>
    </p:spTree>
    <p:extLst>
      <p:ext uri="{BB962C8B-B14F-4D97-AF65-F5344CB8AC3E}">
        <p14:creationId xmlns:p14="http://schemas.microsoft.com/office/powerpoint/2010/main" val="684999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grpSp>
        <p:nvGrpSpPr>
          <p:cNvPr id="8" name="Group 7"/>
          <p:cNvGrpSpPr/>
          <p:nvPr/>
        </p:nvGrpSpPr>
        <p:grpSpPr>
          <a:xfrm>
            <a:off x="683568" y="4509120"/>
            <a:ext cx="2448272" cy="2079011"/>
            <a:chOff x="2660068" y="1556792"/>
            <a:chExt cx="3767369" cy="3519171"/>
          </a:xfrm>
        </p:grpSpPr>
        <p:sp>
          <p:nvSpPr>
            <p:cNvPr id="9" name="Oval 8"/>
            <p:cNvSpPr/>
            <p:nvPr/>
          </p:nvSpPr>
          <p:spPr>
            <a:xfrm rot="20640676">
              <a:off x="5735995" y="1556792"/>
              <a:ext cx="691442"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10" name="Oval 9"/>
            <p:cNvSpPr/>
            <p:nvPr/>
          </p:nvSpPr>
          <p:spPr>
            <a:xfrm>
              <a:off x="4657759" y="2245650"/>
              <a:ext cx="691441" cy="716265"/>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12" name="Oval 11"/>
            <p:cNvSpPr/>
            <p:nvPr/>
          </p:nvSpPr>
          <p:spPr>
            <a:xfrm>
              <a:off x="3916929" y="3223661"/>
              <a:ext cx="740830" cy="747534"/>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13" name="Oval 12"/>
            <p:cNvSpPr/>
            <p:nvPr/>
          </p:nvSpPr>
          <p:spPr>
            <a:xfrm>
              <a:off x="3042384" y="4328429"/>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14" name="Oval 13"/>
            <p:cNvSpPr/>
            <p:nvPr/>
          </p:nvSpPr>
          <p:spPr>
            <a:xfrm>
              <a:off x="2660068" y="3042393"/>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39552" y="1772816"/>
            <a:ext cx="4608511"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361270"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{1,5}</a:t>
            </a: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4</a:t>
            </a:r>
          </a:p>
          <a:p>
            <a:pPr algn="ctr"/>
            <a:r>
              <a:rPr lang="en-AU" dirty="0" smtClean="0"/>
              <a:t>2</a:t>
            </a:r>
            <a:endParaRPr lang="en-AU" dirty="0"/>
          </a:p>
        </p:txBody>
      </p:sp>
      <p:sp>
        <p:nvSpPr>
          <p:cNvPr id="23" name="TextBox 22"/>
          <p:cNvSpPr txBox="1"/>
          <p:nvPr/>
        </p:nvSpPr>
        <p:spPr>
          <a:xfrm>
            <a:off x="7445843" y="2564904"/>
            <a:ext cx="1380506" cy="369332"/>
          </a:xfrm>
          <a:prstGeom prst="rect">
            <a:avLst/>
          </a:prstGeom>
          <a:noFill/>
        </p:spPr>
        <p:txBody>
          <a:bodyPr wrap="none" rtlCol="0">
            <a:spAutoFit/>
          </a:bodyPr>
          <a:lstStyle/>
          <a:p>
            <a:r>
              <a:rPr lang="en-AU" dirty="0" smtClean="0"/>
              <a:t>Current node</a:t>
            </a:r>
          </a:p>
        </p:txBody>
      </p:sp>
      <p:sp>
        <p:nvSpPr>
          <p:cNvPr id="25" name="Left Arrow 24"/>
          <p:cNvSpPr/>
          <p:nvPr/>
        </p:nvSpPr>
        <p:spPr>
          <a:xfrm>
            <a:off x="3684479" y="2564904"/>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Down Arrow 23"/>
          <p:cNvSpPr/>
          <p:nvPr/>
        </p:nvSpPr>
        <p:spPr>
          <a:xfrm rot="3568978">
            <a:off x="7010512" y="2644819"/>
            <a:ext cx="194208" cy="768675"/>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3668408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grpSp>
        <p:nvGrpSpPr>
          <p:cNvPr id="8" name="Group 7"/>
          <p:cNvGrpSpPr/>
          <p:nvPr/>
        </p:nvGrpSpPr>
        <p:grpSpPr>
          <a:xfrm>
            <a:off x="683568" y="4509120"/>
            <a:ext cx="2448272" cy="2079011"/>
            <a:chOff x="2660068" y="1556792"/>
            <a:chExt cx="3767369" cy="3519171"/>
          </a:xfrm>
        </p:grpSpPr>
        <p:sp>
          <p:nvSpPr>
            <p:cNvPr id="9" name="Oval 8"/>
            <p:cNvSpPr/>
            <p:nvPr/>
          </p:nvSpPr>
          <p:spPr>
            <a:xfrm rot="20640676">
              <a:off x="5735995" y="1556792"/>
              <a:ext cx="691442"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10" name="Oval 9"/>
            <p:cNvSpPr/>
            <p:nvPr/>
          </p:nvSpPr>
          <p:spPr>
            <a:xfrm>
              <a:off x="4657759" y="2245650"/>
              <a:ext cx="691441" cy="716265"/>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12" name="Oval 11"/>
            <p:cNvSpPr/>
            <p:nvPr/>
          </p:nvSpPr>
          <p:spPr>
            <a:xfrm>
              <a:off x="3916929" y="3223661"/>
              <a:ext cx="740830" cy="747534"/>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13" name="Oval 12"/>
            <p:cNvSpPr/>
            <p:nvPr/>
          </p:nvSpPr>
          <p:spPr>
            <a:xfrm>
              <a:off x="3042384" y="4328429"/>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14" name="Oval 13"/>
            <p:cNvSpPr/>
            <p:nvPr/>
          </p:nvSpPr>
          <p:spPr>
            <a:xfrm>
              <a:off x="2660068" y="3042393"/>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39553" y="1772816"/>
            <a:ext cx="4443378"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412566"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{1,5}</a:t>
            </a: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2</a:t>
            </a:r>
            <a:endParaRPr lang="en-AU" dirty="0"/>
          </a:p>
        </p:txBody>
      </p:sp>
      <p:sp>
        <p:nvSpPr>
          <p:cNvPr id="23" name="TextBox 22"/>
          <p:cNvSpPr txBox="1"/>
          <p:nvPr/>
        </p:nvSpPr>
        <p:spPr>
          <a:xfrm>
            <a:off x="7445843" y="2564904"/>
            <a:ext cx="1380506" cy="646331"/>
          </a:xfrm>
          <a:prstGeom prst="rect">
            <a:avLst/>
          </a:prstGeom>
          <a:noFill/>
        </p:spPr>
        <p:txBody>
          <a:bodyPr wrap="none" rtlCol="0">
            <a:spAutoFit/>
          </a:bodyPr>
          <a:lstStyle/>
          <a:p>
            <a:r>
              <a:rPr lang="en-AU" dirty="0" smtClean="0"/>
              <a:t>Current node</a:t>
            </a:r>
          </a:p>
          <a:p>
            <a:r>
              <a:rPr lang="en-AU" dirty="0"/>
              <a:t>	</a:t>
            </a:r>
            <a:r>
              <a:rPr lang="en-AU" dirty="0" smtClean="0"/>
              <a:t>4</a:t>
            </a:r>
          </a:p>
        </p:txBody>
      </p:sp>
      <p:sp>
        <p:nvSpPr>
          <p:cNvPr id="25" name="Left Arrow 24"/>
          <p:cNvSpPr/>
          <p:nvPr/>
        </p:nvSpPr>
        <p:spPr>
          <a:xfrm>
            <a:off x="3089688" y="2756396"/>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6636203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grpSp>
        <p:nvGrpSpPr>
          <p:cNvPr id="8" name="Group 7"/>
          <p:cNvGrpSpPr/>
          <p:nvPr/>
        </p:nvGrpSpPr>
        <p:grpSpPr>
          <a:xfrm>
            <a:off x="683568" y="4509120"/>
            <a:ext cx="2448272" cy="2079011"/>
            <a:chOff x="2660068" y="1556792"/>
            <a:chExt cx="3767369" cy="3519171"/>
          </a:xfrm>
        </p:grpSpPr>
        <p:sp>
          <p:nvSpPr>
            <p:cNvPr id="9" name="Oval 8"/>
            <p:cNvSpPr/>
            <p:nvPr/>
          </p:nvSpPr>
          <p:spPr>
            <a:xfrm rot="20640676">
              <a:off x="5735995" y="1556792"/>
              <a:ext cx="691442" cy="716265"/>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10" name="Oval 9"/>
            <p:cNvSpPr/>
            <p:nvPr/>
          </p:nvSpPr>
          <p:spPr>
            <a:xfrm>
              <a:off x="4657759" y="2245650"/>
              <a:ext cx="691441" cy="716265"/>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11" name="Oval 10"/>
            <p:cNvSpPr/>
            <p:nvPr/>
          </p:nvSpPr>
          <p:spPr>
            <a:xfrm>
              <a:off x="3412799" y="1810600"/>
              <a:ext cx="740830" cy="750798"/>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12" name="Oval 11"/>
            <p:cNvSpPr/>
            <p:nvPr/>
          </p:nvSpPr>
          <p:spPr>
            <a:xfrm>
              <a:off x="3916929" y="3223661"/>
              <a:ext cx="740830" cy="747534"/>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13" name="Oval 12"/>
            <p:cNvSpPr/>
            <p:nvPr/>
          </p:nvSpPr>
          <p:spPr>
            <a:xfrm>
              <a:off x="3042384" y="4328429"/>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14" name="Oval 13"/>
            <p:cNvSpPr/>
            <p:nvPr/>
          </p:nvSpPr>
          <p:spPr>
            <a:xfrm>
              <a:off x="2660068" y="3042393"/>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39552" y="1772816"/>
            <a:ext cx="4608511"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539204"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{1,5,4}</a:t>
            </a: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6</a:t>
            </a:r>
          </a:p>
          <a:p>
            <a:pPr algn="ctr"/>
            <a:r>
              <a:rPr lang="en-AU" dirty="0" smtClean="0"/>
              <a:t>3</a:t>
            </a:r>
          </a:p>
          <a:p>
            <a:pPr algn="ctr"/>
            <a:r>
              <a:rPr lang="en-AU" dirty="0" smtClean="0"/>
              <a:t>2</a:t>
            </a:r>
            <a:endParaRPr lang="en-AU" dirty="0"/>
          </a:p>
        </p:txBody>
      </p:sp>
      <p:sp>
        <p:nvSpPr>
          <p:cNvPr id="23" name="TextBox 22"/>
          <p:cNvSpPr txBox="1"/>
          <p:nvPr/>
        </p:nvSpPr>
        <p:spPr>
          <a:xfrm>
            <a:off x="7445843" y="2564904"/>
            <a:ext cx="1380506" cy="646331"/>
          </a:xfrm>
          <a:prstGeom prst="rect">
            <a:avLst/>
          </a:prstGeom>
          <a:noFill/>
        </p:spPr>
        <p:txBody>
          <a:bodyPr wrap="none" rtlCol="0">
            <a:spAutoFit/>
          </a:bodyPr>
          <a:lstStyle/>
          <a:p>
            <a:r>
              <a:rPr lang="en-AU" dirty="0" smtClean="0"/>
              <a:t>Current node</a:t>
            </a:r>
          </a:p>
          <a:p>
            <a:r>
              <a:rPr lang="en-AU" dirty="0"/>
              <a:t>	</a:t>
            </a:r>
            <a:r>
              <a:rPr lang="en-AU" dirty="0" smtClean="0"/>
              <a:t>4</a:t>
            </a:r>
          </a:p>
        </p:txBody>
      </p:sp>
      <p:sp>
        <p:nvSpPr>
          <p:cNvPr id="25" name="Left Arrow 24"/>
          <p:cNvSpPr/>
          <p:nvPr/>
        </p:nvSpPr>
        <p:spPr>
          <a:xfrm>
            <a:off x="4211960" y="3567210"/>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2592107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grpSp>
        <p:nvGrpSpPr>
          <p:cNvPr id="8" name="Group 7"/>
          <p:cNvGrpSpPr/>
          <p:nvPr/>
        </p:nvGrpSpPr>
        <p:grpSpPr>
          <a:xfrm>
            <a:off x="683568" y="4509120"/>
            <a:ext cx="2448272" cy="2079011"/>
            <a:chOff x="2660068" y="1556792"/>
            <a:chExt cx="3767369" cy="3519171"/>
          </a:xfrm>
        </p:grpSpPr>
        <p:sp>
          <p:nvSpPr>
            <p:cNvPr id="9" name="Oval 8"/>
            <p:cNvSpPr/>
            <p:nvPr/>
          </p:nvSpPr>
          <p:spPr>
            <a:xfrm rot="20640676">
              <a:off x="5735995" y="1556792"/>
              <a:ext cx="691442" cy="716265"/>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10" name="Oval 9"/>
            <p:cNvSpPr/>
            <p:nvPr/>
          </p:nvSpPr>
          <p:spPr>
            <a:xfrm>
              <a:off x="4657759" y="2245650"/>
              <a:ext cx="691441" cy="716265"/>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11" name="Oval 10"/>
            <p:cNvSpPr/>
            <p:nvPr/>
          </p:nvSpPr>
          <p:spPr>
            <a:xfrm>
              <a:off x="3412799" y="1810600"/>
              <a:ext cx="740830" cy="750798"/>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12" name="Oval 11"/>
            <p:cNvSpPr/>
            <p:nvPr/>
          </p:nvSpPr>
          <p:spPr>
            <a:xfrm>
              <a:off x="3916929" y="3223661"/>
              <a:ext cx="740830" cy="747534"/>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13" name="Oval 12"/>
            <p:cNvSpPr/>
            <p:nvPr/>
          </p:nvSpPr>
          <p:spPr>
            <a:xfrm>
              <a:off x="3042384" y="4328429"/>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14" name="Oval 13"/>
            <p:cNvSpPr/>
            <p:nvPr/>
          </p:nvSpPr>
          <p:spPr>
            <a:xfrm>
              <a:off x="2660068" y="3042393"/>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39552" y="1772816"/>
            <a:ext cx="4536503"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539204"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{1,5,4}</a:t>
            </a: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6</a:t>
            </a:r>
          </a:p>
          <a:p>
            <a:pPr algn="ctr"/>
            <a:r>
              <a:rPr lang="en-AU" dirty="0" smtClean="0"/>
              <a:t>3</a:t>
            </a:r>
          </a:p>
          <a:p>
            <a:pPr algn="ctr"/>
            <a:r>
              <a:rPr lang="en-AU" dirty="0" smtClean="0"/>
              <a:t>2</a:t>
            </a:r>
            <a:endParaRPr lang="en-AU" dirty="0"/>
          </a:p>
        </p:txBody>
      </p:sp>
      <p:sp>
        <p:nvSpPr>
          <p:cNvPr id="23" name="TextBox 22"/>
          <p:cNvSpPr txBox="1"/>
          <p:nvPr/>
        </p:nvSpPr>
        <p:spPr>
          <a:xfrm>
            <a:off x="7445843" y="2564904"/>
            <a:ext cx="1380506" cy="646331"/>
          </a:xfrm>
          <a:prstGeom prst="rect">
            <a:avLst/>
          </a:prstGeom>
          <a:noFill/>
        </p:spPr>
        <p:txBody>
          <a:bodyPr wrap="none" rtlCol="0">
            <a:spAutoFit/>
          </a:bodyPr>
          <a:lstStyle/>
          <a:p>
            <a:r>
              <a:rPr lang="en-AU" dirty="0" smtClean="0"/>
              <a:t>Current node</a:t>
            </a:r>
          </a:p>
          <a:p>
            <a:r>
              <a:rPr lang="en-AU" dirty="0"/>
              <a:t>	</a:t>
            </a:r>
            <a:endParaRPr lang="en-AU" dirty="0" smtClean="0"/>
          </a:p>
        </p:txBody>
      </p:sp>
      <p:sp>
        <p:nvSpPr>
          <p:cNvPr id="25" name="Left Arrow 24"/>
          <p:cNvSpPr/>
          <p:nvPr/>
        </p:nvSpPr>
        <p:spPr>
          <a:xfrm>
            <a:off x="3729853" y="2576966"/>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Down Arrow 23"/>
          <p:cNvSpPr/>
          <p:nvPr/>
        </p:nvSpPr>
        <p:spPr>
          <a:xfrm rot="3568978">
            <a:off x="7010512" y="2644819"/>
            <a:ext cx="194208" cy="768675"/>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5689596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grpSp>
        <p:nvGrpSpPr>
          <p:cNvPr id="8" name="Group 7"/>
          <p:cNvGrpSpPr/>
          <p:nvPr/>
        </p:nvGrpSpPr>
        <p:grpSpPr>
          <a:xfrm>
            <a:off x="683568" y="4509120"/>
            <a:ext cx="2448272" cy="2079011"/>
            <a:chOff x="2660068" y="1556792"/>
            <a:chExt cx="3767369" cy="3519171"/>
          </a:xfrm>
        </p:grpSpPr>
        <p:sp>
          <p:nvSpPr>
            <p:cNvPr id="9" name="Oval 8"/>
            <p:cNvSpPr/>
            <p:nvPr/>
          </p:nvSpPr>
          <p:spPr>
            <a:xfrm rot="20640676">
              <a:off x="5735995" y="1556792"/>
              <a:ext cx="691442" cy="716265"/>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10" name="Oval 9"/>
            <p:cNvSpPr/>
            <p:nvPr/>
          </p:nvSpPr>
          <p:spPr>
            <a:xfrm>
              <a:off x="4657759" y="2245650"/>
              <a:ext cx="691441" cy="716265"/>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11" name="Oval 10"/>
            <p:cNvSpPr/>
            <p:nvPr/>
          </p:nvSpPr>
          <p:spPr>
            <a:xfrm>
              <a:off x="3412799" y="1810600"/>
              <a:ext cx="740830" cy="750798"/>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12" name="Oval 11"/>
            <p:cNvSpPr/>
            <p:nvPr/>
          </p:nvSpPr>
          <p:spPr>
            <a:xfrm>
              <a:off x="3916929" y="3223661"/>
              <a:ext cx="740830" cy="747534"/>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13" name="Oval 12"/>
            <p:cNvSpPr/>
            <p:nvPr/>
          </p:nvSpPr>
          <p:spPr>
            <a:xfrm>
              <a:off x="3042384" y="4328429"/>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14" name="Oval 13"/>
            <p:cNvSpPr/>
            <p:nvPr/>
          </p:nvSpPr>
          <p:spPr>
            <a:xfrm>
              <a:off x="2660068" y="3042393"/>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39552" y="1772816"/>
            <a:ext cx="4464495"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590500"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{1,5,4}</a:t>
            </a: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3</a:t>
            </a:r>
          </a:p>
          <a:p>
            <a:pPr algn="ctr"/>
            <a:r>
              <a:rPr lang="en-AU" dirty="0" smtClean="0"/>
              <a:t>2</a:t>
            </a:r>
            <a:endParaRPr lang="en-AU" dirty="0"/>
          </a:p>
        </p:txBody>
      </p:sp>
      <p:sp>
        <p:nvSpPr>
          <p:cNvPr id="23" name="TextBox 22"/>
          <p:cNvSpPr txBox="1"/>
          <p:nvPr/>
        </p:nvSpPr>
        <p:spPr>
          <a:xfrm>
            <a:off x="7445843" y="2564904"/>
            <a:ext cx="1380506" cy="646331"/>
          </a:xfrm>
          <a:prstGeom prst="rect">
            <a:avLst/>
          </a:prstGeom>
          <a:noFill/>
        </p:spPr>
        <p:txBody>
          <a:bodyPr wrap="none" rtlCol="0">
            <a:spAutoFit/>
          </a:bodyPr>
          <a:lstStyle/>
          <a:p>
            <a:r>
              <a:rPr lang="en-AU" dirty="0" smtClean="0"/>
              <a:t>Current node</a:t>
            </a:r>
          </a:p>
          <a:p>
            <a:r>
              <a:rPr lang="en-AU" dirty="0"/>
              <a:t>	</a:t>
            </a:r>
            <a:r>
              <a:rPr lang="en-AU" dirty="0" smtClean="0"/>
              <a:t>6</a:t>
            </a:r>
          </a:p>
        </p:txBody>
      </p:sp>
      <p:sp>
        <p:nvSpPr>
          <p:cNvPr id="25" name="Left Arrow 24"/>
          <p:cNvSpPr/>
          <p:nvPr/>
        </p:nvSpPr>
        <p:spPr>
          <a:xfrm>
            <a:off x="2987824" y="2725909"/>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945436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grpSp>
        <p:nvGrpSpPr>
          <p:cNvPr id="8" name="Group 7"/>
          <p:cNvGrpSpPr/>
          <p:nvPr/>
        </p:nvGrpSpPr>
        <p:grpSpPr>
          <a:xfrm>
            <a:off x="683568" y="4509120"/>
            <a:ext cx="2448272" cy="2079011"/>
            <a:chOff x="2660068" y="1556792"/>
            <a:chExt cx="3767369" cy="3519171"/>
          </a:xfrm>
        </p:grpSpPr>
        <p:sp>
          <p:nvSpPr>
            <p:cNvPr id="9" name="Oval 8"/>
            <p:cNvSpPr/>
            <p:nvPr/>
          </p:nvSpPr>
          <p:spPr>
            <a:xfrm rot="20640676">
              <a:off x="5735995" y="1556792"/>
              <a:ext cx="691442" cy="716265"/>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10" name="Oval 9"/>
            <p:cNvSpPr/>
            <p:nvPr/>
          </p:nvSpPr>
          <p:spPr>
            <a:xfrm>
              <a:off x="4657759" y="2245650"/>
              <a:ext cx="691441" cy="716265"/>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11" name="Oval 10"/>
            <p:cNvSpPr/>
            <p:nvPr/>
          </p:nvSpPr>
          <p:spPr>
            <a:xfrm>
              <a:off x="3412799" y="1810600"/>
              <a:ext cx="740830" cy="750798"/>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12" name="Oval 11"/>
            <p:cNvSpPr/>
            <p:nvPr/>
          </p:nvSpPr>
          <p:spPr>
            <a:xfrm>
              <a:off x="3916929" y="3223661"/>
              <a:ext cx="740830" cy="747534"/>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13" name="Oval 12"/>
            <p:cNvSpPr/>
            <p:nvPr/>
          </p:nvSpPr>
          <p:spPr>
            <a:xfrm>
              <a:off x="3042384" y="4328429"/>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14" name="Oval 13"/>
            <p:cNvSpPr/>
            <p:nvPr/>
          </p:nvSpPr>
          <p:spPr>
            <a:xfrm>
              <a:off x="2660068" y="3042393"/>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39552" y="1772816"/>
            <a:ext cx="4464495"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717137"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{1,5,4,6}</a:t>
            </a: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3</a:t>
            </a:r>
          </a:p>
          <a:p>
            <a:pPr algn="ctr"/>
            <a:r>
              <a:rPr lang="en-AU" dirty="0" smtClean="0"/>
              <a:t>2</a:t>
            </a:r>
            <a:endParaRPr lang="en-AU" dirty="0"/>
          </a:p>
        </p:txBody>
      </p:sp>
      <p:sp>
        <p:nvSpPr>
          <p:cNvPr id="23" name="TextBox 22"/>
          <p:cNvSpPr txBox="1"/>
          <p:nvPr/>
        </p:nvSpPr>
        <p:spPr>
          <a:xfrm>
            <a:off x="7445843" y="2564904"/>
            <a:ext cx="1380506" cy="646331"/>
          </a:xfrm>
          <a:prstGeom prst="rect">
            <a:avLst/>
          </a:prstGeom>
          <a:noFill/>
        </p:spPr>
        <p:txBody>
          <a:bodyPr wrap="none" rtlCol="0">
            <a:spAutoFit/>
          </a:bodyPr>
          <a:lstStyle/>
          <a:p>
            <a:r>
              <a:rPr lang="en-AU" dirty="0" smtClean="0"/>
              <a:t>Current node</a:t>
            </a:r>
          </a:p>
          <a:p>
            <a:r>
              <a:rPr lang="en-AU" dirty="0"/>
              <a:t>	</a:t>
            </a:r>
            <a:r>
              <a:rPr lang="en-AU" dirty="0" smtClean="0"/>
              <a:t>6</a:t>
            </a:r>
          </a:p>
        </p:txBody>
      </p:sp>
      <p:sp>
        <p:nvSpPr>
          <p:cNvPr id="25" name="Left Arrow 24"/>
          <p:cNvSpPr/>
          <p:nvPr/>
        </p:nvSpPr>
        <p:spPr>
          <a:xfrm>
            <a:off x="3275856" y="3084713"/>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803040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grpSp>
        <p:nvGrpSpPr>
          <p:cNvPr id="8" name="Group 7"/>
          <p:cNvGrpSpPr/>
          <p:nvPr/>
        </p:nvGrpSpPr>
        <p:grpSpPr>
          <a:xfrm>
            <a:off x="683568" y="4509120"/>
            <a:ext cx="2448272" cy="2079011"/>
            <a:chOff x="2660068" y="1556792"/>
            <a:chExt cx="3767369" cy="3519171"/>
          </a:xfrm>
        </p:grpSpPr>
        <p:sp>
          <p:nvSpPr>
            <p:cNvPr id="9" name="Oval 8"/>
            <p:cNvSpPr/>
            <p:nvPr/>
          </p:nvSpPr>
          <p:spPr>
            <a:xfrm rot="20640676">
              <a:off x="5735995" y="1556792"/>
              <a:ext cx="691442" cy="716265"/>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10" name="Oval 9"/>
            <p:cNvSpPr/>
            <p:nvPr/>
          </p:nvSpPr>
          <p:spPr>
            <a:xfrm>
              <a:off x="4657759" y="2245650"/>
              <a:ext cx="691441" cy="716265"/>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11" name="Oval 10"/>
            <p:cNvSpPr/>
            <p:nvPr/>
          </p:nvSpPr>
          <p:spPr>
            <a:xfrm>
              <a:off x="3412799" y="1810600"/>
              <a:ext cx="740830" cy="750798"/>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12" name="Oval 11"/>
            <p:cNvSpPr/>
            <p:nvPr/>
          </p:nvSpPr>
          <p:spPr>
            <a:xfrm>
              <a:off x="3916929" y="3223661"/>
              <a:ext cx="740830" cy="747534"/>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13" name="Oval 12"/>
            <p:cNvSpPr/>
            <p:nvPr/>
          </p:nvSpPr>
          <p:spPr>
            <a:xfrm>
              <a:off x="3042384" y="4328429"/>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14" name="Oval 13"/>
            <p:cNvSpPr/>
            <p:nvPr/>
          </p:nvSpPr>
          <p:spPr>
            <a:xfrm>
              <a:off x="2660068" y="3042393"/>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39553" y="1772816"/>
            <a:ext cx="4419868"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717137"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{1,5,4,6}</a:t>
            </a: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3</a:t>
            </a:r>
          </a:p>
          <a:p>
            <a:pPr algn="ctr"/>
            <a:r>
              <a:rPr lang="en-AU" dirty="0" smtClean="0"/>
              <a:t>2</a:t>
            </a:r>
            <a:endParaRPr lang="en-AU" dirty="0"/>
          </a:p>
        </p:txBody>
      </p:sp>
      <p:sp>
        <p:nvSpPr>
          <p:cNvPr id="23" name="TextBox 22"/>
          <p:cNvSpPr txBox="1"/>
          <p:nvPr/>
        </p:nvSpPr>
        <p:spPr>
          <a:xfrm>
            <a:off x="7445843" y="2564904"/>
            <a:ext cx="1380506" cy="646331"/>
          </a:xfrm>
          <a:prstGeom prst="rect">
            <a:avLst/>
          </a:prstGeom>
          <a:noFill/>
        </p:spPr>
        <p:txBody>
          <a:bodyPr wrap="none" rtlCol="0">
            <a:spAutoFit/>
          </a:bodyPr>
          <a:lstStyle/>
          <a:p>
            <a:r>
              <a:rPr lang="en-AU" dirty="0" smtClean="0"/>
              <a:t>Current node</a:t>
            </a:r>
          </a:p>
          <a:p>
            <a:r>
              <a:rPr lang="en-AU" dirty="0"/>
              <a:t>	</a:t>
            </a:r>
            <a:endParaRPr lang="en-AU" dirty="0" smtClean="0"/>
          </a:p>
        </p:txBody>
      </p:sp>
      <p:sp>
        <p:nvSpPr>
          <p:cNvPr id="25" name="Left Arrow 24"/>
          <p:cNvSpPr/>
          <p:nvPr/>
        </p:nvSpPr>
        <p:spPr>
          <a:xfrm>
            <a:off x="3765088" y="2570937"/>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Down Arrow 23"/>
          <p:cNvSpPr/>
          <p:nvPr/>
        </p:nvSpPr>
        <p:spPr>
          <a:xfrm rot="3568978">
            <a:off x="7010512" y="2644819"/>
            <a:ext cx="194208" cy="768675"/>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190152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grpSp>
        <p:nvGrpSpPr>
          <p:cNvPr id="8" name="Group 7"/>
          <p:cNvGrpSpPr/>
          <p:nvPr/>
        </p:nvGrpSpPr>
        <p:grpSpPr>
          <a:xfrm>
            <a:off x="683568" y="4509120"/>
            <a:ext cx="2448272" cy="2079011"/>
            <a:chOff x="2660068" y="1556792"/>
            <a:chExt cx="3767369" cy="3519171"/>
          </a:xfrm>
        </p:grpSpPr>
        <p:sp>
          <p:nvSpPr>
            <p:cNvPr id="9" name="Oval 8"/>
            <p:cNvSpPr/>
            <p:nvPr/>
          </p:nvSpPr>
          <p:spPr>
            <a:xfrm rot="20640676">
              <a:off x="5735995" y="1556792"/>
              <a:ext cx="691442" cy="716265"/>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10" name="Oval 9"/>
            <p:cNvSpPr/>
            <p:nvPr/>
          </p:nvSpPr>
          <p:spPr>
            <a:xfrm>
              <a:off x="4657759" y="2245650"/>
              <a:ext cx="691441" cy="716265"/>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11" name="Oval 10"/>
            <p:cNvSpPr/>
            <p:nvPr/>
          </p:nvSpPr>
          <p:spPr>
            <a:xfrm>
              <a:off x="3412799" y="1810600"/>
              <a:ext cx="740830" cy="750798"/>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12" name="Oval 11"/>
            <p:cNvSpPr/>
            <p:nvPr/>
          </p:nvSpPr>
          <p:spPr>
            <a:xfrm>
              <a:off x="3916929" y="3223661"/>
              <a:ext cx="740830" cy="747534"/>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13" name="Oval 12"/>
            <p:cNvSpPr/>
            <p:nvPr/>
          </p:nvSpPr>
          <p:spPr>
            <a:xfrm>
              <a:off x="3042384" y="4328429"/>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14" name="Oval 13"/>
            <p:cNvSpPr/>
            <p:nvPr/>
          </p:nvSpPr>
          <p:spPr>
            <a:xfrm>
              <a:off x="2660068" y="3042393"/>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39553" y="1772816"/>
            <a:ext cx="4419868"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717137"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{1,5,4,6}</a:t>
            </a: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2</a:t>
            </a:r>
            <a:endParaRPr lang="en-AU" dirty="0"/>
          </a:p>
        </p:txBody>
      </p:sp>
      <p:sp>
        <p:nvSpPr>
          <p:cNvPr id="23" name="TextBox 22"/>
          <p:cNvSpPr txBox="1"/>
          <p:nvPr/>
        </p:nvSpPr>
        <p:spPr>
          <a:xfrm>
            <a:off x="7445843" y="2564904"/>
            <a:ext cx="1380506" cy="646331"/>
          </a:xfrm>
          <a:prstGeom prst="rect">
            <a:avLst/>
          </a:prstGeom>
          <a:noFill/>
        </p:spPr>
        <p:txBody>
          <a:bodyPr wrap="none" rtlCol="0">
            <a:spAutoFit/>
          </a:bodyPr>
          <a:lstStyle/>
          <a:p>
            <a:r>
              <a:rPr lang="en-AU" dirty="0" smtClean="0"/>
              <a:t>Current node</a:t>
            </a:r>
          </a:p>
          <a:p>
            <a:r>
              <a:rPr lang="en-AU" dirty="0"/>
              <a:t>	</a:t>
            </a:r>
            <a:r>
              <a:rPr lang="en-AU" dirty="0" smtClean="0"/>
              <a:t>3</a:t>
            </a:r>
          </a:p>
        </p:txBody>
      </p:sp>
      <p:sp>
        <p:nvSpPr>
          <p:cNvPr id="25" name="Left Arrow 24"/>
          <p:cNvSpPr/>
          <p:nvPr/>
        </p:nvSpPr>
        <p:spPr>
          <a:xfrm>
            <a:off x="3192439" y="2731950"/>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194444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grpSp>
        <p:nvGrpSpPr>
          <p:cNvPr id="8" name="Group 7"/>
          <p:cNvGrpSpPr/>
          <p:nvPr/>
        </p:nvGrpSpPr>
        <p:grpSpPr>
          <a:xfrm>
            <a:off x="683568" y="4509120"/>
            <a:ext cx="2448272" cy="2079011"/>
            <a:chOff x="2660068" y="1556792"/>
            <a:chExt cx="3767369" cy="3519171"/>
          </a:xfrm>
        </p:grpSpPr>
        <p:sp>
          <p:nvSpPr>
            <p:cNvPr id="9" name="Oval 8"/>
            <p:cNvSpPr/>
            <p:nvPr/>
          </p:nvSpPr>
          <p:spPr>
            <a:xfrm rot="20640676">
              <a:off x="5735995" y="1556792"/>
              <a:ext cx="691442" cy="716265"/>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10" name="Oval 9"/>
            <p:cNvSpPr/>
            <p:nvPr/>
          </p:nvSpPr>
          <p:spPr>
            <a:xfrm>
              <a:off x="4657759" y="2245650"/>
              <a:ext cx="691441" cy="716265"/>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11" name="Oval 10"/>
            <p:cNvSpPr/>
            <p:nvPr/>
          </p:nvSpPr>
          <p:spPr>
            <a:xfrm>
              <a:off x="3412799" y="1810600"/>
              <a:ext cx="740830" cy="750798"/>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12" name="Oval 11"/>
            <p:cNvSpPr/>
            <p:nvPr/>
          </p:nvSpPr>
          <p:spPr>
            <a:xfrm>
              <a:off x="3916929" y="3223661"/>
              <a:ext cx="740830" cy="747534"/>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13" name="Oval 12"/>
            <p:cNvSpPr/>
            <p:nvPr/>
          </p:nvSpPr>
          <p:spPr>
            <a:xfrm>
              <a:off x="3042384" y="4328429"/>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14" name="Oval 13"/>
            <p:cNvSpPr/>
            <p:nvPr/>
          </p:nvSpPr>
          <p:spPr>
            <a:xfrm>
              <a:off x="2660068" y="3042393"/>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39552" y="1772816"/>
            <a:ext cx="4392487"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895071"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{1,5,4,6,3}</a:t>
            </a: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2</a:t>
            </a:r>
            <a:endParaRPr lang="en-AU" dirty="0"/>
          </a:p>
        </p:txBody>
      </p:sp>
      <p:sp>
        <p:nvSpPr>
          <p:cNvPr id="23" name="TextBox 22"/>
          <p:cNvSpPr txBox="1"/>
          <p:nvPr/>
        </p:nvSpPr>
        <p:spPr>
          <a:xfrm>
            <a:off x="7445843" y="2564904"/>
            <a:ext cx="1380506" cy="646331"/>
          </a:xfrm>
          <a:prstGeom prst="rect">
            <a:avLst/>
          </a:prstGeom>
          <a:noFill/>
        </p:spPr>
        <p:txBody>
          <a:bodyPr wrap="none" rtlCol="0">
            <a:spAutoFit/>
          </a:bodyPr>
          <a:lstStyle/>
          <a:p>
            <a:r>
              <a:rPr lang="en-AU" dirty="0" smtClean="0"/>
              <a:t>Current node</a:t>
            </a:r>
          </a:p>
          <a:p>
            <a:r>
              <a:rPr lang="en-AU" dirty="0"/>
              <a:t>	</a:t>
            </a:r>
            <a:endParaRPr lang="en-AU" dirty="0" smtClean="0"/>
          </a:p>
        </p:txBody>
      </p:sp>
      <p:sp>
        <p:nvSpPr>
          <p:cNvPr id="25" name="Left Arrow 24"/>
          <p:cNvSpPr/>
          <p:nvPr/>
        </p:nvSpPr>
        <p:spPr>
          <a:xfrm>
            <a:off x="3770610" y="2553403"/>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Down Arrow 23"/>
          <p:cNvSpPr/>
          <p:nvPr/>
        </p:nvSpPr>
        <p:spPr>
          <a:xfrm rot="3568978">
            <a:off x="7010512" y="2644819"/>
            <a:ext cx="194208" cy="768675"/>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3497918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grpSp>
        <p:nvGrpSpPr>
          <p:cNvPr id="8" name="Group 7"/>
          <p:cNvGrpSpPr/>
          <p:nvPr/>
        </p:nvGrpSpPr>
        <p:grpSpPr>
          <a:xfrm>
            <a:off x="683568" y="4509120"/>
            <a:ext cx="2448272" cy="2079011"/>
            <a:chOff x="2660068" y="1556792"/>
            <a:chExt cx="3767369" cy="3519171"/>
          </a:xfrm>
        </p:grpSpPr>
        <p:sp>
          <p:nvSpPr>
            <p:cNvPr id="9" name="Oval 8"/>
            <p:cNvSpPr/>
            <p:nvPr/>
          </p:nvSpPr>
          <p:spPr>
            <a:xfrm rot="20640676">
              <a:off x="5735995" y="1556792"/>
              <a:ext cx="691442" cy="716265"/>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10" name="Oval 9"/>
            <p:cNvSpPr/>
            <p:nvPr/>
          </p:nvSpPr>
          <p:spPr>
            <a:xfrm>
              <a:off x="4657759" y="2245650"/>
              <a:ext cx="691441" cy="716265"/>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11" name="Oval 10"/>
            <p:cNvSpPr/>
            <p:nvPr/>
          </p:nvSpPr>
          <p:spPr>
            <a:xfrm>
              <a:off x="3412799" y="1810600"/>
              <a:ext cx="740830" cy="750798"/>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12" name="Oval 11"/>
            <p:cNvSpPr/>
            <p:nvPr/>
          </p:nvSpPr>
          <p:spPr>
            <a:xfrm>
              <a:off x="3916929" y="3223661"/>
              <a:ext cx="740830" cy="747534"/>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13" name="Oval 12"/>
            <p:cNvSpPr/>
            <p:nvPr/>
          </p:nvSpPr>
          <p:spPr>
            <a:xfrm>
              <a:off x="3042384" y="4328429"/>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14" name="Oval 13"/>
            <p:cNvSpPr/>
            <p:nvPr/>
          </p:nvSpPr>
          <p:spPr>
            <a:xfrm>
              <a:off x="2660068" y="3042393"/>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39552" y="1772816"/>
            <a:ext cx="4608511"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895071"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{1,5,4,6,3}</a:t>
            </a: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dirty="0"/>
          </a:p>
        </p:txBody>
      </p:sp>
      <p:sp>
        <p:nvSpPr>
          <p:cNvPr id="23" name="TextBox 22"/>
          <p:cNvSpPr txBox="1"/>
          <p:nvPr/>
        </p:nvSpPr>
        <p:spPr>
          <a:xfrm>
            <a:off x="7445843" y="2564904"/>
            <a:ext cx="1380506" cy="646331"/>
          </a:xfrm>
          <a:prstGeom prst="rect">
            <a:avLst/>
          </a:prstGeom>
          <a:noFill/>
        </p:spPr>
        <p:txBody>
          <a:bodyPr wrap="none" rtlCol="0">
            <a:spAutoFit/>
          </a:bodyPr>
          <a:lstStyle/>
          <a:p>
            <a:r>
              <a:rPr lang="en-AU" dirty="0" smtClean="0"/>
              <a:t>Current node</a:t>
            </a:r>
          </a:p>
          <a:p>
            <a:r>
              <a:rPr lang="en-AU" dirty="0"/>
              <a:t>	</a:t>
            </a:r>
            <a:r>
              <a:rPr lang="en-AU" dirty="0" smtClean="0"/>
              <a:t>2</a:t>
            </a:r>
          </a:p>
        </p:txBody>
      </p:sp>
      <p:sp>
        <p:nvSpPr>
          <p:cNvPr id="25" name="Left Arrow 24"/>
          <p:cNvSpPr/>
          <p:nvPr/>
        </p:nvSpPr>
        <p:spPr>
          <a:xfrm>
            <a:off x="3181427" y="2756396"/>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29163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
            </a:r>
            <a:r>
              <a:rPr lang="en-AU" dirty="0"/>
              <a:t>solve problems involving network diagrams</a:t>
            </a:r>
            <a:r>
              <a:rPr lang="en-US" dirty="0" smtClean="0"/>
              <a:t>”</a:t>
            </a:r>
            <a:endParaRPr lang="en-AU" dirty="0"/>
          </a:p>
        </p:txBody>
      </p:sp>
      <p:sp>
        <p:nvSpPr>
          <p:cNvPr id="3" name="Content Placeholder 2"/>
          <p:cNvSpPr>
            <a:spLocks noGrp="1"/>
          </p:cNvSpPr>
          <p:nvPr>
            <p:ph idx="1"/>
          </p:nvPr>
        </p:nvSpPr>
        <p:spPr/>
        <p:txBody>
          <a:bodyPr>
            <a:normAutofit/>
          </a:bodyPr>
          <a:lstStyle/>
          <a:p>
            <a:pPr marL="342000" indent="-342000"/>
            <a:r>
              <a:rPr lang="en-AU" sz="1800" dirty="0" smtClean="0">
                <a:solidFill>
                  <a:srgbClr val="000000"/>
                </a:solidFill>
              </a:rPr>
              <a:t>You </a:t>
            </a:r>
            <a:r>
              <a:rPr lang="en-AU" sz="1800" dirty="0">
                <a:solidFill>
                  <a:srgbClr val="000000"/>
                </a:solidFill>
              </a:rPr>
              <a:t>have a visitor from overseas staying with you for a day who wants to visit all of the parks in Newcastle’s city. How do you maximise time spent at the parks, and minimise travel time?</a:t>
            </a:r>
          </a:p>
          <a:p>
            <a:endParaRPr lang="en-AU" sz="1800" dirty="0"/>
          </a:p>
        </p:txBody>
      </p:sp>
      <p:sp>
        <p:nvSpPr>
          <p:cNvPr id="8" name="Slide Number Placeholder 5"/>
          <p:cNvSpPr>
            <a:spLocks noGrp="1"/>
          </p:cNvSpPr>
          <p:nvPr>
            <p:ph type="sldNum" sz="quarter" idx="12"/>
          </p:nvPr>
        </p:nvSpPr>
        <p:spPr>
          <a:xfrm>
            <a:off x="8534400" y="5734050"/>
            <a:ext cx="609600" cy="520700"/>
          </a:xfrm>
        </p:spPr>
        <p:txBody>
          <a:bodyPr/>
          <a:lstStyle/>
          <a:p>
            <a:fld id="{2CAE4CAA-3E4F-4449-AD70-EAE6867891D4}" type="slidenum">
              <a:rPr lang="en-US">
                <a:solidFill>
                  <a:srgbClr val="FFFFFF"/>
                </a:solidFill>
              </a:rPr>
              <a:pPr/>
              <a:t>5</a:t>
            </a:fld>
            <a:endParaRPr lang="en-US">
              <a:solidFill>
                <a:srgbClr val="000000"/>
              </a:solidFill>
            </a:endParaRPr>
          </a:p>
        </p:txBody>
      </p:sp>
    </p:spTree>
    <p:extLst>
      <p:ext uri="{BB962C8B-B14F-4D97-AF65-F5344CB8AC3E}">
        <p14:creationId xmlns:p14="http://schemas.microsoft.com/office/powerpoint/2010/main" val="37585623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grpSp>
        <p:nvGrpSpPr>
          <p:cNvPr id="8" name="Group 7"/>
          <p:cNvGrpSpPr/>
          <p:nvPr/>
        </p:nvGrpSpPr>
        <p:grpSpPr>
          <a:xfrm>
            <a:off x="683568" y="4509120"/>
            <a:ext cx="2448272" cy="2079011"/>
            <a:chOff x="2660068" y="1556792"/>
            <a:chExt cx="3767369" cy="3519171"/>
          </a:xfrm>
        </p:grpSpPr>
        <p:sp>
          <p:nvSpPr>
            <p:cNvPr id="9" name="Oval 8"/>
            <p:cNvSpPr/>
            <p:nvPr/>
          </p:nvSpPr>
          <p:spPr>
            <a:xfrm rot="20640676">
              <a:off x="5735995" y="1556792"/>
              <a:ext cx="691442" cy="716265"/>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10" name="Oval 9"/>
            <p:cNvSpPr/>
            <p:nvPr/>
          </p:nvSpPr>
          <p:spPr>
            <a:xfrm>
              <a:off x="4657759" y="2245650"/>
              <a:ext cx="691441" cy="716265"/>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11" name="Oval 10"/>
            <p:cNvSpPr/>
            <p:nvPr/>
          </p:nvSpPr>
          <p:spPr>
            <a:xfrm>
              <a:off x="3412799" y="1810600"/>
              <a:ext cx="740830" cy="750798"/>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12" name="Oval 11"/>
            <p:cNvSpPr/>
            <p:nvPr/>
          </p:nvSpPr>
          <p:spPr>
            <a:xfrm>
              <a:off x="3916929" y="3223661"/>
              <a:ext cx="740830" cy="747534"/>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13" name="Oval 12"/>
            <p:cNvSpPr/>
            <p:nvPr/>
          </p:nvSpPr>
          <p:spPr>
            <a:xfrm>
              <a:off x="3042384" y="4328429"/>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14" name="Oval 13"/>
            <p:cNvSpPr/>
            <p:nvPr/>
          </p:nvSpPr>
          <p:spPr>
            <a:xfrm>
              <a:off x="2660068" y="3042393"/>
              <a:ext cx="740830" cy="747534"/>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39552" y="1772816"/>
            <a:ext cx="4392487"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2073003"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{1,5,4,6,3,2}</a:t>
            </a: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dirty="0"/>
          </a:p>
        </p:txBody>
      </p:sp>
      <p:sp>
        <p:nvSpPr>
          <p:cNvPr id="25" name="Left Arrow 24"/>
          <p:cNvSpPr/>
          <p:nvPr/>
        </p:nvSpPr>
        <p:spPr>
          <a:xfrm>
            <a:off x="4170240" y="4249824"/>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3779912" y="5714661"/>
            <a:ext cx="1483098" cy="369332"/>
          </a:xfrm>
          <a:prstGeom prst="rect">
            <a:avLst/>
          </a:prstGeom>
          <a:noFill/>
        </p:spPr>
        <p:txBody>
          <a:bodyPr wrap="none" rtlCol="0">
            <a:spAutoFit/>
          </a:bodyPr>
          <a:lstStyle/>
          <a:p>
            <a:r>
              <a:rPr lang="en-AU" dirty="0" smtClean="0"/>
              <a:t>RETURN: TRUE</a:t>
            </a:r>
            <a:endParaRPr lang="en-AU" dirty="0"/>
          </a:p>
        </p:txBody>
      </p:sp>
    </p:spTree>
    <p:extLst>
      <p:ext uri="{BB962C8B-B14F-4D97-AF65-F5344CB8AC3E}">
        <p14:creationId xmlns:p14="http://schemas.microsoft.com/office/powerpoint/2010/main" val="4865198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sp>
        <p:nvSpPr>
          <p:cNvPr id="3" name="Rectangle 2"/>
          <p:cNvSpPr/>
          <p:nvPr/>
        </p:nvSpPr>
        <p:spPr>
          <a:xfrm>
            <a:off x="2431135" y="1772816"/>
            <a:ext cx="6605361" cy="4462760"/>
          </a:xfrm>
          <a:prstGeom prst="rect">
            <a:avLst/>
          </a:prstGeom>
        </p:spPr>
        <p:txBody>
          <a:bodyPr wrap="square">
            <a:spAutoFit/>
          </a:bodyPr>
          <a:lstStyle/>
          <a:p>
            <a:pPr>
              <a:spcAft>
                <a:spcPts val="0"/>
              </a:spcAft>
            </a:pP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600" dirty="0">
              <a:latin typeface="Times New Roman" panose="02020603050405020304" pitchFamily="18" charset="0"/>
              <a:ea typeface="Times New Roman" panose="02020603050405020304" pitchFamily="18" charset="0"/>
            </a:endParaRPr>
          </a:p>
          <a:p>
            <a:pPr>
              <a:spcAft>
                <a:spcPts val="0"/>
              </a:spcAft>
            </a:pP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600" dirty="0">
              <a:latin typeface="Times New Roman" panose="02020603050405020304" pitchFamily="18" charset="0"/>
              <a:ea typeface="Times New Roman" panose="02020603050405020304" pitchFamily="18" charset="0"/>
            </a:endParaRPr>
          </a:p>
          <a:p>
            <a:pPr>
              <a:spcAft>
                <a:spcPts val="0"/>
              </a:spcAft>
            </a:pP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600" dirty="0">
              <a:latin typeface="Times New Roman" panose="02020603050405020304" pitchFamily="18" charset="0"/>
              <a:ea typeface="Times New Roman" panose="02020603050405020304" pitchFamily="18" charset="0"/>
            </a:endParaRPr>
          </a:p>
          <a:p>
            <a:pPr>
              <a:spcAft>
                <a:spcPts val="0"/>
              </a:spcAft>
            </a:pP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600" dirty="0">
              <a:latin typeface="Times New Roman" panose="02020603050405020304" pitchFamily="18" charset="0"/>
              <a:ea typeface="Times New Roman" panose="02020603050405020304" pitchFamily="18" charset="0"/>
            </a:endParaRPr>
          </a:p>
          <a:p>
            <a:pPr>
              <a:spcAft>
                <a:spcPts val="0"/>
              </a:spcAft>
            </a:pP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600" dirty="0">
              <a:latin typeface="Times New Roman" panose="02020603050405020304" pitchFamily="18" charset="0"/>
              <a:ea typeface="Times New Roman" panose="02020603050405020304" pitchFamily="18" charset="0"/>
            </a:endParaRPr>
          </a:p>
          <a:p>
            <a:pPr indent="457200">
              <a:spcAft>
                <a:spcPts val="0"/>
              </a:spcAft>
            </a:pP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600" dirty="0">
              <a:latin typeface="Times New Roman" panose="02020603050405020304" pitchFamily="18" charset="0"/>
              <a:ea typeface="Times New Roman" panose="02020603050405020304" pitchFamily="18" charset="0"/>
            </a:endParaRPr>
          </a:p>
          <a:p>
            <a:pPr indent="457200">
              <a:spcAft>
                <a:spcPts val="0"/>
              </a:spcAft>
            </a:pP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600" dirty="0">
              <a:latin typeface="Times New Roman" panose="02020603050405020304" pitchFamily="18" charset="0"/>
              <a:ea typeface="Times New Roman" panose="02020603050405020304" pitchFamily="18" charset="0"/>
            </a:endParaRPr>
          </a:p>
          <a:p>
            <a:pPr indent="457200"/>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6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6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6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6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6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6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6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6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600" dirty="0">
              <a:latin typeface="Times New Roman" panose="02020603050405020304" pitchFamily="18" charset="0"/>
              <a:ea typeface="Times New Roman" panose="02020603050405020304" pitchFamily="18" charset="0"/>
            </a:endParaRPr>
          </a:p>
          <a:p>
            <a:pPr indent="457200">
              <a:spcAft>
                <a:spcPts val="0"/>
              </a:spcAft>
            </a:pPr>
            <a:r>
              <a:rPr lang="en-GB"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6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6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600" dirty="0">
              <a:latin typeface="Times New Roman" panose="02020603050405020304" pitchFamily="18" charset="0"/>
              <a:ea typeface="Times New Roman" panose="02020603050405020304" pitchFamily="18" charset="0"/>
            </a:endParaRPr>
          </a:p>
          <a:p>
            <a:pPr>
              <a:spcAft>
                <a:spcPts val="0"/>
              </a:spcAft>
            </a:pPr>
            <a:r>
              <a:rPr lang="en-GB"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600" dirty="0">
              <a:latin typeface="Times New Roman" panose="02020603050405020304" pitchFamily="18" charset="0"/>
              <a:ea typeface="Times New Roman" panose="02020603050405020304" pitchFamily="18" charset="0"/>
            </a:endParaRPr>
          </a:p>
          <a:p>
            <a:pPr>
              <a:spcAft>
                <a:spcPts val="0"/>
              </a:spcAft>
            </a:pPr>
            <a:r>
              <a:rPr lang="en-GB"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600" dirty="0">
              <a:latin typeface="Times New Roman" panose="02020603050405020304" pitchFamily="18" charset="0"/>
              <a:ea typeface="Times New Roman" panose="02020603050405020304" pitchFamily="18" charset="0"/>
            </a:endParaRPr>
          </a:p>
          <a:p>
            <a:pPr>
              <a:spcAft>
                <a:spcPts val="0"/>
              </a:spcAft>
            </a:pP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600" dirty="0">
              <a:latin typeface="Times New Roman" panose="02020603050405020304" pitchFamily="18" charset="0"/>
              <a:ea typeface="Times New Roman" panose="02020603050405020304" pitchFamily="18" charset="0"/>
            </a:endParaRPr>
          </a:p>
        </p:txBody>
      </p:sp>
      <p:grpSp>
        <p:nvGrpSpPr>
          <p:cNvPr id="36" name="Group 35"/>
          <p:cNvGrpSpPr/>
          <p:nvPr/>
        </p:nvGrpSpPr>
        <p:grpSpPr>
          <a:xfrm>
            <a:off x="683568" y="4509120"/>
            <a:ext cx="2448272" cy="2079011"/>
            <a:chOff x="2660068" y="1556792"/>
            <a:chExt cx="3767369" cy="3519171"/>
          </a:xfrm>
        </p:grpSpPr>
        <p:sp>
          <p:nvSpPr>
            <p:cNvPr id="37" name="Oval 36"/>
            <p:cNvSpPr/>
            <p:nvPr/>
          </p:nvSpPr>
          <p:spPr>
            <a:xfrm rot="20640676">
              <a:off x="5735995" y="1556792"/>
              <a:ext cx="691442"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38" name="Oval 37"/>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39" name="Oval 38"/>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40" name="Oval 39"/>
            <p:cNvSpPr/>
            <p:nvPr/>
          </p:nvSpPr>
          <p:spPr>
            <a:xfrm>
              <a:off x="3916929" y="3223661"/>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41" name="Oval 40"/>
            <p:cNvSpPr/>
            <p:nvPr/>
          </p:nvSpPr>
          <p:spPr>
            <a:xfrm>
              <a:off x="3042384" y="4328429"/>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42" name="Oval 41"/>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43" name="Straight Connector 42"/>
            <p:cNvCxnSpPr>
              <a:stCxn id="39" idx="6"/>
              <a:endCxn id="38"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7"/>
              <a:endCxn id="37"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6"/>
              <a:endCxn id="40"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0" idx="3"/>
              <a:endCxn id="41"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2" idx="4"/>
              <a:endCxn id="41"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57179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grpSp>
        <p:nvGrpSpPr>
          <p:cNvPr id="8" name="Group 7"/>
          <p:cNvGrpSpPr/>
          <p:nvPr/>
        </p:nvGrpSpPr>
        <p:grpSpPr>
          <a:xfrm>
            <a:off x="683568" y="4509120"/>
            <a:ext cx="2448272" cy="2079011"/>
            <a:chOff x="2660068" y="1556792"/>
            <a:chExt cx="3767369" cy="3519171"/>
          </a:xfrm>
        </p:grpSpPr>
        <p:sp>
          <p:nvSpPr>
            <p:cNvPr id="9" name="Oval 8"/>
            <p:cNvSpPr/>
            <p:nvPr/>
          </p:nvSpPr>
          <p:spPr>
            <a:xfrm rot="20640676">
              <a:off x="5735995" y="1556792"/>
              <a:ext cx="691442"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12" name="Oval 11"/>
            <p:cNvSpPr/>
            <p:nvPr/>
          </p:nvSpPr>
          <p:spPr>
            <a:xfrm>
              <a:off x="3916929" y="3223661"/>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13" name="Oval 12"/>
            <p:cNvSpPr/>
            <p:nvPr/>
          </p:nvSpPr>
          <p:spPr>
            <a:xfrm>
              <a:off x="3042384" y="4328429"/>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14" name="Oval 13"/>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39552" y="1772816"/>
            <a:ext cx="4392487"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056700"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a:t>
            </a: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4" name="Rectangle 23"/>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dirty="0"/>
          </a:p>
        </p:txBody>
      </p:sp>
      <p:sp>
        <p:nvSpPr>
          <p:cNvPr id="5" name="Left Arrow 4"/>
          <p:cNvSpPr/>
          <p:nvPr/>
        </p:nvSpPr>
        <p:spPr>
          <a:xfrm>
            <a:off x="2267744" y="1918068"/>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540210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grpSp>
        <p:nvGrpSpPr>
          <p:cNvPr id="8" name="Group 7"/>
          <p:cNvGrpSpPr/>
          <p:nvPr/>
        </p:nvGrpSpPr>
        <p:grpSpPr>
          <a:xfrm>
            <a:off x="683568" y="4509120"/>
            <a:ext cx="2448272" cy="2079011"/>
            <a:chOff x="2660068" y="1556792"/>
            <a:chExt cx="3767369" cy="3519171"/>
          </a:xfrm>
        </p:grpSpPr>
        <p:sp>
          <p:nvSpPr>
            <p:cNvPr id="9" name="Oval 8"/>
            <p:cNvSpPr/>
            <p:nvPr/>
          </p:nvSpPr>
          <p:spPr>
            <a:xfrm rot="20640676">
              <a:off x="5735995" y="1556792"/>
              <a:ext cx="691442"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12" name="Oval 11"/>
            <p:cNvSpPr/>
            <p:nvPr/>
          </p:nvSpPr>
          <p:spPr>
            <a:xfrm>
              <a:off x="3916929" y="3223661"/>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13" name="Oval 12"/>
            <p:cNvSpPr/>
            <p:nvPr/>
          </p:nvSpPr>
          <p:spPr>
            <a:xfrm>
              <a:off x="3042384" y="4328429"/>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14" name="Oval 13"/>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39552" y="1772816"/>
            <a:ext cx="4464496"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056700"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a:t>
            </a:r>
            <a:r>
              <a:rPr lang="en-AU" dirty="0" smtClean="0"/>
              <a:t>{}</a:t>
            </a:r>
            <a:endParaRPr lang="en-AU" dirty="0" smtClean="0"/>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1</a:t>
            </a:r>
            <a:endParaRPr lang="en-AU" dirty="0"/>
          </a:p>
        </p:txBody>
      </p:sp>
      <p:sp>
        <p:nvSpPr>
          <p:cNvPr id="23" name="Left Arrow 22"/>
          <p:cNvSpPr/>
          <p:nvPr/>
        </p:nvSpPr>
        <p:spPr>
          <a:xfrm>
            <a:off x="2312648" y="2094034"/>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0917093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grpSp>
        <p:nvGrpSpPr>
          <p:cNvPr id="8" name="Group 7"/>
          <p:cNvGrpSpPr/>
          <p:nvPr/>
        </p:nvGrpSpPr>
        <p:grpSpPr>
          <a:xfrm>
            <a:off x="683568" y="4509120"/>
            <a:ext cx="2448272" cy="2079011"/>
            <a:chOff x="2660068" y="1556792"/>
            <a:chExt cx="3767369" cy="3519171"/>
          </a:xfrm>
        </p:grpSpPr>
        <p:sp>
          <p:nvSpPr>
            <p:cNvPr id="9" name="Oval 8"/>
            <p:cNvSpPr/>
            <p:nvPr/>
          </p:nvSpPr>
          <p:spPr>
            <a:xfrm rot="20640676">
              <a:off x="5735995" y="1556792"/>
              <a:ext cx="691442"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12" name="Oval 11"/>
            <p:cNvSpPr/>
            <p:nvPr/>
          </p:nvSpPr>
          <p:spPr>
            <a:xfrm>
              <a:off x="3916929" y="3223661"/>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13" name="Oval 12"/>
            <p:cNvSpPr/>
            <p:nvPr/>
          </p:nvSpPr>
          <p:spPr>
            <a:xfrm>
              <a:off x="3042384" y="4328429"/>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14" name="Oval 13"/>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39552" y="1772816"/>
            <a:ext cx="4392487"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056700"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a:t>
            </a:r>
            <a:r>
              <a:rPr lang="en-AU" dirty="0" smtClean="0"/>
              <a:t>{}</a:t>
            </a:r>
            <a:endParaRPr lang="en-AU" dirty="0" smtClean="0"/>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1</a:t>
            </a:r>
            <a:endParaRPr lang="en-AU" dirty="0"/>
          </a:p>
        </p:txBody>
      </p:sp>
      <p:sp>
        <p:nvSpPr>
          <p:cNvPr id="23" name="TextBox 22"/>
          <p:cNvSpPr txBox="1"/>
          <p:nvPr/>
        </p:nvSpPr>
        <p:spPr>
          <a:xfrm>
            <a:off x="7445843" y="2564904"/>
            <a:ext cx="1380506" cy="369332"/>
          </a:xfrm>
          <a:prstGeom prst="rect">
            <a:avLst/>
          </a:prstGeom>
          <a:noFill/>
        </p:spPr>
        <p:txBody>
          <a:bodyPr wrap="none" rtlCol="0">
            <a:spAutoFit/>
          </a:bodyPr>
          <a:lstStyle/>
          <a:p>
            <a:r>
              <a:rPr lang="en-AU" dirty="0" smtClean="0"/>
              <a:t>Current node</a:t>
            </a:r>
            <a:endParaRPr lang="en-AU" dirty="0"/>
          </a:p>
        </p:txBody>
      </p:sp>
      <p:sp>
        <p:nvSpPr>
          <p:cNvPr id="24" name="Down Arrow 23"/>
          <p:cNvSpPr/>
          <p:nvPr/>
        </p:nvSpPr>
        <p:spPr>
          <a:xfrm rot="3568978">
            <a:off x="7010512" y="2644819"/>
            <a:ext cx="194208" cy="768675"/>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Left Arrow 24"/>
          <p:cNvSpPr/>
          <p:nvPr/>
        </p:nvSpPr>
        <p:spPr>
          <a:xfrm>
            <a:off x="3765088" y="2562620"/>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216138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grpSp>
        <p:nvGrpSpPr>
          <p:cNvPr id="8" name="Group 7"/>
          <p:cNvGrpSpPr/>
          <p:nvPr/>
        </p:nvGrpSpPr>
        <p:grpSpPr>
          <a:xfrm>
            <a:off x="683568" y="4509120"/>
            <a:ext cx="2448272" cy="2079011"/>
            <a:chOff x="2660068" y="1556792"/>
            <a:chExt cx="3767369" cy="3519171"/>
          </a:xfrm>
        </p:grpSpPr>
        <p:sp>
          <p:nvSpPr>
            <p:cNvPr id="9" name="Oval 8"/>
            <p:cNvSpPr/>
            <p:nvPr/>
          </p:nvSpPr>
          <p:spPr>
            <a:xfrm rot="20640676">
              <a:off x="5735995" y="1556792"/>
              <a:ext cx="691442"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12" name="Oval 11"/>
            <p:cNvSpPr/>
            <p:nvPr/>
          </p:nvSpPr>
          <p:spPr>
            <a:xfrm>
              <a:off x="3916929" y="3223661"/>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13" name="Oval 12"/>
            <p:cNvSpPr/>
            <p:nvPr/>
          </p:nvSpPr>
          <p:spPr>
            <a:xfrm>
              <a:off x="3042384" y="4328429"/>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14" name="Oval 13"/>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39552" y="1772816"/>
            <a:ext cx="4392487"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056700"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a:t>
            </a:r>
            <a:r>
              <a:rPr lang="en-AU" dirty="0" smtClean="0"/>
              <a:t>{}</a:t>
            </a:r>
            <a:endParaRPr lang="en-AU" dirty="0" smtClean="0"/>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dirty="0"/>
          </a:p>
        </p:txBody>
      </p:sp>
      <p:sp>
        <p:nvSpPr>
          <p:cNvPr id="23" name="TextBox 22"/>
          <p:cNvSpPr txBox="1"/>
          <p:nvPr/>
        </p:nvSpPr>
        <p:spPr>
          <a:xfrm>
            <a:off x="7445843" y="2564904"/>
            <a:ext cx="1380506" cy="646331"/>
          </a:xfrm>
          <a:prstGeom prst="rect">
            <a:avLst/>
          </a:prstGeom>
          <a:noFill/>
        </p:spPr>
        <p:txBody>
          <a:bodyPr wrap="none" rtlCol="0">
            <a:spAutoFit/>
          </a:bodyPr>
          <a:lstStyle/>
          <a:p>
            <a:r>
              <a:rPr lang="en-AU" dirty="0" smtClean="0"/>
              <a:t>Current node</a:t>
            </a:r>
          </a:p>
          <a:p>
            <a:r>
              <a:rPr lang="en-AU" dirty="0" smtClean="0"/>
              <a:t>	1</a:t>
            </a:r>
            <a:endParaRPr lang="en-AU" dirty="0"/>
          </a:p>
        </p:txBody>
      </p:sp>
      <p:sp>
        <p:nvSpPr>
          <p:cNvPr id="25" name="Left Arrow 24"/>
          <p:cNvSpPr/>
          <p:nvPr/>
        </p:nvSpPr>
        <p:spPr>
          <a:xfrm>
            <a:off x="3181427" y="2731919"/>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7417695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grpSp>
        <p:nvGrpSpPr>
          <p:cNvPr id="8" name="Group 7"/>
          <p:cNvGrpSpPr/>
          <p:nvPr/>
        </p:nvGrpSpPr>
        <p:grpSpPr>
          <a:xfrm>
            <a:off x="683568" y="4509120"/>
            <a:ext cx="2448272" cy="2079011"/>
            <a:chOff x="2660068" y="1556792"/>
            <a:chExt cx="3767369" cy="3519171"/>
          </a:xfrm>
        </p:grpSpPr>
        <p:sp>
          <p:nvSpPr>
            <p:cNvPr id="9" name="Oval 8"/>
            <p:cNvSpPr/>
            <p:nvPr/>
          </p:nvSpPr>
          <p:spPr>
            <a:xfrm rot="20640676">
              <a:off x="5735995" y="1556792"/>
              <a:ext cx="691442"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12" name="Oval 11"/>
            <p:cNvSpPr/>
            <p:nvPr/>
          </p:nvSpPr>
          <p:spPr>
            <a:xfrm>
              <a:off x="3916929" y="3223661"/>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13" name="Oval 12"/>
            <p:cNvSpPr/>
            <p:nvPr/>
          </p:nvSpPr>
          <p:spPr>
            <a:xfrm>
              <a:off x="3042384" y="4328429"/>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14" name="Oval 13"/>
            <p:cNvSpPr/>
            <p:nvPr/>
          </p:nvSpPr>
          <p:spPr>
            <a:xfrm>
              <a:off x="2660068" y="3042393"/>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39552" y="1772816"/>
            <a:ext cx="4680520" cy="2831544"/>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183337"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a:t>
            </a:r>
            <a:r>
              <a:rPr lang="en-AU" dirty="0" smtClean="0"/>
              <a:t>1}</a:t>
            </a:r>
            <a:endParaRPr lang="en-AU" dirty="0" smtClean="0"/>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5</a:t>
            </a:r>
          </a:p>
          <a:p>
            <a:pPr algn="ctr"/>
            <a:r>
              <a:rPr lang="en-AU" dirty="0" smtClean="0"/>
              <a:t>2</a:t>
            </a:r>
            <a:endParaRPr lang="en-AU" dirty="0"/>
          </a:p>
        </p:txBody>
      </p:sp>
      <p:sp>
        <p:nvSpPr>
          <p:cNvPr id="25" name="Left Arrow 24"/>
          <p:cNvSpPr/>
          <p:nvPr/>
        </p:nvSpPr>
        <p:spPr>
          <a:xfrm>
            <a:off x="4150015" y="3598640"/>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TextBox 25"/>
          <p:cNvSpPr txBox="1"/>
          <p:nvPr/>
        </p:nvSpPr>
        <p:spPr>
          <a:xfrm>
            <a:off x="7445843" y="2564904"/>
            <a:ext cx="1380506" cy="646331"/>
          </a:xfrm>
          <a:prstGeom prst="rect">
            <a:avLst/>
          </a:prstGeom>
          <a:noFill/>
        </p:spPr>
        <p:txBody>
          <a:bodyPr wrap="none" rtlCol="0">
            <a:spAutoFit/>
          </a:bodyPr>
          <a:lstStyle/>
          <a:p>
            <a:r>
              <a:rPr lang="en-AU" dirty="0" smtClean="0"/>
              <a:t>Current node</a:t>
            </a:r>
          </a:p>
          <a:p>
            <a:r>
              <a:rPr lang="en-AU" dirty="0" smtClean="0"/>
              <a:t>	1</a:t>
            </a:r>
            <a:endParaRPr lang="en-AU" dirty="0"/>
          </a:p>
        </p:txBody>
      </p:sp>
    </p:spTree>
    <p:extLst>
      <p:ext uri="{BB962C8B-B14F-4D97-AF65-F5344CB8AC3E}">
        <p14:creationId xmlns:p14="http://schemas.microsoft.com/office/powerpoint/2010/main" val="36233150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sp>
        <p:nvSpPr>
          <p:cNvPr id="3" name="Rectangle 2"/>
          <p:cNvSpPr/>
          <p:nvPr/>
        </p:nvSpPr>
        <p:spPr>
          <a:xfrm>
            <a:off x="539553" y="1772816"/>
            <a:ext cx="4521618"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183337"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a:t>
            </a:r>
            <a:r>
              <a:rPr lang="en-AU" dirty="0" smtClean="0"/>
              <a:t>1}</a:t>
            </a:r>
            <a:endParaRPr lang="en-AU" dirty="0" smtClean="0"/>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5</a:t>
            </a:r>
          </a:p>
          <a:p>
            <a:pPr algn="ctr"/>
            <a:r>
              <a:rPr lang="en-AU" dirty="0" smtClean="0"/>
              <a:t>2</a:t>
            </a:r>
            <a:endParaRPr lang="en-AU" dirty="0"/>
          </a:p>
        </p:txBody>
      </p:sp>
      <p:sp>
        <p:nvSpPr>
          <p:cNvPr id="23" name="TextBox 22"/>
          <p:cNvSpPr txBox="1"/>
          <p:nvPr/>
        </p:nvSpPr>
        <p:spPr>
          <a:xfrm>
            <a:off x="7445843" y="2564904"/>
            <a:ext cx="1380506" cy="369332"/>
          </a:xfrm>
          <a:prstGeom prst="rect">
            <a:avLst/>
          </a:prstGeom>
          <a:noFill/>
        </p:spPr>
        <p:txBody>
          <a:bodyPr wrap="none" rtlCol="0">
            <a:spAutoFit/>
          </a:bodyPr>
          <a:lstStyle/>
          <a:p>
            <a:r>
              <a:rPr lang="en-AU" dirty="0" smtClean="0"/>
              <a:t>Current node</a:t>
            </a:r>
            <a:endParaRPr lang="en-AU" dirty="0"/>
          </a:p>
        </p:txBody>
      </p:sp>
      <p:sp>
        <p:nvSpPr>
          <p:cNvPr id="24" name="Down Arrow 23"/>
          <p:cNvSpPr/>
          <p:nvPr/>
        </p:nvSpPr>
        <p:spPr>
          <a:xfrm rot="3568978">
            <a:off x="7010512" y="2644819"/>
            <a:ext cx="194208" cy="768675"/>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Left Arrow 24"/>
          <p:cNvSpPr/>
          <p:nvPr/>
        </p:nvSpPr>
        <p:spPr>
          <a:xfrm>
            <a:off x="3765088" y="2564904"/>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6" name="Group 25"/>
          <p:cNvGrpSpPr/>
          <p:nvPr/>
        </p:nvGrpSpPr>
        <p:grpSpPr>
          <a:xfrm>
            <a:off x="683568" y="4509120"/>
            <a:ext cx="2448272" cy="2079011"/>
            <a:chOff x="2660068" y="1556792"/>
            <a:chExt cx="3767369" cy="3519171"/>
          </a:xfrm>
        </p:grpSpPr>
        <p:sp>
          <p:nvSpPr>
            <p:cNvPr id="27" name="Oval 26"/>
            <p:cNvSpPr/>
            <p:nvPr/>
          </p:nvSpPr>
          <p:spPr>
            <a:xfrm rot="20640676">
              <a:off x="5735995" y="1556792"/>
              <a:ext cx="691442"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28" name="Oval 27"/>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29" name="Oval 28"/>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30" name="Oval 29"/>
            <p:cNvSpPr/>
            <p:nvPr/>
          </p:nvSpPr>
          <p:spPr>
            <a:xfrm>
              <a:off x="3916929" y="3223661"/>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31" name="Oval 30"/>
            <p:cNvSpPr/>
            <p:nvPr/>
          </p:nvSpPr>
          <p:spPr>
            <a:xfrm>
              <a:off x="3042384" y="4328429"/>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32" name="Oval 31"/>
            <p:cNvSpPr/>
            <p:nvPr/>
          </p:nvSpPr>
          <p:spPr>
            <a:xfrm>
              <a:off x="2660068" y="3042393"/>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33" name="Straight Connector 32"/>
            <p:cNvCxnSpPr>
              <a:stCxn id="29" idx="6"/>
              <a:endCxn id="28"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8" idx="7"/>
              <a:endCxn id="27"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2" idx="6"/>
              <a:endCxn id="30"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0" idx="3"/>
              <a:endCxn id="31"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2" idx="4"/>
              <a:endCxn id="31"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118720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sp>
        <p:nvSpPr>
          <p:cNvPr id="3" name="Rectangle 2"/>
          <p:cNvSpPr/>
          <p:nvPr/>
        </p:nvSpPr>
        <p:spPr>
          <a:xfrm>
            <a:off x="539553" y="1772816"/>
            <a:ext cx="4521618"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183337"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a:t>
            </a:r>
            <a:r>
              <a:rPr lang="en-AU" dirty="0" smtClean="0"/>
              <a:t>1}</a:t>
            </a:r>
            <a:endParaRPr lang="en-AU" dirty="0" smtClean="0"/>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2</a:t>
            </a:r>
            <a:endParaRPr lang="en-AU" dirty="0"/>
          </a:p>
        </p:txBody>
      </p:sp>
      <p:sp>
        <p:nvSpPr>
          <p:cNvPr id="23" name="TextBox 22"/>
          <p:cNvSpPr txBox="1"/>
          <p:nvPr/>
        </p:nvSpPr>
        <p:spPr>
          <a:xfrm>
            <a:off x="7445843" y="2564904"/>
            <a:ext cx="1380506" cy="646331"/>
          </a:xfrm>
          <a:prstGeom prst="rect">
            <a:avLst/>
          </a:prstGeom>
          <a:noFill/>
        </p:spPr>
        <p:txBody>
          <a:bodyPr wrap="none" rtlCol="0">
            <a:spAutoFit/>
          </a:bodyPr>
          <a:lstStyle/>
          <a:p>
            <a:r>
              <a:rPr lang="en-AU" dirty="0" smtClean="0"/>
              <a:t>Current </a:t>
            </a:r>
            <a:r>
              <a:rPr lang="en-AU" dirty="0" smtClean="0"/>
              <a:t>node</a:t>
            </a:r>
          </a:p>
          <a:p>
            <a:r>
              <a:rPr lang="en-AU" dirty="0"/>
              <a:t>	</a:t>
            </a:r>
            <a:r>
              <a:rPr lang="en-AU" dirty="0" smtClean="0"/>
              <a:t>5</a:t>
            </a:r>
            <a:endParaRPr lang="en-AU" dirty="0"/>
          </a:p>
        </p:txBody>
      </p:sp>
      <p:sp>
        <p:nvSpPr>
          <p:cNvPr id="25" name="Left Arrow 24"/>
          <p:cNvSpPr/>
          <p:nvPr/>
        </p:nvSpPr>
        <p:spPr>
          <a:xfrm>
            <a:off x="3419872" y="2708667"/>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6" name="Group 25"/>
          <p:cNvGrpSpPr/>
          <p:nvPr/>
        </p:nvGrpSpPr>
        <p:grpSpPr>
          <a:xfrm>
            <a:off x="683568" y="4509120"/>
            <a:ext cx="2448272" cy="2079011"/>
            <a:chOff x="2660068" y="1556792"/>
            <a:chExt cx="3767369" cy="3519171"/>
          </a:xfrm>
        </p:grpSpPr>
        <p:sp>
          <p:nvSpPr>
            <p:cNvPr id="27" name="Oval 26"/>
            <p:cNvSpPr/>
            <p:nvPr/>
          </p:nvSpPr>
          <p:spPr>
            <a:xfrm rot="20640676">
              <a:off x="5735995" y="1556792"/>
              <a:ext cx="691442"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28" name="Oval 27"/>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29" name="Oval 28"/>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30" name="Oval 29"/>
            <p:cNvSpPr/>
            <p:nvPr/>
          </p:nvSpPr>
          <p:spPr>
            <a:xfrm>
              <a:off x="3916929" y="3223661"/>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31" name="Oval 30"/>
            <p:cNvSpPr/>
            <p:nvPr/>
          </p:nvSpPr>
          <p:spPr>
            <a:xfrm>
              <a:off x="3042384" y="4328429"/>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32" name="Oval 31"/>
            <p:cNvSpPr/>
            <p:nvPr/>
          </p:nvSpPr>
          <p:spPr>
            <a:xfrm>
              <a:off x="2660068" y="3042393"/>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33" name="Straight Connector 32"/>
            <p:cNvCxnSpPr>
              <a:stCxn id="29" idx="6"/>
              <a:endCxn id="28"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8" idx="7"/>
              <a:endCxn id="27"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2" idx="6"/>
              <a:endCxn id="30"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0" idx="3"/>
              <a:endCxn id="31"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2" idx="4"/>
              <a:endCxn id="31"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41538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sp>
        <p:nvSpPr>
          <p:cNvPr id="3" name="Rectangle 2"/>
          <p:cNvSpPr/>
          <p:nvPr/>
        </p:nvSpPr>
        <p:spPr>
          <a:xfrm>
            <a:off x="539552" y="1772816"/>
            <a:ext cx="4509147"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361270"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a:t>
            </a:r>
            <a:r>
              <a:rPr lang="en-AU" dirty="0" smtClean="0"/>
              <a:t>1,5</a:t>
            </a:r>
            <a:r>
              <a:rPr lang="en-AU" dirty="0" smtClean="0"/>
              <a:t>}</a:t>
            </a: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2</a:t>
            </a:r>
            <a:endParaRPr lang="en-AU" dirty="0"/>
          </a:p>
        </p:txBody>
      </p:sp>
      <p:sp>
        <p:nvSpPr>
          <p:cNvPr id="23" name="TextBox 22"/>
          <p:cNvSpPr txBox="1"/>
          <p:nvPr/>
        </p:nvSpPr>
        <p:spPr>
          <a:xfrm>
            <a:off x="7445843" y="2564904"/>
            <a:ext cx="1380506" cy="646331"/>
          </a:xfrm>
          <a:prstGeom prst="rect">
            <a:avLst/>
          </a:prstGeom>
          <a:noFill/>
        </p:spPr>
        <p:txBody>
          <a:bodyPr wrap="none" rtlCol="0">
            <a:spAutoFit/>
          </a:bodyPr>
          <a:lstStyle/>
          <a:p>
            <a:r>
              <a:rPr lang="en-AU" dirty="0" smtClean="0"/>
              <a:t>Current node</a:t>
            </a:r>
          </a:p>
          <a:p>
            <a:r>
              <a:rPr lang="en-AU" dirty="0"/>
              <a:t>	</a:t>
            </a:r>
            <a:endParaRPr lang="en-AU" dirty="0" smtClean="0"/>
          </a:p>
        </p:txBody>
      </p:sp>
      <p:sp>
        <p:nvSpPr>
          <p:cNvPr id="25" name="Left Arrow 24"/>
          <p:cNvSpPr/>
          <p:nvPr/>
        </p:nvSpPr>
        <p:spPr>
          <a:xfrm>
            <a:off x="3851920" y="2546791"/>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Down Arrow 23"/>
          <p:cNvSpPr/>
          <p:nvPr/>
        </p:nvSpPr>
        <p:spPr>
          <a:xfrm rot="3568978">
            <a:off x="7010512" y="2644819"/>
            <a:ext cx="194208" cy="768675"/>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6" name="Group 25"/>
          <p:cNvGrpSpPr/>
          <p:nvPr/>
        </p:nvGrpSpPr>
        <p:grpSpPr>
          <a:xfrm>
            <a:off x="683568" y="4509120"/>
            <a:ext cx="2448272" cy="2079011"/>
            <a:chOff x="2660068" y="1556792"/>
            <a:chExt cx="3767369" cy="3519171"/>
          </a:xfrm>
        </p:grpSpPr>
        <p:sp>
          <p:nvSpPr>
            <p:cNvPr id="27" name="Oval 26"/>
            <p:cNvSpPr/>
            <p:nvPr/>
          </p:nvSpPr>
          <p:spPr>
            <a:xfrm rot="20640676">
              <a:off x="5735995" y="1556792"/>
              <a:ext cx="691442"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28" name="Oval 27"/>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29" name="Oval 28"/>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30" name="Oval 29"/>
            <p:cNvSpPr/>
            <p:nvPr/>
          </p:nvSpPr>
          <p:spPr>
            <a:xfrm>
              <a:off x="3916929" y="3223661"/>
              <a:ext cx="740830" cy="747534"/>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31" name="Oval 30"/>
            <p:cNvSpPr/>
            <p:nvPr/>
          </p:nvSpPr>
          <p:spPr>
            <a:xfrm>
              <a:off x="3042384" y="4328429"/>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32" name="Oval 31"/>
            <p:cNvSpPr/>
            <p:nvPr/>
          </p:nvSpPr>
          <p:spPr>
            <a:xfrm>
              <a:off x="2660068" y="3042393"/>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33" name="Straight Connector 32"/>
            <p:cNvCxnSpPr>
              <a:stCxn id="29" idx="6"/>
              <a:endCxn id="28"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8" idx="7"/>
              <a:endCxn id="27"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2" idx="6"/>
              <a:endCxn id="30"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0" idx="3"/>
              <a:endCxn id="31"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2" idx="4"/>
              <a:endCxn id="31"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6079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
            </a:r>
            <a:r>
              <a:rPr lang="en-AU" dirty="0"/>
              <a:t>solve problems involving network diagrams</a:t>
            </a:r>
            <a:r>
              <a:rPr lang="en-US" dirty="0" smtClean="0"/>
              <a:t>”</a:t>
            </a:r>
            <a:endParaRPr lang="en-AU" dirty="0"/>
          </a:p>
        </p:txBody>
      </p:sp>
      <p:sp>
        <p:nvSpPr>
          <p:cNvPr id="8" name="Slide Number Placeholder 5"/>
          <p:cNvSpPr>
            <a:spLocks noGrp="1"/>
          </p:cNvSpPr>
          <p:nvPr>
            <p:ph type="sldNum" sz="quarter" idx="12"/>
          </p:nvPr>
        </p:nvSpPr>
        <p:spPr>
          <a:xfrm>
            <a:off x="8534400" y="5734050"/>
            <a:ext cx="609600" cy="520700"/>
          </a:xfrm>
        </p:spPr>
        <p:txBody>
          <a:bodyPr/>
          <a:lstStyle/>
          <a:p>
            <a:fld id="{2CAE4CAA-3E4F-4449-AD70-EAE6867891D4}" type="slidenum">
              <a:rPr lang="en-US">
                <a:solidFill>
                  <a:srgbClr val="FFFFFF"/>
                </a:solidFill>
              </a:rPr>
              <a:pPr/>
              <a:t>6</a:t>
            </a:fld>
            <a:endParaRPr lang="en-US">
              <a:solidFill>
                <a:srgbClr val="00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2565823"/>
            <a:ext cx="6264696" cy="3815505"/>
          </a:xfrm>
          <a:prstGeom prst="rect">
            <a:avLst/>
          </a:prstGeom>
        </p:spPr>
      </p:pic>
    </p:spTree>
    <p:extLst>
      <p:ext uri="{BB962C8B-B14F-4D97-AF65-F5344CB8AC3E}">
        <p14:creationId xmlns:p14="http://schemas.microsoft.com/office/powerpoint/2010/main" val="25308962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sp>
        <p:nvSpPr>
          <p:cNvPr id="3" name="Rectangle 2"/>
          <p:cNvSpPr/>
          <p:nvPr/>
        </p:nvSpPr>
        <p:spPr>
          <a:xfrm>
            <a:off x="539552" y="1772816"/>
            <a:ext cx="4392487" cy="2785378"/>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1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05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05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p>
          <a:p>
            <a:pPr indent="457200">
              <a:spcAft>
                <a:spcPts val="0"/>
              </a:spcAft>
            </a:pPr>
            <a:r>
              <a:rPr lang="en-AU"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a:t>
            </a:r>
            <a:r>
              <a:rPr lang="en-GB" sz="105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p>
          <a:p>
            <a:pPr marL="914400" indent="457200"/>
            <a:r>
              <a:rPr lang="en-GB" sz="105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361270"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a:t>
            </a:r>
            <a:r>
              <a:rPr lang="en-AU" dirty="0" smtClean="0"/>
              <a:t>1,5</a:t>
            </a:r>
            <a:r>
              <a:rPr lang="en-AU" dirty="0" smtClean="0"/>
              <a:t>}</a:t>
            </a: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dirty="0"/>
          </a:p>
        </p:txBody>
      </p:sp>
      <p:sp>
        <p:nvSpPr>
          <p:cNvPr id="23" name="TextBox 22"/>
          <p:cNvSpPr txBox="1"/>
          <p:nvPr/>
        </p:nvSpPr>
        <p:spPr>
          <a:xfrm>
            <a:off x="7445843" y="2564904"/>
            <a:ext cx="1380506" cy="646331"/>
          </a:xfrm>
          <a:prstGeom prst="rect">
            <a:avLst/>
          </a:prstGeom>
          <a:noFill/>
        </p:spPr>
        <p:txBody>
          <a:bodyPr wrap="none" rtlCol="0">
            <a:spAutoFit/>
          </a:bodyPr>
          <a:lstStyle/>
          <a:p>
            <a:r>
              <a:rPr lang="en-AU" dirty="0" smtClean="0"/>
              <a:t>Current node</a:t>
            </a:r>
          </a:p>
          <a:p>
            <a:r>
              <a:rPr lang="en-AU" dirty="0"/>
              <a:t>	</a:t>
            </a:r>
            <a:r>
              <a:rPr lang="en-AU" dirty="0" smtClean="0"/>
              <a:t>2</a:t>
            </a:r>
          </a:p>
        </p:txBody>
      </p:sp>
      <p:sp>
        <p:nvSpPr>
          <p:cNvPr id="25" name="Left Arrow 24"/>
          <p:cNvSpPr/>
          <p:nvPr/>
        </p:nvSpPr>
        <p:spPr>
          <a:xfrm>
            <a:off x="3089688" y="2758932"/>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4" name="Group 23"/>
          <p:cNvGrpSpPr/>
          <p:nvPr/>
        </p:nvGrpSpPr>
        <p:grpSpPr>
          <a:xfrm>
            <a:off x="683568" y="4509120"/>
            <a:ext cx="2448272" cy="2079011"/>
            <a:chOff x="2660068" y="1556792"/>
            <a:chExt cx="3767369" cy="3519171"/>
          </a:xfrm>
        </p:grpSpPr>
        <p:sp>
          <p:nvSpPr>
            <p:cNvPr id="26" name="Oval 25"/>
            <p:cNvSpPr/>
            <p:nvPr/>
          </p:nvSpPr>
          <p:spPr>
            <a:xfrm rot="20640676">
              <a:off x="5735995" y="1556792"/>
              <a:ext cx="691442"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27" name="Oval 26"/>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28" name="Oval 27"/>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29" name="Oval 28"/>
            <p:cNvSpPr/>
            <p:nvPr/>
          </p:nvSpPr>
          <p:spPr>
            <a:xfrm>
              <a:off x="3916929" y="3223661"/>
              <a:ext cx="740830" cy="747534"/>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30" name="Oval 29"/>
            <p:cNvSpPr/>
            <p:nvPr/>
          </p:nvSpPr>
          <p:spPr>
            <a:xfrm>
              <a:off x="3042384" y="4328429"/>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31" name="Oval 30"/>
            <p:cNvSpPr/>
            <p:nvPr/>
          </p:nvSpPr>
          <p:spPr>
            <a:xfrm>
              <a:off x="2660068" y="3042393"/>
              <a:ext cx="740830" cy="747534"/>
            </a:xfrm>
            <a:prstGeom prst="ellipse">
              <a:avLst/>
            </a:prstGeom>
            <a:solidFill>
              <a:srgbClr val="F77E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32" name="Straight Connector 31"/>
            <p:cNvCxnSpPr>
              <a:stCxn id="28" idx="6"/>
              <a:endCxn id="27"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7" idx="7"/>
              <a:endCxn id="26"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1" idx="6"/>
              <a:endCxn id="29"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9" idx="3"/>
              <a:endCxn id="30"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1" idx="4"/>
              <a:endCxn id="30"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284553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Depth-First Search (Connectedness)</a:t>
            </a:r>
            <a:endParaRPr lang="en-AU" dirty="0"/>
          </a:p>
        </p:txBody>
      </p:sp>
      <p:sp>
        <p:nvSpPr>
          <p:cNvPr id="3" name="Rectangle 2"/>
          <p:cNvSpPr/>
          <p:nvPr/>
        </p:nvSpPr>
        <p:spPr>
          <a:xfrm>
            <a:off x="539553" y="1772816"/>
            <a:ext cx="4104456" cy="2831544"/>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a:t>
            </a:r>
            <a:r>
              <a:rPr lang="en-GB" sz="1100"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1</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a:t>
            </a:r>
            <a:r>
              <a:rPr lang="en-GB" sz="1100"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1</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marL="457200"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effectLst/>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539204"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a:t>
            </a:r>
            <a:r>
              <a:rPr lang="en-AU" dirty="0" smtClean="0"/>
              <a:t>1,5,2}</a:t>
            </a:r>
            <a:endParaRPr lang="en-AU" dirty="0" smtClean="0"/>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2" name="Rectangle 21"/>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dirty="0"/>
          </a:p>
        </p:txBody>
      </p:sp>
      <p:sp>
        <p:nvSpPr>
          <p:cNvPr id="25" name="Left Arrow 24"/>
          <p:cNvSpPr/>
          <p:nvPr/>
        </p:nvSpPr>
        <p:spPr>
          <a:xfrm>
            <a:off x="4239318" y="4232608"/>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3779912" y="5714661"/>
            <a:ext cx="1564403" cy="369332"/>
          </a:xfrm>
          <a:prstGeom prst="rect">
            <a:avLst/>
          </a:prstGeom>
          <a:noFill/>
        </p:spPr>
        <p:txBody>
          <a:bodyPr wrap="none" rtlCol="0">
            <a:spAutoFit/>
          </a:bodyPr>
          <a:lstStyle/>
          <a:p>
            <a:r>
              <a:rPr lang="en-AU" dirty="0" smtClean="0"/>
              <a:t>RETURN: FALSE</a:t>
            </a:r>
            <a:endParaRPr lang="en-AU" dirty="0"/>
          </a:p>
        </p:txBody>
      </p:sp>
      <p:grpSp>
        <p:nvGrpSpPr>
          <p:cNvPr id="23" name="Group 22"/>
          <p:cNvGrpSpPr/>
          <p:nvPr/>
        </p:nvGrpSpPr>
        <p:grpSpPr>
          <a:xfrm>
            <a:off x="683568" y="4509120"/>
            <a:ext cx="2448272" cy="2079011"/>
            <a:chOff x="2660068" y="1556792"/>
            <a:chExt cx="3767369" cy="3519171"/>
          </a:xfrm>
        </p:grpSpPr>
        <p:sp>
          <p:nvSpPr>
            <p:cNvPr id="24" name="Oval 23"/>
            <p:cNvSpPr/>
            <p:nvPr/>
          </p:nvSpPr>
          <p:spPr>
            <a:xfrm rot="20640676">
              <a:off x="5735995" y="1556792"/>
              <a:ext cx="691442"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26" name="Oval 25"/>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27" name="Oval 26"/>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28" name="Oval 27"/>
            <p:cNvSpPr/>
            <p:nvPr/>
          </p:nvSpPr>
          <p:spPr>
            <a:xfrm>
              <a:off x="3916929" y="3223661"/>
              <a:ext cx="740830" cy="747534"/>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29" name="Oval 28"/>
            <p:cNvSpPr/>
            <p:nvPr/>
          </p:nvSpPr>
          <p:spPr>
            <a:xfrm>
              <a:off x="3042384" y="4328429"/>
              <a:ext cx="740830" cy="74753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30" name="Oval 29"/>
            <p:cNvSpPr/>
            <p:nvPr/>
          </p:nvSpPr>
          <p:spPr>
            <a:xfrm>
              <a:off x="2660068" y="3042393"/>
              <a:ext cx="740830" cy="747534"/>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31" name="Straight Connector 30"/>
            <p:cNvCxnSpPr>
              <a:stCxn id="27" idx="6"/>
              <a:endCxn id="26"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6" idx="7"/>
              <a:endCxn id="24"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0" idx="6"/>
              <a:endCxn id="28"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8" idx="3"/>
              <a:endCxn id="29"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0" idx="4"/>
              <a:endCxn id="29"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2282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0" y="0"/>
            <a:ext cx="9144000" cy="6858000"/>
          </a:xfrm>
          <a:prstGeom prst="rect">
            <a:avLst/>
          </a:prstGeom>
          <a:solidFill>
            <a:schemeClr val="tx1"/>
          </a:solidFill>
          <a:ln w="9525">
            <a:solidFill>
              <a:schemeClr val="tx1"/>
            </a:solidFill>
            <a:miter lim="800000"/>
            <a:headEnd/>
            <a:tailEnd/>
          </a:ln>
        </p:spPr>
        <p:txBody>
          <a:bodyPr wrap="none" anchor="ctr"/>
          <a:lstStyle/>
          <a:p>
            <a:endParaRPr lang="en-AU"/>
          </a:p>
        </p:txBody>
      </p:sp>
      <p:pic>
        <p:nvPicPr>
          <p:cNvPr id="197635" name="Picture 3" descr="UON_Alternative_REV"/>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3363" y="1695450"/>
            <a:ext cx="3597275" cy="3465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AU" dirty="0"/>
              <a:t>given a map, draw a </a:t>
            </a:r>
            <a:r>
              <a:rPr lang="en-AU" dirty="0" smtClean="0"/>
              <a:t>network</a:t>
            </a:r>
            <a:r>
              <a:rPr lang="en-US" dirty="0" smtClean="0"/>
              <a:t>”</a:t>
            </a:r>
            <a:endParaRPr lang="en-AU" dirty="0"/>
          </a:p>
        </p:txBody>
      </p:sp>
      <p:sp>
        <p:nvSpPr>
          <p:cNvPr id="8" name="Slide Number Placeholder 5"/>
          <p:cNvSpPr>
            <a:spLocks noGrp="1"/>
          </p:cNvSpPr>
          <p:nvPr>
            <p:ph type="sldNum" sz="quarter" idx="12"/>
          </p:nvPr>
        </p:nvSpPr>
        <p:spPr>
          <a:xfrm>
            <a:off x="8534400" y="5734050"/>
            <a:ext cx="609600" cy="520700"/>
          </a:xfrm>
        </p:spPr>
        <p:txBody>
          <a:bodyPr/>
          <a:lstStyle/>
          <a:p>
            <a:fld id="{2CAE4CAA-3E4F-4449-AD70-EAE6867891D4}" type="slidenum">
              <a:rPr lang="en-US">
                <a:solidFill>
                  <a:srgbClr val="FFFFFF"/>
                </a:solidFill>
              </a:rPr>
              <a:pPr/>
              <a:t>7</a:t>
            </a:fld>
            <a:endParaRPr lang="en-US">
              <a:solidFill>
                <a:srgbClr val="000000"/>
              </a:solidFill>
            </a:endParaRPr>
          </a:p>
        </p:txBody>
      </p:sp>
      <p:grpSp>
        <p:nvGrpSpPr>
          <p:cNvPr id="202761" name="Group 202760"/>
          <p:cNvGrpSpPr/>
          <p:nvPr/>
        </p:nvGrpSpPr>
        <p:grpSpPr>
          <a:xfrm>
            <a:off x="1636443" y="1772816"/>
            <a:ext cx="5854805" cy="4599291"/>
            <a:chOff x="1369371" y="1808634"/>
            <a:chExt cx="5854805" cy="4599291"/>
          </a:xfrm>
        </p:grpSpPr>
        <p:sp>
          <p:nvSpPr>
            <p:cNvPr id="3" name="Oval 2"/>
            <p:cNvSpPr/>
            <p:nvPr/>
          </p:nvSpPr>
          <p:spPr>
            <a:xfrm rot="20236218">
              <a:off x="6216064" y="1808634"/>
              <a:ext cx="1008112"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t>Nobby’s</a:t>
              </a:r>
            </a:p>
            <a:p>
              <a:pPr algn="ctr"/>
              <a:r>
                <a:rPr lang="en-AU" sz="1100" dirty="0" smtClean="0"/>
                <a:t>Beach Reserve</a:t>
              </a:r>
              <a:endParaRPr lang="en-GB" sz="1100" dirty="0"/>
            </a:p>
          </p:txBody>
        </p:sp>
        <p:sp>
          <p:nvSpPr>
            <p:cNvPr id="7" name="Oval 6"/>
            <p:cNvSpPr/>
            <p:nvPr/>
          </p:nvSpPr>
          <p:spPr>
            <a:xfrm>
              <a:off x="4644008" y="2708920"/>
              <a:ext cx="1008112"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t>The Foreshore</a:t>
              </a:r>
              <a:endParaRPr lang="en-GB" sz="1050" dirty="0"/>
            </a:p>
          </p:txBody>
        </p:sp>
        <p:sp>
          <p:nvSpPr>
            <p:cNvPr id="9" name="Oval 8"/>
            <p:cNvSpPr/>
            <p:nvPr/>
          </p:nvSpPr>
          <p:spPr>
            <a:xfrm>
              <a:off x="2735796" y="2276686"/>
              <a:ext cx="1080120" cy="981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t>Cathedral Park</a:t>
              </a:r>
              <a:endParaRPr lang="en-GB" sz="1050" dirty="0"/>
            </a:p>
          </p:txBody>
        </p:sp>
        <p:sp>
          <p:nvSpPr>
            <p:cNvPr id="10" name="Oval 9"/>
            <p:cNvSpPr/>
            <p:nvPr/>
          </p:nvSpPr>
          <p:spPr>
            <a:xfrm>
              <a:off x="3303831" y="3739046"/>
              <a:ext cx="1080120" cy="9769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t>Newcastle Baths</a:t>
              </a:r>
              <a:endParaRPr lang="en-GB" sz="1050" dirty="0"/>
            </a:p>
          </p:txBody>
        </p:sp>
        <p:sp>
          <p:nvSpPr>
            <p:cNvPr id="11" name="Oval 10"/>
            <p:cNvSpPr/>
            <p:nvPr/>
          </p:nvSpPr>
          <p:spPr>
            <a:xfrm>
              <a:off x="2288813" y="5430955"/>
              <a:ext cx="1080120" cy="9769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t>King Edward Park</a:t>
              </a:r>
              <a:endParaRPr lang="en-GB" sz="1050" dirty="0"/>
            </a:p>
          </p:txBody>
        </p:sp>
        <p:sp>
          <p:nvSpPr>
            <p:cNvPr id="12" name="Oval 11"/>
            <p:cNvSpPr/>
            <p:nvPr/>
          </p:nvSpPr>
          <p:spPr>
            <a:xfrm>
              <a:off x="1369371" y="4116971"/>
              <a:ext cx="1080120" cy="9769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err="1" smtClean="0"/>
                <a:t>Nesca</a:t>
              </a:r>
              <a:r>
                <a:rPr lang="en-AU" sz="1050" dirty="0" smtClean="0"/>
                <a:t> Park</a:t>
              </a:r>
              <a:endParaRPr lang="en-GB" sz="1050" dirty="0"/>
            </a:p>
          </p:txBody>
        </p:sp>
        <p:cxnSp>
          <p:nvCxnSpPr>
            <p:cNvPr id="15" name="Straight Connector 14"/>
            <p:cNvCxnSpPr>
              <a:stCxn id="9" idx="6"/>
              <a:endCxn id="7" idx="1"/>
            </p:cNvCxnSpPr>
            <p:nvPr/>
          </p:nvCxnSpPr>
          <p:spPr>
            <a:xfrm>
              <a:off x="3815916" y="2767304"/>
              <a:ext cx="975727" cy="7870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7"/>
              <a:endCxn id="3" idx="2"/>
            </p:cNvCxnSpPr>
            <p:nvPr/>
          </p:nvCxnSpPr>
          <p:spPr>
            <a:xfrm flipV="1">
              <a:off x="5504485" y="2471445"/>
              <a:ext cx="750725" cy="3745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7"/>
              <a:endCxn id="7" idx="3"/>
            </p:cNvCxnSpPr>
            <p:nvPr/>
          </p:nvCxnSpPr>
          <p:spPr>
            <a:xfrm flipV="1">
              <a:off x="4225771" y="3507935"/>
              <a:ext cx="565872" cy="3741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6"/>
              <a:endCxn id="10" idx="2"/>
            </p:cNvCxnSpPr>
            <p:nvPr/>
          </p:nvCxnSpPr>
          <p:spPr>
            <a:xfrm flipV="1">
              <a:off x="2449491" y="4227531"/>
              <a:ext cx="854340" cy="3779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2"/>
              <a:endCxn id="12" idx="0"/>
            </p:cNvCxnSpPr>
            <p:nvPr/>
          </p:nvCxnSpPr>
          <p:spPr>
            <a:xfrm flipH="1">
              <a:off x="1909431" y="2767304"/>
              <a:ext cx="826365" cy="13496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3"/>
              <a:endCxn id="11" idx="7"/>
            </p:cNvCxnSpPr>
            <p:nvPr/>
          </p:nvCxnSpPr>
          <p:spPr>
            <a:xfrm flipH="1">
              <a:off x="3210753" y="4572942"/>
              <a:ext cx="251258" cy="10010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2" idx="4"/>
              <a:endCxn id="11" idx="1"/>
            </p:cNvCxnSpPr>
            <p:nvPr/>
          </p:nvCxnSpPr>
          <p:spPr>
            <a:xfrm>
              <a:off x="1909431" y="5093941"/>
              <a:ext cx="537562" cy="480088"/>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3925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AU" dirty="0"/>
              <a:t>given a map, draw a </a:t>
            </a:r>
            <a:r>
              <a:rPr lang="en-AU" dirty="0" smtClean="0"/>
              <a:t>network</a:t>
            </a:r>
            <a:r>
              <a:rPr lang="en-US" dirty="0" smtClean="0"/>
              <a:t>”</a:t>
            </a:r>
            <a:endParaRPr lang="en-AU" dirty="0"/>
          </a:p>
        </p:txBody>
      </p:sp>
      <p:sp>
        <p:nvSpPr>
          <p:cNvPr id="8" name="Slide Number Placeholder 5"/>
          <p:cNvSpPr>
            <a:spLocks noGrp="1"/>
          </p:cNvSpPr>
          <p:nvPr>
            <p:ph type="sldNum" sz="quarter" idx="12"/>
          </p:nvPr>
        </p:nvSpPr>
        <p:spPr>
          <a:xfrm>
            <a:off x="8534400" y="5734050"/>
            <a:ext cx="609600" cy="520700"/>
          </a:xfrm>
        </p:spPr>
        <p:txBody>
          <a:bodyPr/>
          <a:lstStyle/>
          <a:p>
            <a:fld id="{2CAE4CAA-3E4F-4449-AD70-EAE6867891D4}" type="slidenum">
              <a:rPr lang="en-US">
                <a:solidFill>
                  <a:srgbClr val="FFFFFF"/>
                </a:solidFill>
              </a:rPr>
              <a:pPr/>
              <a:t>8</a:t>
            </a:fld>
            <a:endParaRPr lang="en-US">
              <a:solidFill>
                <a:srgbClr val="000000"/>
              </a:solidFill>
            </a:endParaRPr>
          </a:p>
        </p:txBody>
      </p:sp>
      <p:grpSp>
        <p:nvGrpSpPr>
          <p:cNvPr id="202761" name="Group 202760"/>
          <p:cNvGrpSpPr/>
          <p:nvPr/>
        </p:nvGrpSpPr>
        <p:grpSpPr>
          <a:xfrm>
            <a:off x="1636443" y="1772816"/>
            <a:ext cx="5854805" cy="4599291"/>
            <a:chOff x="1369371" y="1808634"/>
            <a:chExt cx="5854805" cy="4599291"/>
          </a:xfrm>
        </p:grpSpPr>
        <p:sp>
          <p:nvSpPr>
            <p:cNvPr id="3" name="Oval 2"/>
            <p:cNvSpPr/>
            <p:nvPr/>
          </p:nvSpPr>
          <p:spPr>
            <a:xfrm rot="20236218">
              <a:off x="6216064" y="1808634"/>
              <a:ext cx="1008112"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t>6</a:t>
              </a:r>
              <a:endParaRPr lang="en-GB" sz="1000" dirty="0"/>
            </a:p>
          </p:txBody>
        </p:sp>
        <p:sp>
          <p:nvSpPr>
            <p:cNvPr id="7" name="Oval 6"/>
            <p:cNvSpPr/>
            <p:nvPr/>
          </p:nvSpPr>
          <p:spPr>
            <a:xfrm>
              <a:off x="4644008" y="2708920"/>
              <a:ext cx="1008112"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prstClr val="white"/>
                  </a:solidFill>
                </a:rPr>
                <a:t>4</a:t>
              </a:r>
              <a:endParaRPr lang="en-GB" sz="900" dirty="0"/>
            </a:p>
          </p:txBody>
        </p:sp>
        <p:sp>
          <p:nvSpPr>
            <p:cNvPr id="9" name="Oval 8"/>
            <p:cNvSpPr/>
            <p:nvPr/>
          </p:nvSpPr>
          <p:spPr>
            <a:xfrm>
              <a:off x="2735796" y="2276686"/>
              <a:ext cx="1080120" cy="981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prstClr val="white"/>
                  </a:solidFill>
                </a:rPr>
                <a:t>3</a:t>
              </a:r>
              <a:endParaRPr lang="en-GB" sz="900" dirty="0"/>
            </a:p>
          </p:txBody>
        </p:sp>
        <p:sp>
          <p:nvSpPr>
            <p:cNvPr id="10" name="Oval 9"/>
            <p:cNvSpPr/>
            <p:nvPr/>
          </p:nvSpPr>
          <p:spPr>
            <a:xfrm>
              <a:off x="3303831" y="3739046"/>
              <a:ext cx="1080120" cy="9769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prstClr val="white"/>
                  </a:solidFill>
                </a:rPr>
                <a:t>5</a:t>
              </a:r>
              <a:endParaRPr lang="en-GB" sz="900" dirty="0"/>
            </a:p>
          </p:txBody>
        </p:sp>
        <p:sp>
          <p:nvSpPr>
            <p:cNvPr id="11" name="Oval 10"/>
            <p:cNvSpPr/>
            <p:nvPr/>
          </p:nvSpPr>
          <p:spPr>
            <a:xfrm>
              <a:off x="2288813" y="5430955"/>
              <a:ext cx="1080120" cy="9769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prstClr val="white"/>
                  </a:solidFill>
                </a:rPr>
                <a:t>1</a:t>
              </a:r>
              <a:endParaRPr lang="en-GB" sz="900" dirty="0"/>
            </a:p>
          </p:txBody>
        </p:sp>
        <p:sp>
          <p:nvSpPr>
            <p:cNvPr id="12" name="Oval 11"/>
            <p:cNvSpPr/>
            <p:nvPr/>
          </p:nvSpPr>
          <p:spPr>
            <a:xfrm>
              <a:off x="1369371" y="4116971"/>
              <a:ext cx="1080120" cy="9769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prstClr val="white"/>
                  </a:solidFill>
                </a:rPr>
                <a:t>2</a:t>
              </a:r>
              <a:endParaRPr lang="en-GB" sz="900" dirty="0"/>
            </a:p>
          </p:txBody>
        </p:sp>
        <p:cxnSp>
          <p:nvCxnSpPr>
            <p:cNvPr id="15" name="Straight Connector 14"/>
            <p:cNvCxnSpPr>
              <a:stCxn id="9" idx="6"/>
              <a:endCxn id="7" idx="1"/>
            </p:cNvCxnSpPr>
            <p:nvPr/>
          </p:nvCxnSpPr>
          <p:spPr>
            <a:xfrm>
              <a:off x="3815916" y="2767304"/>
              <a:ext cx="975727" cy="7870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7"/>
              <a:endCxn id="3" idx="2"/>
            </p:cNvCxnSpPr>
            <p:nvPr/>
          </p:nvCxnSpPr>
          <p:spPr>
            <a:xfrm flipV="1">
              <a:off x="5504485" y="2471445"/>
              <a:ext cx="750725" cy="3745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7"/>
              <a:endCxn id="7" idx="3"/>
            </p:cNvCxnSpPr>
            <p:nvPr/>
          </p:nvCxnSpPr>
          <p:spPr>
            <a:xfrm flipV="1">
              <a:off x="4225771" y="3507935"/>
              <a:ext cx="565872" cy="3741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6"/>
              <a:endCxn id="10" idx="2"/>
            </p:cNvCxnSpPr>
            <p:nvPr/>
          </p:nvCxnSpPr>
          <p:spPr>
            <a:xfrm flipV="1">
              <a:off x="2449491" y="4227531"/>
              <a:ext cx="854340" cy="3779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2"/>
              <a:endCxn id="12" idx="0"/>
            </p:cNvCxnSpPr>
            <p:nvPr/>
          </p:nvCxnSpPr>
          <p:spPr>
            <a:xfrm flipH="1">
              <a:off x="1909431" y="2767304"/>
              <a:ext cx="826365" cy="13496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3"/>
              <a:endCxn id="11" idx="7"/>
            </p:cNvCxnSpPr>
            <p:nvPr/>
          </p:nvCxnSpPr>
          <p:spPr>
            <a:xfrm flipH="1">
              <a:off x="3210753" y="4572942"/>
              <a:ext cx="251258" cy="10010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2" idx="4"/>
              <a:endCxn id="11" idx="1"/>
            </p:cNvCxnSpPr>
            <p:nvPr/>
          </p:nvCxnSpPr>
          <p:spPr>
            <a:xfrm>
              <a:off x="1909431" y="5093941"/>
              <a:ext cx="537562" cy="480088"/>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63154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AU" dirty="0"/>
              <a:t>given a map, draw a </a:t>
            </a:r>
            <a:r>
              <a:rPr lang="en-AU" dirty="0" smtClean="0"/>
              <a:t>network</a:t>
            </a:r>
            <a:r>
              <a:rPr lang="en-US" dirty="0" smtClean="0"/>
              <a:t>”</a:t>
            </a:r>
            <a:endParaRPr lang="en-AU" dirty="0"/>
          </a:p>
        </p:txBody>
      </p:sp>
      <p:sp>
        <p:nvSpPr>
          <p:cNvPr id="8" name="Slide Number Placeholder 5"/>
          <p:cNvSpPr>
            <a:spLocks noGrp="1"/>
          </p:cNvSpPr>
          <p:nvPr>
            <p:ph type="sldNum" sz="quarter" idx="12"/>
          </p:nvPr>
        </p:nvSpPr>
        <p:spPr>
          <a:xfrm>
            <a:off x="8534400" y="5734050"/>
            <a:ext cx="609600" cy="520700"/>
          </a:xfrm>
        </p:spPr>
        <p:txBody>
          <a:bodyPr/>
          <a:lstStyle/>
          <a:p>
            <a:fld id="{2CAE4CAA-3E4F-4449-AD70-EAE6867891D4}" type="slidenum">
              <a:rPr lang="en-US">
                <a:solidFill>
                  <a:srgbClr val="FFFFFF"/>
                </a:solidFill>
              </a:rPr>
              <a:pPr/>
              <a:t>9</a:t>
            </a:fld>
            <a:endParaRPr lang="en-US">
              <a:solidFill>
                <a:srgbClr val="000000"/>
              </a:solidFill>
            </a:endParaRPr>
          </a:p>
        </p:txBody>
      </p:sp>
      <p:grpSp>
        <p:nvGrpSpPr>
          <p:cNvPr id="26" name="Group 25"/>
          <p:cNvGrpSpPr/>
          <p:nvPr/>
        </p:nvGrpSpPr>
        <p:grpSpPr>
          <a:xfrm>
            <a:off x="3059832" y="1772816"/>
            <a:ext cx="3280084" cy="2799091"/>
            <a:chOff x="2660068" y="1556792"/>
            <a:chExt cx="3767369" cy="3519171"/>
          </a:xfrm>
        </p:grpSpPr>
        <p:sp>
          <p:nvSpPr>
            <p:cNvPr id="3" name="Oval 2"/>
            <p:cNvSpPr/>
            <p:nvPr/>
          </p:nvSpPr>
          <p:spPr>
            <a:xfrm rot="20236218">
              <a:off x="5735996" y="1556792"/>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t>6</a:t>
              </a:r>
              <a:endParaRPr lang="en-GB" sz="900" dirty="0"/>
            </a:p>
          </p:txBody>
        </p:sp>
        <p:sp>
          <p:nvSpPr>
            <p:cNvPr id="7" name="Oval 6"/>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4</a:t>
              </a:r>
              <a:endParaRPr lang="en-GB" sz="800" dirty="0"/>
            </a:p>
          </p:txBody>
        </p:sp>
        <p:sp>
          <p:nvSpPr>
            <p:cNvPr id="9" name="Oval 8"/>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3</a:t>
              </a:r>
              <a:endParaRPr lang="en-GB" sz="800" dirty="0"/>
            </a:p>
          </p:txBody>
        </p:sp>
        <p:sp>
          <p:nvSpPr>
            <p:cNvPr id="10" name="Oval 9"/>
            <p:cNvSpPr/>
            <p:nvPr/>
          </p:nvSpPr>
          <p:spPr>
            <a:xfrm>
              <a:off x="3916929" y="3223661"/>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5</a:t>
              </a:r>
              <a:endParaRPr lang="en-GB" sz="800" dirty="0"/>
            </a:p>
          </p:txBody>
        </p:sp>
        <p:sp>
          <p:nvSpPr>
            <p:cNvPr id="11" name="Oval 10"/>
            <p:cNvSpPr/>
            <p:nvPr/>
          </p:nvSpPr>
          <p:spPr>
            <a:xfrm>
              <a:off x="3042384" y="4328429"/>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1</a:t>
              </a:r>
              <a:endParaRPr lang="en-GB" sz="800" dirty="0"/>
            </a:p>
          </p:txBody>
        </p:sp>
        <p:sp>
          <p:nvSpPr>
            <p:cNvPr id="12" name="Oval 11"/>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smtClean="0">
                  <a:solidFill>
                    <a:prstClr val="white"/>
                  </a:solidFill>
                </a:rPr>
                <a:t>2</a:t>
              </a:r>
              <a:endParaRPr lang="en-GB" sz="800" dirty="0"/>
            </a:p>
          </p:txBody>
        </p:sp>
        <p:cxnSp>
          <p:nvCxnSpPr>
            <p:cNvPr id="15" name="Straight Connector 14"/>
            <p:cNvCxnSpPr>
              <a:stCxn id="9" idx="6"/>
              <a:endCxn id="7"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7"/>
              <a:endCxn id="3"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7"/>
              <a:endCxn id="7"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6"/>
              <a:endCxn id="10"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2"/>
              <a:endCxn id="12"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3"/>
              <a:endCxn id="11"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2" idx="4"/>
              <a:endCxn id="11"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37315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7339</TotalTime>
  <Words>1773</Words>
  <Application>Microsoft Office PowerPoint</Application>
  <PresentationFormat>On-screen Show (4:3)</PresentationFormat>
  <Paragraphs>1261</Paragraphs>
  <Slides>62</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62</vt:i4>
      </vt:variant>
    </vt:vector>
  </HeadingPairs>
  <TitlesOfParts>
    <vt:vector size="72" baseType="lpstr">
      <vt:lpstr>ＭＳ Ｐゴシック</vt:lpstr>
      <vt:lpstr>Arial</vt:lpstr>
      <vt:lpstr>Calibri</vt:lpstr>
      <vt:lpstr>Helvetica</vt:lpstr>
      <vt:lpstr>Times New Roman</vt:lpstr>
      <vt:lpstr>Tw Cen MT</vt:lpstr>
      <vt:lpstr>Tw Cen MT Condensed</vt:lpstr>
      <vt:lpstr>Wingdings</vt:lpstr>
      <vt:lpstr>Wingdings 3</vt:lpstr>
      <vt:lpstr>Integral</vt:lpstr>
      <vt:lpstr>Graph Theory- networks</vt:lpstr>
      <vt:lpstr>Presentation Contents</vt:lpstr>
      <vt:lpstr>“recognise circumstances in which networks could be used”</vt:lpstr>
      <vt:lpstr>“identify and use network terminology”</vt:lpstr>
      <vt:lpstr>“solve problems involving network diagrams”</vt:lpstr>
      <vt:lpstr>“solve problems involving network diagrams”</vt:lpstr>
      <vt:lpstr>“given a map, draw a network”</vt:lpstr>
      <vt:lpstr>“given a map, draw a network”</vt:lpstr>
      <vt:lpstr>“given a map, draw a network”</vt:lpstr>
      <vt:lpstr>“given a map, draw a network”</vt:lpstr>
      <vt:lpstr>“degree of a vertex, directed networks and weighted edges”</vt:lpstr>
      <vt:lpstr>“degree of a vertex, directed networks and weighted edges”</vt:lpstr>
      <vt:lpstr>“degree of a vertex, directed networks and weighted edges”</vt:lpstr>
      <vt:lpstr>“degree of a vertex, directed networks and weighted edges”</vt:lpstr>
      <vt:lpstr>But we will need more!</vt:lpstr>
      <vt:lpstr>Adjacency Matrix</vt:lpstr>
      <vt:lpstr>Adjacency Matrix</vt:lpstr>
      <vt:lpstr>Adjacency Matrix</vt:lpstr>
      <vt:lpstr>Adjacency Matrix</vt:lpstr>
      <vt:lpstr>Complete Graphs</vt:lpstr>
      <vt:lpstr>Complete Graphs</vt:lpstr>
      <vt:lpstr>Complete Graphs</vt:lpstr>
      <vt:lpstr>subgraphs</vt:lpstr>
      <vt:lpstr>subgraphs</vt:lpstr>
      <vt:lpstr>Connectedness</vt:lpstr>
      <vt:lpstr>Connectedness</vt:lpstr>
      <vt:lpstr>Connectedness</vt:lpstr>
      <vt:lpstr>Cycles</vt:lpstr>
      <vt:lpstr>Cycles</vt:lpstr>
      <vt:lpstr>Depth-First Search</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Depth-First Search (Connectedness)</vt:lpstr>
      <vt:lpstr>PowerPoint Presentation</vt:lpstr>
    </vt:vector>
  </TitlesOfParts>
  <Company>University of Newcastle</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Technologies: Python</dc:title>
  <dc:creator>Dan Hickmott</dc:creator>
  <cp:lastModifiedBy>Elena Prieto</cp:lastModifiedBy>
  <cp:revision>134</cp:revision>
  <cp:lastPrinted>2009-09-15T04:07:01Z</cp:lastPrinted>
  <dcterms:created xsi:type="dcterms:W3CDTF">2013-08-24T06:06:12Z</dcterms:created>
  <dcterms:modified xsi:type="dcterms:W3CDTF">2017-11-09T22:14:26Z</dcterms:modified>
</cp:coreProperties>
</file>