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35"/>
  </p:notesMasterIdLst>
  <p:sldIdLst>
    <p:sldId id="256" r:id="rId2"/>
    <p:sldId id="275" r:id="rId3"/>
    <p:sldId id="258" r:id="rId4"/>
    <p:sldId id="270" r:id="rId5"/>
    <p:sldId id="273" r:id="rId6"/>
    <p:sldId id="271" r:id="rId7"/>
    <p:sldId id="274" r:id="rId8"/>
    <p:sldId id="257" r:id="rId9"/>
    <p:sldId id="268" r:id="rId10"/>
    <p:sldId id="272" r:id="rId11"/>
    <p:sldId id="259" r:id="rId12"/>
    <p:sldId id="277" r:id="rId13"/>
    <p:sldId id="276" r:id="rId14"/>
    <p:sldId id="263" r:id="rId15"/>
    <p:sldId id="278" r:id="rId16"/>
    <p:sldId id="264" r:id="rId17"/>
    <p:sldId id="265" r:id="rId18"/>
    <p:sldId id="290" r:id="rId19"/>
    <p:sldId id="291" r:id="rId20"/>
    <p:sldId id="292" r:id="rId21"/>
    <p:sldId id="293" r:id="rId22"/>
    <p:sldId id="294" r:id="rId23"/>
    <p:sldId id="295" r:id="rId24"/>
    <p:sldId id="280" r:id="rId25"/>
    <p:sldId id="284" r:id="rId26"/>
    <p:sldId id="283" r:id="rId27"/>
    <p:sldId id="289" r:id="rId28"/>
    <p:sldId id="286" r:id="rId29"/>
    <p:sldId id="288" r:id="rId30"/>
    <p:sldId id="260" r:id="rId31"/>
    <p:sldId id="261" r:id="rId32"/>
    <p:sldId id="266" r:id="rId33"/>
    <p:sldId id="26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501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75D5D-7688-4913-8B6B-4D19187E922C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520BA-3772-4585-8FDF-779D0C2D1E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78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Awaba</a:t>
            </a:r>
            <a:r>
              <a:rPr lang="en-US" dirty="0" smtClean="0"/>
              <a:t> = traditional</a:t>
            </a:r>
            <a:r>
              <a:rPr lang="en-US" baseline="0" dirty="0" smtClean="0"/>
              <a:t> name for </a:t>
            </a:r>
            <a:r>
              <a:rPr lang="en-US" dirty="0" smtClean="0"/>
              <a:t>Lake Macquarie </a:t>
            </a:r>
          </a:p>
          <a:p>
            <a:r>
              <a:rPr lang="en-US" dirty="0" err="1" smtClean="0"/>
              <a:t>Awabakal</a:t>
            </a:r>
            <a:r>
              <a:rPr lang="en-US" dirty="0" smtClean="0"/>
              <a:t> people lived</a:t>
            </a:r>
            <a:r>
              <a:rPr lang="en-US" baseline="0" dirty="0" smtClean="0"/>
              <a:t> in NCL, Lake MACQ and lower Hunter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F33C8-764B-8543-ADD9-75354256C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20BA-3772-4585-8FDF-779D0C2D1EF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120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7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66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18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3763-3E6B-4921-B5FC-D32BCB037A3B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8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D397E88-8B8C-4FE4-8698-DAE17625806D}" type="datetime1">
              <a:rPr lang="en-AU" smtClean="0"/>
              <a:t>9/11/2017</a:t>
            </a:fld>
            <a:endParaRPr lang="en-A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DA84D9E-BF3A-4773-AB62-CF0D9AB69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9902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13F8-F204-402A-A620-4FFCC75140E6}" type="datetime1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13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AAA8-0535-4875-84F1-0C175CD704A5}" type="datetime1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04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08D4-586B-465B-AE20-82098464DF06}" type="datetime1">
              <a:rPr lang="en-AU" smtClean="0"/>
              <a:t>9/11/2017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91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595267-A888-4B59-88C3-DCE3ADDACF93}" type="datetime1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DA84D9E-BF3A-4773-AB62-CF0D9AB69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938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795C-5A1D-4A77-B19A-33089EC4C1FF}" type="datetime1">
              <a:rPr lang="en-AU" smtClean="0"/>
              <a:t>9/11/2017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08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AE89E-E22D-403B-86F9-61E7C8C429E9}" type="datetime1">
              <a:rPr lang="en-AU" smtClean="0"/>
              <a:t>9/11/2017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812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241C-85A3-4D71-85F3-CE15931DC7FC}" type="datetime1">
              <a:rPr lang="en-AU" smtClean="0"/>
              <a:t>9/11/2017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578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C96B-ADAC-454F-A85E-A4F5A031F2D2}" type="datetime1">
              <a:rPr lang="en-AU" smtClean="0"/>
              <a:t>9/11/2017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857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A1EE-2337-4686-8DAB-53D57DB00D3D}" type="datetime1">
              <a:rPr lang="en-AU" smtClean="0"/>
              <a:t>9/11/2017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A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A84D9E-BF3A-4773-AB62-CF0D9AB694A3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071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4B48510-C563-45B7-A866-5F97314A120E}" type="datetime1">
              <a:rPr lang="en-AU" smtClean="0"/>
              <a:t>9/11/2017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A84D9E-BF3A-4773-AB62-CF0D9AB694A3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42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D3F349-7A96-4C49-AEE3-B3022BD0C97F}" type="datetime1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DA84D9E-BF3A-4773-AB62-CF0D9AB694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18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csfieldguide.org.nz/" TargetMode="External"/><Relationship Id="rId7" Type="http://schemas.openxmlformats.org/officeDocument/2006/relationships/hyperlink" Target="https://www.google.com/edu/resources/programs/exploring-computational-thinking/" TargetMode="External"/><Relationship Id="rId2" Type="http://schemas.openxmlformats.org/officeDocument/2006/relationships/hyperlink" Target="http://www.cs4f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digitaltech.appspot.com/course" TargetMode="External"/><Relationship Id="rId5" Type="http://schemas.openxmlformats.org/officeDocument/2006/relationships/hyperlink" Target="https://www.bebras.edu.au/bebras365/" TargetMode="External"/><Relationship Id="rId4" Type="http://schemas.openxmlformats.org/officeDocument/2006/relationships/hyperlink" Target="https://projecteuler.net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code.org/learn" TargetMode="External"/><Relationship Id="rId7" Type="http://schemas.openxmlformats.org/officeDocument/2006/relationships/hyperlink" Target="http://pathways.acm.org/" TargetMode="External"/><Relationship Id="rId2" Type="http://schemas.openxmlformats.org/officeDocument/2006/relationships/hyperlink" Target="http://socialissues.cs.toronto.edu/index.html?p=27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refootcas.org.uk/barefoot-primary-computing-resources/concepts/computational-thinking/" TargetMode="External"/><Relationship Id="rId5" Type="http://schemas.openxmlformats.org/officeDocument/2006/relationships/hyperlink" Target="http://www.australiancurriculum.edu.au/technologies/digital-technologies/curriculum/f-10?layout=1" TargetMode="External"/><Relationship Id="rId4" Type="http://schemas.openxmlformats.org/officeDocument/2006/relationships/hyperlink" Target="http://www.codeclubau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/>
              <a:t/>
            </a:r>
            <a:br>
              <a:rPr lang="en-AU" sz="5400" dirty="0" smtClean="0"/>
            </a:br>
            <a:r>
              <a:rPr lang="en-AU" sz="5400" dirty="0"/>
              <a:t/>
            </a:r>
            <a:br>
              <a:rPr lang="en-AU" sz="5400" dirty="0"/>
            </a:br>
            <a:r>
              <a:rPr lang="en-AU" sz="5400" dirty="0" smtClean="0"/>
              <a:t>WELCOME!</a:t>
            </a:r>
            <a:endParaRPr lang="en-AU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651938"/>
          </a:xfrm>
        </p:spPr>
        <p:txBody>
          <a:bodyPr>
            <a:normAutofit fontScale="85000" lnSpcReduction="20000"/>
          </a:bodyPr>
          <a:lstStyle/>
          <a:p>
            <a:pPr algn="r"/>
            <a:endParaRPr lang="en-AU" dirty="0" smtClean="0"/>
          </a:p>
          <a:p>
            <a:pPr algn="r"/>
            <a:r>
              <a:rPr lang="en-AU" dirty="0" smtClean="0"/>
              <a:t>University of Newcastle, Australia </a:t>
            </a:r>
          </a:p>
          <a:p>
            <a:pPr algn="r"/>
            <a:r>
              <a:rPr lang="en-AU" dirty="0" smtClean="0"/>
              <a:t>13</a:t>
            </a:r>
            <a:r>
              <a:rPr lang="en-AU" baseline="30000" dirty="0" smtClean="0"/>
              <a:t>th</a:t>
            </a:r>
            <a:r>
              <a:rPr lang="en-AU" dirty="0" smtClean="0"/>
              <a:t> – 14</a:t>
            </a:r>
            <a:r>
              <a:rPr lang="en-AU" baseline="30000" dirty="0" smtClean="0"/>
              <a:t>th</a:t>
            </a:r>
            <a:r>
              <a:rPr lang="en-AU" dirty="0" smtClean="0"/>
              <a:t> November 2017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20" y="235670"/>
            <a:ext cx="2241055" cy="224105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20" y="2188255"/>
            <a:ext cx="9904762" cy="1282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9628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Workshop Schedule – Day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10</a:t>
            </a:fld>
            <a:endParaRPr lang="en-AU"/>
          </a:p>
        </p:txBody>
      </p:sp>
      <p:pic>
        <p:nvPicPr>
          <p:cNvPr id="6" name="Picture 5" descr="http://www.newcastle.edu.au/__data/assets/image/0004/184306/Updated-web-banner-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" y="6123966"/>
            <a:ext cx="4248150" cy="5499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13040"/>
              </p:ext>
            </p:extLst>
          </p:nvPr>
        </p:nvGraphicFramePr>
        <p:xfrm>
          <a:off x="1208314" y="2014196"/>
          <a:ext cx="9261566" cy="3834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4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Time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Session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Location</a:t>
                      </a:r>
                      <a:endParaRPr lang="en-A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9:15am </a:t>
                      </a:r>
                      <a:r>
                        <a:rPr lang="en-AU" sz="1600" dirty="0">
                          <a:effectLst/>
                        </a:rPr>
                        <a:t>– </a:t>
                      </a:r>
                      <a:r>
                        <a:rPr lang="en-AU" sz="1600" dirty="0" smtClean="0">
                          <a:effectLst/>
                        </a:rPr>
                        <a:t>9:45am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Talk by Dr Judy-</a:t>
                      </a:r>
                      <a:r>
                        <a:rPr lang="en-AU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anne</a:t>
                      </a:r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Osborn</a:t>
                      </a:r>
                      <a:endParaRPr lang="en-A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ICT3.37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9:15am – </a:t>
                      </a:r>
                      <a:r>
                        <a:rPr lang="en-AU" sz="1600" dirty="0" smtClean="0">
                          <a:effectLst/>
                        </a:rPr>
                        <a:t>10:45am  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Creating Networks in Edgy Activity (Part 1)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ICT3.37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10:45am – 11:00am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Morning Tea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ICT3.98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11:00am – </a:t>
                      </a:r>
                      <a:r>
                        <a:rPr lang="en-AU" sz="1600" dirty="0" smtClean="0">
                          <a:effectLst/>
                        </a:rPr>
                        <a:t>12:00 </a:t>
                      </a:r>
                      <a:r>
                        <a:rPr lang="en-AU" sz="1600" dirty="0">
                          <a:effectLst/>
                        </a:rPr>
                        <a:t>pm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>
                          <a:effectLst/>
                        </a:rPr>
                        <a:t>Creating Networks in Edgy Activity (Part 2)</a:t>
                      </a:r>
                      <a:endParaRPr lang="en-AU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ICT3.37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>
                          <a:effectLst/>
                        </a:rPr>
                        <a:t>12:00pm – 1:00pm</a:t>
                      </a:r>
                      <a:endParaRPr lang="en-AU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Finding Minimum Spanning Trees in Edgy Activity (Part 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ICT3.37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67838"/>
                  </a:ext>
                </a:extLst>
              </a:tr>
              <a:tr h="3725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>
                          <a:effectLst/>
                        </a:rPr>
                        <a:t>1:00pm – 1:30pm </a:t>
                      </a:r>
                      <a:endParaRPr lang="en-AU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Lunch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ICT3.98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>
                          <a:effectLst/>
                        </a:rPr>
                        <a:t>1:30pm – </a:t>
                      </a:r>
                      <a:r>
                        <a:rPr lang="en-AU" sz="1600" dirty="0" smtClean="0">
                          <a:effectLst/>
                        </a:rPr>
                        <a:t>2:20pm</a:t>
                      </a:r>
                      <a:endParaRPr lang="en-AU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>
                          <a:effectLst/>
                        </a:rPr>
                        <a:t>Finding Minimum Spanning Trees in Edgy Activity (Part 2)</a:t>
                      </a:r>
                      <a:endParaRPr lang="en-AU" sz="16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ICT3.37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951872"/>
                  </a:ext>
                </a:extLst>
              </a:tr>
              <a:tr h="3676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2:20pm </a:t>
                      </a:r>
                      <a:r>
                        <a:rPr lang="en-AU" sz="1600" dirty="0">
                          <a:effectLst/>
                        </a:rPr>
                        <a:t>– </a:t>
                      </a:r>
                      <a:r>
                        <a:rPr lang="en-AU" sz="1600" dirty="0" smtClean="0">
                          <a:effectLst/>
                        </a:rPr>
                        <a:t>2:50pm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Moving from Blocks Languages to Text Languages Activity</a:t>
                      </a:r>
                      <a:endParaRPr lang="en-A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ICT3.37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2:50pm </a:t>
                      </a:r>
                      <a:r>
                        <a:rPr lang="en-AU" sz="1600" dirty="0">
                          <a:effectLst/>
                        </a:rPr>
                        <a:t>– 3:00pm</a:t>
                      </a:r>
                      <a:endParaRPr lang="en-A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Workshop wrap-up and survey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ICT3.37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06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Coding and Computational Thinking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b="1" dirty="0" smtClean="0"/>
              <a:t>Computer Science </a:t>
            </a:r>
            <a:r>
              <a:rPr lang="en-AU" sz="2400" dirty="0" smtClean="0"/>
              <a:t>is a large and diverse field of study, its focus is on problem solving (usually with solutions involving the use of computers)</a:t>
            </a:r>
          </a:p>
          <a:p>
            <a:r>
              <a:rPr lang="en-AU" sz="2400" b="1" dirty="0" smtClean="0"/>
              <a:t>Coding (or Programming)</a:t>
            </a:r>
            <a:r>
              <a:rPr lang="en-AU" sz="2400" dirty="0" smtClean="0"/>
              <a:t> </a:t>
            </a:r>
            <a:r>
              <a:rPr lang="en-AU" sz="2400" dirty="0"/>
              <a:t>is the act of writing instructions for </a:t>
            </a:r>
            <a:r>
              <a:rPr lang="en-AU" sz="2400" dirty="0" smtClean="0"/>
              <a:t>a computer </a:t>
            </a:r>
            <a:r>
              <a:rPr lang="en-AU" sz="2400" dirty="0"/>
              <a:t>in a </a:t>
            </a:r>
            <a:r>
              <a:rPr lang="en-AU" sz="2400" dirty="0" smtClean="0"/>
              <a:t>programming language</a:t>
            </a:r>
          </a:p>
          <a:p>
            <a:r>
              <a:rPr lang="en-AU" sz="2400" b="1" dirty="0" smtClean="0"/>
              <a:t>Computational Thinking </a:t>
            </a:r>
            <a:r>
              <a:rPr lang="en-AU" sz="2400" dirty="0" smtClean="0"/>
              <a:t>is a way of approaching problems – </a:t>
            </a:r>
            <a:r>
              <a:rPr lang="en-AU" sz="2400" i="1" dirty="0" smtClean="0"/>
              <a:t>“thinking like a Computer Scientist”</a:t>
            </a:r>
            <a:r>
              <a:rPr lang="en-AU" sz="2400" baseline="30000" dirty="0" smtClean="0"/>
              <a:t>1</a:t>
            </a:r>
            <a:endParaRPr lang="en-AU" sz="2400" baseline="30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11</a:t>
            </a:fld>
            <a:endParaRPr lang="en-AU"/>
          </a:p>
        </p:txBody>
      </p:sp>
      <p:pic>
        <p:nvPicPr>
          <p:cNvPr id="6" name="Picture 5" descr="http://www.newcastle.edu.au/__data/assets/image/0004/184306/Updated-web-banner-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" y="6123966"/>
            <a:ext cx="4248150" cy="549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885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Coding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2103120"/>
            <a:ext cx="4209074" cy="3931920"/>
          </a:xfrm>
        </p:spPr>
        <p:txBody>
          <a:bodyPr>
            <a:noAutofit/>
          </a:bodyPr>
          <a:lstStyle/>
          <a:p>
            <a:r>
              <a:rPr lang="en-AU" sz="2400" dirty="0"/>
              <a:t>Code should be written for </a:t>
            </a:r>
            <a:r>
              <a:rPr lang="en-AU" sz="2400" dirty="0" smtClean="0"/>
              <a:t>humans first </a:t>
            </a:r>
            <a:r>
              <a:rPr lang="en-AU" sz="2400" dirty="0"/>
              <a:t>and computers second</a:t>
            </a:r>
          </a:p>
          <a:p>
            <a:r>
              <a:rPr lang="en-AU" sz="2400" dirty="0" smtClean="0"/>
              <a:t>Visual </a:t>
            </a:r>
            <a:r>
              <a:rPr lang="en-AU" sz="2400" dirty="0"/>
              <a:t>Programming </a:t>
            </a:r>
            <a:r>
              <a:rPr lang="en-AU" sz="2400" dirty="0" smtClean="0"/>
              <a:t>Languages, such </a:t>
            </a:r>
            <a:r>
              <a:rPr lang="en-AU" sz="2400" dirty="0"/>
              <a:t>as Scratch, allow anyone to </a:t>
            </a:r>
            <a:r>
              <a:rPr lang="en-AU" sz="2400" dirty="0" smtClean="0"/>
              <a:t>get started </a:t>
            </a:r>
            <a:r>
              <a:rPr lang="en-AU" sz="2400" dirty="0"/>
              <a:t>Coding without </a:t>
            </a:r>
            <a:r>
              <a:rPr lang="en-AU" sz="2400" dirty="0" smtClean="0"/>
              <a:t>knowing particular </a:t>
            </a:r>
            <a:r>
              <a:rPr lang="en-AU" sz="2400" dirty="0"/>
              <a:t>keywords and </a:t>
            </a:r>
            <a:r>
              <a:rPr lang="en-AU" sz="2400" dirty="0" smtClean="0"/>
              <a:t>syntax</a:t>
            </a:r>
            <a:endParaRPr lang="en-AU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12</a:t>
            </a:fld>
            <a:endParaRPr lang="en-AU"/>
          </a:p>
        </p:txBody>
      </p:sp>
      <p:pic>
        <p:nvPicPr>
          <p:cNvPr id="6" name="Picture 5" descr="http://www.newcastle.edu.au/__data/assets/image/0004/184306/Updated-web-banner-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" y="6123966"/>
            <a:ext cx="4248150" cy="549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532" y="2349319"/>
            <a:ext cx="6079218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5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Coding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/>
              <a:t>Encouraging students to learn how to code has become a global movement</a:t>
            </a:r>
            <a:endParaRPr lang="en-AU" sz="2400" dirty="0" smtClean="0"/>
          </a:p>
          <a:p>
            <a:pPr lvl="1"/>
            <a:r>
              <a:rPr lang="en-AU" sz="2400" dirty="0" smtClean="0"/>
              <a:t>Hour of Code</a:t>
            </a:r>
            <a:r>
              <a:rPr lang="en-AU" sz="2400" baseline="30000" dirty="0" smtClean="0"/>
              <a:t>2</a:t>
            </a:r>
          </a:p>
          <a:p>
            <a:pPr lvl="1"/>
            <a:r>
              <a:rPr lang="en-AU" sz="2400" dirty="0" smtClean="0"/>
              <a:t>Code Club</a:t>
            </a:r>
            <a:r>
              <a:rPr lang="en-AU" sz="2400" baseline="30000" dirty="0" smtClean="0"/>
              <a:t>3</a:t>
            </a:r>
            <a:endParaRPr lang="en-AU" sz="2400" dirty="0" smtClean="0"/>
          </a:p>
          <a:p>
            <a:r>
              <a:rPr lang="en-AU" sz="2400" dirty="0" smtClean="0"/>
              <a:t>The Digital Technologies subject in the National Curriculum includes programming and algorithms</a:t>
            </a:r>
            <a:r>
              <a:rPr lang="en-AU" sz="2400" baseline="30000" dirty="0" smtClean="0"/>
              <a:t>4</a:t>
            </a:r>
            <a:endParaRPr lang="en-AU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13</a:t>
            </a:fld>
            <a:endParaRPr lang="en-AU"/>
          </a:p>
        </p:txBody>
      </p:sp>
      <p:pic>
        <p:nvPicPr>
          <p:cNvPr id="6" name="Picture 5" descr="http://www.newcastle.edu.au/__data/assets/image/0004/184306/Updated-web-banner-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" y="6123966"/>
            <a:ext cx="4248150" cy="549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643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Computational Thinking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b="1" dirty="0" smtClean="0"/>
              <a:t>Not </a:t>
            </a:r>
            <a:r>
              <a:rPr lang="en-AU" sz="2400" dirty="0" smtClean="0"/>
              <a:t>thinking about or like a Computer</a:t>
            </a:r>
            <a:r>
              <a:rPr lang="en-AU" sz="2400" baseline="30000" dirty="0" smtClean="0"/>
              <a:t>6</a:t>
            </a:r>
            <a:endParaRPr lang="en-AU" sz="2400" baseline="30000" dirty="0"/>
          </a:p>
          <a:p>
            <a:r>
              <a:rPr lang="en-AU" sz="2400" dirty="0" smtClean="0"/>
              <a:t>A way of approaching a problem in a way that a computer can be used to solve it</a:t>
            </a:r>
            <a:endParaRPr lang="en-AU" sz="2400" dirty="0"/>
          </a:p>
          <a:p>
            <a:r>
              <a:rPr lang="en-AU" sz="2400" dirty="0" smtClean="0"/>
              <a:t>Involves breaking a problem into a step-by-step solution (an algorithm)</a:t>
            </a: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endParaRPr lang="en-AU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14</a:t>
            </a:fld>
            <a:endParaRPr lang="en-AU"/>
          </a:p>
        </p:txBody>
      </p:sp>
      <p:pic>
        <p:nvPicPr>
          <p:cNvPr id="6" name="Picture 5" descr="http://www.newcastle.edu.au/__data/assets/image/0004/184306/Updated-web-banner-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" y="6123966"/>
            <a:ext cx="4248150" cy="549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840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Computational Thinking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“Computer </a:t>
            </a:r>
            <a:r>
              <a:rPr lang="en-AU" sz="2400" dirty="0"/>
              <a:t>science is </a:t>
            </a:r>
            <a:r>
              <a:rPr lang="en-AU" sz="2400" b="1" dirty="0"/>
              <a:t>no more about </a:t>
            </a:r>
            <a:r>
              <a:rPr lang="en-AU" sz="2400" b="1" dirty="0" smtClean="0"/>
              <a:t>computers than </a:t>
            </a:r>
            <a:r>
              <a:rPr lang="en-AU" sz="2400" b="1" dirty="0"/>
              <a:t>astronomy is about telescopes</a:t>
            </a:r>
            <a:r>
              <a:rPr lang="en-AU" sz="2400" dirty="0"/>
              <a:t>, biology is </a:t>
            </a:r>
            <a:r>
              <a:rPr lang="en-AU" sz="2400" dirty="0" smtClean="0"/>
              <a:t>about microscopes </a:t>
            </a:r>
            <a:r>
              <a:rPr lang="en-AU" sz="2400" dirty="0"/>
              <a:t>or chemistry is about beakers and test tubes</a:t>
            </a:r>
            <a:r>
              <a:rPr lang="en-AU" sz="2400" dirty="0" smtClean="0"/>
              <a:t>. Science </a:t>
            </a:r>
            <a:r>
              <a:rPr lang="en-AU" sz="2400" dirty="0"/>
              <a:t>is not about tools, it is about how we use them </a:t>
            </a:r>
            <a:r>
              <a:rPr lang="en-AU" sz="2400" dirty="0" smtClean="0"/>
              <a:t>and what </a:t>
            </a:r>
            <a:r>
              <a:rPr lang="en-AU" sz="2400" dirty="0"/>
              <a:t>we find out when we </a:t>
            </a:r>
            <a:r>
              <a:rPr lang="en-AU" sz="2400" dirty="0" smtClean="0"/>
              <a:t>do”</a:t>
            </a:r>
            <a:r>
              <a:rPr lang="en-AU" sz="2400" baseline="30000" dirty="0" smtClean="0"/>
              <a:t>5</a:t>
            </a:r>
            <a:endParaRPr lang="en-AU" sz="2400" baseline="30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15</a:t>
            </a:fld>
            <a:endParaRPr lang="en-AU" dirty="0"/>
          </a:p>
        </p:txBody>
      </p:sp>
      <p:pic>
        <p:nvPicPr>
          <p:cNvPr id="6" name="Picture 5" descr="http://www.newcastle.edu.au/__data/assets/image/0004/184306/Updated-web-banner-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" y="6123966"/>
            <a:ext cx="4248150" cy="549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5693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Computational Thinking in K – 12?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Should every student become a Computer Scientist or Software Engineer?</a:t>
            </a:r>
          </a:p>
          <a:p>
            <a:r>
              <a:rPr lang="en-AU" sz="2400" dirty="0" smtClean="0"/>
              <a:t>By 2020 half of all STEM jobs will be in computing</a:t>
            </a:r>
            <a:r>
              <a:rPr lang="en-AU" sz="2400" baseline="30000" dirty="0" smtClean="0"/>
              <a:t>7</a:t>
            </a:r>
          </a:p>
          <a:p>
            <a:r>
              <a:rPr lang="en-AU" sz="2400" dirty="0" smtClean="0"/>
              <a:t>Automation and “innovation” are creating and changing current careers</a:t>
            </a:r>
            <a:endParaRPr lang="en-AU" sz="2400" dirty="0"/>
          </a:p>
          <a:p>
            <a:r>
              <a:rPr lang="en-AU" sz="2400" dirty="0" smtClean="0"/>
              <a:t>Are there any benefits other than preparing students for their careers?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16</a:t>
            </a:fld>
            <a:endParaRPr lang="en-AU"/>
          </a:p>
        </p:txBody>
      </p:sp>
      <p:pic>
        <p:nvPicPr>
          <p:cNvPr id="6" name="Picture 5" descr="http://www.newcastle.edu.au/__data/assets/image/0004/184306/Updated-web-banner-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" y="6123966"/>
            <a:ext cx="4248150" cy="549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533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Computational Thinking in K – 12?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Help students understand the digital world and the processes which make it possible</a:t>
            </a:r>
          </a:p>
          <a:p>
            <a:r>
              <a:rPr lang="en-AU" sz="2400" dirty="0" smtClean="0"/>
              <a:t>Gives students a new way of creating digital artefacts and worlds </a:t>
            </a:r>
          </a:p>
          <a:p>
            <a:r>
              <a:rPr lang="en-AU" sz="2400" dirty="0" smtClean="0"/>
              <a:t>Adds another problem-solving approach to students’ “toolkits”</a:t>
            </a:r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17</a:t>
            </a:fld>
            <a:endParaRPr lang="en-AU"/>
          </a:p>
        </p:txBody>
      </p:sp>
      <p:pic>
        <p:nvPicPr>
          <p:cNvPr id="6" name="Picture 5" descr="http://www.newcastle.edu.au/__data/assets/image/0004/184306/Updated-web-banner-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" y="6123966"/>
            <a:ext cx="4248150" cy="549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91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300" dirty="0" smtClean="0"/>
              <a:t>Coding </a:t>
            </a:r>
            <a:r>
              <a:rPr lang="en-AU" sz="4300" dirty="0"/>
              <a:t>and Maths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 smtClean="0"/>
              <a:t>Some </a:t>
            </a:r>
            <a:r>
              <a:rPr lang="en-AU" sz="2000" dirty="0"/>
              <a:t>would argue that Maths and Coding are inseparable and that </a:t>
            </a:r>
            <a:r>
              <a:rPr lang="en-AU" sz="2000" dirty="0" smtClean="0"/>
              <a:t>to be </a:t>
            </a:r>
            <a:r>
              <a:rPr lang="en-AU" sz="2000" dirty="0"/>
              <a:t>a good Coder you need a solid background in Maths</a:t>
            </a:r>
          </a:p>
          <a:p>
            <a:r>
              <a:rPr lang="en-AU" sz="2000" dirty="0" smtClean="0"/>
              <a:t>There </a:t>
            </a:r>
            <a:r>
              <a:rPr lang="en-AU" sz="2000" dirty="0"/>
              <a:t>is definitely overlap and there are some areas of Maths (e.g</a:t>
            </a:r>
            <a:r>
              <a:rPr lang="en-AU" sz="2000" dirty="0" smtClean="0"/>
              <a:t>. algebra</a:t>
            </a:r>
            <a:r>
              <a:rPr lang="en-AU" sz="2000" dirty="0"/>
              <a:t>, numbers and operations) that are essential to </a:t>
            </a:r>
            <a:r>
              <a:rPr lang="en-AU" sz="2000" dirty="0" smtClean="0"/>
              <a:t>understanding Coding </a:t>
            </a:r>
            <a:endParaRPr lang="en-AU" sz="2000" dirty="0"/>
          </a:p>
          <a:p>
            <a:r>
              <a:rPr lang="en-AU" sz="2000" dirty="0" smtClean="0"/>
              <a:t>There </a:t>
            </a:r>
            <a:r>
              <a:rPr lang="en-AU" sz="2000" dirty="0"/>
              <a:t>are many examples of combining Maths and Coding in a </a:t>
            </a:r>
            <a:r>
              <a:rPr lang="en-AU" sz="2000" dirty="0" smtClean="0"/>
              <a:t>variety of </a:t>
            </a:r>
            <a:r>
              <a:rPr lang="en-AU" sz="2000" dirty="0"/>
              <a:t>real-life </a:t>
            </a:r>
            <a:r>
              <a:rPr lang="en-AU" sz="2000" dirty="0" smtClean="0"/>
              <a:t>projects</a:t>
            </a:r>
          </a:p>
          <a:p>
            <a:pPr lvl="1"/>
            <a:r>
              <a:rPr lang="en-AU" sz="1800" dirty="0" smtClean="0"/>
              <a:t>We will hear about some of these today and tomorrow</a:t>
            </a:r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713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300" dirty="0" smtClean="0"/>
              <a:t>Coding </a:t>
            </a:r>
            <a:r>
              <a:rPr lang="en-AU" sz="4300" dirty="0"/>
              <a:t>and </a:t>
            </a:r>
            <a:r>
              <a:rPr lang="en-AU" sz="4300" dirty="0" smtClean="0"/>
              <a:t>Learning Maths</a:t>
            </a:r>
            <a:endParaRPr lang="en-AU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942" y="2014194"/>
            <a:ext cx="4807789" cy="3931920"/>
          </a:xfrm>
        </p:spPr>
        <p:txBody>
          <a:bodyPr>
            <a:normAutofit/>
          </a:bodyPr>
          <a:lstStyle/>
          <a:p>
            <a:r>
              <a:rPr lang="en-AU" sz="2000" b="1" dirty="0" smtClean="0"/>
              <a:t>Seymour </a:t>
            </a:r>
            <a:r>
              <a:rPr lang="en-AU" sz="2000" b="1" dirty="0" err="1"/>
              <a:t>Papert</a:t>
            </a:r>
            <a:r>
              <a:rPr lang="en-AU" sz="2000" b="1" dirty="0"/>
              <a:t>: </a:t>
            </a:r>
            <a:r>
              <a:rPr lang="en-AU" sz="2000" i="1" dirty="0" err="1"/>
              <a:t>Mindstorms</a:t>
            </a:r>
            <a:r>
              <a:rPr lang="en-AU" sz="2000" i="1" dirty="0"/>
              <a:t> (1980</a:t>
            </a:r>
            <a:r>
              <a:rPr lang="en-AU" sz="2000" i="1" dirty="0" smtClean="0"/>
              <a:t>) </a:t>
            </a:r>
            <a:r>
              <a:rPr lang="en-AU" sz="2000" dirty="0" smtClean="0"/>
              <a:t>and </a:t>
            </a:r>
            <a:r>
              <a:rPr lang="en-AU" sz="2000" i="1" dirty="0"/>
              <a:t>The Children's Machine: </a:t>
            </a:r>
            <a:r>
              <a:rPr lang="en-AU" sz="2000" i="1" dirty="0" smtClean="0"/>
              <a:t>Rethinking School </a:t>
            </a:r>
            <a:r>
              <a:rPr lang="en-AU" sz="2000" i="1" dirty="0"/>
              <a:t>In The Age Of The Computer (1994)</a:t>
            </a:r>
          </a:p>
          <a:p>
            <a:r>
              <a:rPr lang="en-AU" sz="2000" dirty="0" smtClean="0"/>
              <a:t>Led </a:t>
            </a:r>
            <a:r>
              <a:rPr lang="en-AU" sz="2000" dirty="0"/>
              <a:t>development of the </a:t>
            </a:r>
            <a:r>
              <a:rPr lang="en-AU" sz="2000" dirty="0" smtClean="0"/>
              <a:t>Logo language</a:t>
            </a:r>
            <a:r>
              <a:rPr lang="en-AU" sz="2000" dirty="0"/>
              <a:t>, one of the first </a:t>
            </a:r>
            <a:r>
              <a:rPr lang="en-AU" sz="2000" dirty="0" smtClean="0"/>
              <a:t>coding languages </a:t>
            </a:r>
            <a:r>
              <a:rPr lang="en-AU" sz="2000" dirty="0"/>
              <a:t>designed for </a:t>
            </a:r>
            <a:r>
              <a:rPr lang="en-AU" sz="2000" dirty="0" smtClean="0"/>
              <a:t>educational purposes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19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3613"/>
            <a:ext cx="3840391" cy="438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9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This land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map-extract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07655" y="4004004"/>
            <a:ext cx="2976689" cy="2154183"/>
          </a:xfrm>
        </p:spPr>
      </p:pic>
      <p:sp>
        <p:nvSpPr>
          <p:cNvPr id="5" name="TextBox 4"/>
          <p:cNvSpPr txBox="1"/>
          <p:nvPr/>
        </p:nvSpPr>
        <p:spPr>
          <a:xfrm>
            <a:off x="1442783" y="2156067"/>
            <a:ext cx="10072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 acknowledge and respect the </a:t>
            </a:r>
            <a:r>
              <a:rPr lang="en-US" sz="3200" dirty="0" err="1"/>
              <a:t>Pambalong</a:t>
            </a:r>
            <a:r>
              <a:rPr lang="en-US" sz="3200" dirty="0"/>
              <a:t> clan of the </a:t>
            </a:r>
            <a:r>
              <a:rPr lang="en-US" sz="3200" dirty="0" err="1"/>
              <a:t>Awabakal</a:t>
            </a:r>
            <a:r>
              <a:rPr lang="en-US" sz="3200" dirty="0"/>
              <a:t> people, traditional custodians of this land.</a:t>
            </a:r>
          </a:p>
        </p:txBody>
      </p:sp>
    </p:spTree>
    <p:extLst>
      <p:ext uri="{BB962C8B-B14F-4D97-AF65-F5344CB8AC3E}">
        <p14:creationId xmlns:p14="http://schemas.microsoft.com/office/powerpoint/2010/main" val="24421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300" dirty="0" smtClean="0"/>
              <a:t>Coding </a:t>
            </a:r>
            <a:r>
              <a:rPr lang="en-AU" sz="4300" dirty="0"/>
              <a:t>and </a:t>
            </a:r>
            <a:r>
              <a:rPr lang="en-AU" sz="4300" dirty="0" smtClean="0"/>
              <a:t>Learning Maths</a:t>
            </a:r>
            <a:endParaRPr lang="en-AU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942" y="2014194"/>
            <a:ext cx="4807789" cy="3931920"/>
          </a:xfrm>
        </p:spPr>
        <p:txBody>
          <a:bodyPr>
            <a:normAutofit lnSpcReduction="10000"/>
          </a:bodyPr>
          <a:lstStyle/>
          <a:p>
            <a:r>
              <a:rPr lang="en-AU" sz="2000" dirty="0"/>
              <a:t>Developed in England</a:t>
            </a:r>
          </a:p>
          <a:p>
            <a:r>
              <a:rPr lang="en-AU" sz="2000" dirty="0" smtClean="0"/>
              <a:t>The </a:t>
            </a:r>
            <a:r>
              <a:rPr lang="en-AU" sz="2000" dirty="0"/>
              <a:t>project leaders in England</a:t>
            </a:r>
            <a:r>
              <a:rPr lang="en-AU" sz="2000" dirty="0" smtClean="0"/>
              <a:t>, </a:t>
            </a:r>
            <a:r>
              <a:rPr lang="en-AU" sz="2000" b="1" dirty="0" smtClean="0"/>
              <a:t>Richard </a:t>
            </a:r>
            <a:r>
              <a:rPr lang="en-AU" sz="2000" b="1" dirty="0" err="1"/>
              <a:t>Noss</a:t>
            </a:r>
            <a:r>
              <a:rPr lang="en-AU" sz="2000" b="1" dirty="0"/>
              <a:t> </a:t>
            </a:r>
            <a:r>
              <a:rPr lang="en-AU" sz="2000" dirty="0"/>
              <a:t>and </a:t>
            </a:r>
            <a:r>
              <a:rPr lang="en-AU" sz="2000" b="1" dirty="0"/>
              <a:t>Celia </a:t>
            </a:r>
            <a:r>
              <a:rPr lang="en-AU" sz="2000" b="1" dirty="0" err="1"/>
              <a:t>Hoyles</a:t>
            </a:r>
            <a:r>
              <a:rPr lang="en-AU" sz="2000" b="1" dirty="0"/>
              <a:t> </a:t>
            </a:r>
            <a:r>
              <a:rPr lang="en-AU" sz="2000" dirty="0"/>
              <a:t>(</a:t>
            </a:r>
            <a:r>
              <a:rPr lang="en-AU" sz="2000" dirty="0" smtClean="0"/>
              <a:t>from University </a:t>
            </a:r>
            <a:r>
              <a:rPr lang="en-AU" sz="2000" dirty="0"/>
              <a:t>College London), </a:t>
            </a:r>
            <a:r>
              <a:rPr lang="en-AU" sz="2000" dirty="0" smtClean="0"/>
              <a:t>have worked </a:t>
            </a:r>
            <a:r>
              <a:rPr lang="en-AU" sz="2000" dirty="0"/>
              <a:t>with </a:t>
            </a:r>
            <a:r>
              <a:rPr lang="en-AU" sz="2000" dirty="0" err="1" smtClean="0"/>
              <a:t>Papert</a:t>
            </a:r>
            <a:endParaRPr lang="en-AU" sz="2000" dirty="0"/>
          </a:p>
          <a:p>
            <a:r>
              <a:rPr lang="en-AU" sz="2000" dirty="0"/>
              <a:t>Uses </a:t>
            </a:r>
            <a:r>
              <a:rPr lang="en-AU" sz="2000" dirty="0"/>
              <a:t>Scratch, which has </a:t>
            </a:r>
            <a:r>
              <a:rPr lang="en-AU" sz="2000" dirty="0"/>
              <a:t>been influenced </a:t>
            </a:r>
            <a:r>
              <a:rPr lang="en-AU" sz="2000" dirty="0"/>
              <a:t>by the design of </a:t>
            </a:r>
            <a:r>
              <a:rPr lang="en-AU" sz="2000" dirty="0"/>
              <a:t>languages/environments </a:t>
            </a:r>
            <a:r>
              <a:rPr lang="en-AU" sz="2000" dirty="0"/>
              <a:t>like Logo and Boxer, </a:t>
            </a:r>
            <a:r>
              <a:rPr lang="en-AU" sz="2000" dirty="0"/>
              <a:t>as the </a:t>
            </a:r>
            <a:r>
              <a:rPr lang="en-AU" sz="2000" dirty="0"/>
              <a:t>Coding </a:t>
            </a:r>
            <a:r>
              <a:rPr lang="en-AU" sz="2000" dirty="0"/>
              <a:t>language</a:t>
            </a:r>
          </a:p>
          <a:p>
            <a:r>
              <a:rPr lang="en-AU" sz="2000" dirty="0" smtClean="0"/>
              <a:t>Coding helps develop understanding of mathematics in a range of areas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20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69259"/>
            <a:ext cx="3447457" cy="38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20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300" dirty="0" smtClean="0"/>
              <a:t>Coding </a:t>
            </a:r>
            <a:r>
              <a:rPr lang="en-AU" sz="4300" dirty="0"/>
              <a:t>and </a:t>
            </a:r>
            <a:r>
              <a:rPr lang="en-AU" sz="4300" dirty="0" smtClean="0"/>
              <a:t>Learning Maths</a:t>
            </a:r>
            <a:endParaRPr lang="en-AU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8113" y="1919303"/>
            <a:ext cx="3890512" cy="3931920"/>
          </a:xfrm>
        </p:spPr>
        <p:txBody>
          <a:bodyPr>
            <a:normAutofit/>
          </a:bodyPr>
          <a:lstStyle/>
          <a:p>
            <a:r>
              <a:rPr lang="en-AU" dirty="0"/>
              <a:t>In 2D games we have a canvas, which is a </a:t>
            </a:r>
            <a:r>
              <a:rPr lang="en-AU" dirty="0" smtClean="0"/>
              <a:t>Cartesian </a:t>
            </a:r>
            <a:r>
              <a:rPr lang="en-AU" dirty="0"/>
              <a:t>plane</a:t>
            </a:r>
          </a:p>
          <a:p>
            <a:r>
              <a:rPr lang="en-AU" dirty="0" smtClean="0"/>
              <a:t>A </a:t>
            </a:r>
            <a:r>
              <a:rPr lang="en-AU" dirty="0"/>
              <a:t>lot of games (e.g. Super Mario or Space Invaders) involve </a:t>
            </a:r>
            <a:r>
              <a:rPr lang="en-AU" dirty="0" smtClean="0"/>
              <a:t>moving sprites </a:t>
            </a:r>
            <a:r>
              <a:rPr lang="en-AU" dirty="0"/>
              <a:t>(images) around a canvas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21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9" y="2014194"/>
            <a:ext cx="68199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3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300" dirty="0" smtClean="0"/>
              <a:t>Coding </a:t>
            </a:r>
            <a:r>
              <a:rPr lang="en-AU" sz="4300" dirty="0"/>
              <a:t>and </a:t>
            </a:r>
            <a:r>
              <a:rPr lang="en-AU" sz="4300" dirty="0" smtClean="0"/>
              <a:t>Learning Maths</a:t>
            </a:r>
            <a:endParaRPr lang="en-AU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8113" y="1919303"/>
            <a:ext cx="3890512" cy="3931920"/>
          </a:xfrm>
        </p:spPr>
        <p:txBody>
          <a:bodyPr>
            <a:normAutofit/>
          </a:bodyPr>
          <a:lstStyle/>
          <a:p>
            <a:r>
              <a:rPr lang="en-AU" dirty="0"/>
              <a:t>It gets more complicated: iPads and iPhone (and all the </a:t>
            </a:r>
            <a:r>
              <a:rPr lang="en-AU" dirty="0" smtClean="0"/>
              <a:t>different models</a:t>
            </a:r>
            <a:r>
              <a:rPr lang="en-AU" dirty="0"/>
              <a:t>) have different sized screens</a:t>
            </a:r>
          </a:p>
          <a:p>
            <a:r>
              <a:rPr lang="en-AU" dirty="0" smtClean="0"/>
              <a:t>For </a:t>
            </a:r>
            <a:r>
              <a:rPr lang="en-AU" dirty="0"/>
              <a:t>example, what happens if we tell our hero to move to (-960, 400)?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22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88" y="1919303"/>
            <a:ext cx="6753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80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300" dirty="0" smtClean="0"/>
              <a:t>Coding </a:t>
            </a:r>
            <a:r>
              <a:rPr lang="en-AU" sz="4300" dirty="0"/>
              <a:t>and </a:t>
            </a:r>
            <a:r>
              <a:rPr lang="en-AU" sz="4300" dirty="0" smtClean="0"/>
              <a:t>Learning Maths</a:t>
            </a:r>
            <a:endParaRPr lang="en-AU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8671" y="1919303"/>
            <a:ext cx="2009953" cy="3931920"/>
          </a:xfrm>
        </p:spPr>
        <p:txBody>
          <a:bodyPr>
            <a:normAutofit/>
          </a:bodyPr>
          <a:lstStyle/>
          <a:p>
            <a:r>
              <a:rPr lang="en-AU" dirty="0"/>
              <a:t>We can solve this issue with Coding &amp; </a:t>
            </a:r>
            <a:r>
              <a:rPr lang="en-AU" dirty="0" smtClean="0"/>
              <a:t>Algebra!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23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30" y="1929982"/>
            <a:ext cx="87344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2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 Standard 2 Syllabus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A student:</a:t>
            </a:r>
          </a:p>
          <a:p>
            <a:pPr lvl="1"/>
            <a:r>
              <a:rPr lang="en-AU" sz="2000" dirty="0"/>
              <a:t>solves problems using networks to model decision-making in practical </a:t>
            </a:r>
            <a:r>
              <a:rPr lang="en-AU" sz="2000" dirty="0" smtClean="0"/>
              <a:t>problems (MS2-12-8)</a:t>
            </a:r>
          </a:p>
          <a:p>
            <a:pPr lvl="1"/>
            <a:endParaRPr lang="en-AU" sz="2000" dirty="0"/>
          </a:p>
          <a:p>
            <a:pPr lvl="1"/>
            <a:r>
              <a:rPr lang="en-AU" sz="2000" dirty="0" smtClean="0"/>
              <a:t>chooses </a:t>
            </a:r>
            <a:r>
              <a:rPr lang="en-AU" sz="2000" dirty="0"/>
              <a:t>and uses appropriate technology effectively in a range of contexts, and applies critical thinking to recognise appropriate times and methods for such </a:t>
            </a:r>
            <a:r>
              <a:rPr lang="en-AU" sz="2000" dirty="0" smtClean="0"/>
              <a:t>use (MS2-12-9)</a:t>
            </a:r>
          </a:p>
          <a:p>
            <a:pPr lvl="1"/>
            <a:endParaRPr lang="en-AU" sz="2000" dirty="0"/>
          </a:p>
          <a:p>
            <a:pPr lvl="1"/>
            <a:r>
              <a:rPr lang="en-AU" sz="2000" dirty="0"/>
              <a:t>uses mathematical argument and reasoning to evaluate conclusions, communicating a position clearly to </a:t>
            </a:r>
            <a:r>
              <a:rPr lang="en-AU" sz="2000" dirty="0" smtClean="0"/>
              <a:t>others </a:t>
            </a:r>
            <a:r>
              <a:rPr lang="en-GB" sz="2000" dirty="0"/>
              <a:t>and justifying a response </a:t>
            </a:r>
            <a:r>
              <a:rPr lang="en-AU" sz="2000" dirty="0" smtClean="0"/>
              <a:t>(</a:t>
            </a:r>
            <a:r>
              <a:rPr lang="en-AU" sz="2000" dirty="0"/>
              <a:t>MS1-12-10)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8400" y="5734050"/>
            <a:ext cx="609600" cy="520700"/>
          </a:xfrm>
        </p:spPr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 Standard 2 Syllabus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A student:</a:t>
            </a:r>
          </a:p>
          <a:p>
            <a:pPr lvl="1"/>
            <a:r>
              <a:rPr lang="en-AU" sz="2000" dirty="0"/>
              <a:t>solves problems using networks to model decision-making in practical </a:t>
            </a:r>
            <a:r>
              <a:rPr lang="en-AU" sz="2000" dirty="0" smtClean="0"/>
              <a:t>problems (MS2-12-8)</a:t>
            </a:r>
          </a:p>
          <a:p>
            <a:pPr lvl="1"/>
            <a:endParaRPr lang="en-AU" sz="2000" dirty="0"/>
          </a:p>
          <a:p>
            <a:pPr lvl="1"/>
            <a:r>
              <a:rPr lang="en-AU" sz="2000" b="1" dirty="0" smtClean="0">
                <a:solidFill>
                  <a:srgbClr val="FF0000"/>
                </a:solidFill>
              </a:rPr>
              <a:t>chooses </a:t>
            </a:r>
            <a:r>
              <a:rPr lang="en-AU" sz="2000" b="1" dirty="0">
                <a:solidFill>
                  <a:srgbClr val="FF0000"/>
                </a:solidFill>
              </a:rPr>
              <a:t>and uses appropriate technology effectively in a range of contexts</a:t>
            </a:r>
            <a:r>
              <a:rPr lang="en-AU" sz="2000" dirty="0"/>
              <a:t>, and applies critical thinking to recognise appropriate times and methods for such </a:t>
            </a:r>
            <a:r>
              <a:rPr lang="en-AU" sz="2000" dirty="0" smtClean="0"/>
              <a:t>use (MS2-12-9)</a:t>
            </a:r>
          </a:p>
          <a:p>
            <a:pPr lvl="1"/>
            <a:endParaRPr lang="en-AU" sz="2000" dirty="0"/>
          </a:p>
          <a:p>
            <a:pPr lvl="1"/>
            <a:r>
              <a:rPr lang="en-AU" sz="2000" dirty="0"/>
              <a:t>uses mathematical argument and reasoning to evaluate conclusions, communicating a position clearly to </a:t>
            </a:r>
            <a:r>
              <a:rPr lang="en-AU" sz="2000" dirty="0" smtClean="0"/>
              <a:t>others </a:t>
            </a:r>
            <a:r>
              <a:rPr lang="en-GB" sz="2000" dirty="0"/>
              <a:t>and justifying a response </a:t>
            </a:r>
            <a:r>
              <a:rPr lang="en-AU" sz="2000" dirty="0" smtClean="0"/>
              <a:t>(</a:t>
            </a:r>
            <a:r>
              <a:rPr lang="en-AU" sz="2000" dirty="0"/>
              <a:t>MS1-12-10)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8400" y="5734050"/>
            <a:ext cx="609600" cy="520700"/>
          </a:xfrm>
        </p:spPr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4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 Standard 2 Syllabus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64566" y="2204864"/>
            <a:ext cx="10161917" cy="4421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dirty="0" smtClean="0"/>
              <a:t>N2.1</a:t>
            </a:r>
            <a:r>
              <a:rPr lang="en-AU" dirty="0"/>
              <a:t>: Networks</a:t>
            </a:r>
          </a:p>
          <a:p>
            <a:r>
              <a:rPr lang="en-AU" sz="2000" dirty="0"/>
              <a:t>Students:</a:t>
            </a:r>
          </a:p>
          <a:p>
            <a:pPr lvl="1"/>
            <a:r>
              <a:rPr lang="en-AU" sz="2000" dirty="0"/>
              <a:t>identify and use network terminology, including vertices, edges, paths, the degree of a vertex, directed networks and weighted edges (ACMGM078, ACMGM083)  </a:t>
            </a:r>
          </a:p>
          <a:p>
            <a:pPr lvl="1"/>
            <a:r>
              <a:rPr lang="en-AU" sz="2000" dirty="0"/>
              <a:t>solve problems involving network diagrams</a:t>
            </a:r>
          </a:p>
          <a:p>
            <a:pPr lvl="2"/>
            <a:r>
              <a:rPr lang="en-AU" sz="1600" dirty="0"/>
              <a:t>recognise circumstances in which networks could be used, for example the cost of connecting various locations on a university campus with computer cables (ACMGM079)  </a:t>
            </a:r>
          </a:p>
          <a:p>
            <a:pPr lvl="2"/>
            <a:r>
              <a:rPr lang="en-AU" sz="1600" dirty="0"/>
              <a:t>given a map, draw a network to represent the map, for example travel times for the stages of a planned journey </a:t>
            </a:r>
          </a:p>
          <a:p>
            <a:pPr lvl="2"/>
            <a:r>
              <a:rPr lang="en-AU" sz="1600" dirty="0"/>
              <a:t>draw a network diagram to represent information given in a table </a:t>
            </a:r>
          </a:p>
          <a:p>
            <a:pPr lvl="2"/>
            <a:r>
              <a:rPr lang="en-AU" sz="1600" dirty="0"/>
              <a:t>investigate and solve practical problems, for example the </a:t>
            </a:r>
            <a:r>
              <a:rPr lang="en-AU" sz="1600" dirty="0" err="1"/>
              <a:t>Königsberg</a:t>
            </a:r>
            <a:r>
              <a:rPr lang="en-AU" sz="1600" dirty="0"/>
              <a:t> Bridge problem or planning a garbage bin collection route 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8400" y="5734050"/>
            <a:ext cx="609600" cy="520700"/>
          </a:xfrm>
        </p:spPr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3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 Standard 2 Syllabus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64566" y="2204864"/>
            <a:ext cx="10161917" cy="4421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dirty="0" smtClean="0"/>
              <a:t>N2.1</a:t>
            </a:r>
            <a:r>
              <a:rPr lang="en-AU" dirty="0"/>
              <a:t>: Networks</a:t>
            </a:r>
          </a:p>
          <a:p>
            <a:r>
              <a:rPr lang="en-AU" sz="2000" dirty="0"/>
              <a:t>Students:</a:t>
            </a:r>
          </a:p>
          <a:p>
            <a:pPr lvl="1"/>
            <a:r>
              <a:rPr lang="en-AU" sz="2000" b="1" dirty="0">
                <a:solidFill>
                  <a:srgbClr val="FF0000"/>
                </a:solidFill>
              </a:rPr>
              <a:t>identify and use network terminology, including vertices, edges, paths, the degree of a vertex, directed networks and weighted edges </a:t>
            </a:r>
            <a:r>
              <a:rPr lang="en-AU" sz="2000" dirty="0"/>
              <a:t>(ACMGM078, ACMGM083)  </a:t>
            </a:r>
          </a:p>
          <a:p>
            <a:pPr lvl="1"/>
            <a:r>
              <a:rPr lang="en-AU" sz="2000" dirty="0"/>
              <a:t>solve problems involving network diagrams</a:t>
            </a:r>
          </a:p>
          <a:p>
            <a:pPr lvl="2"/>
            <a:r>
              <a:rPr lang="en-AU" sz="1600" dirty="0"/>
              <a:t>recognise circumstances in which networks could be used, </a:t>
            </a:r>
            <a:r>
              <a:rPr lang="en-AU" sz="1600" b="1" dirty="0">
                <a:solidFill>
                  <a:srgbClr val="FF0000"/>
                </a:solidFill>
              </a:rPr>
              <a:t>for example the cost of connecting various locations</a:t>
            </a:r>
            <a:r>
              <a:rPr lang="en-AU" sz="1600" dirty="0"/>
              <a:t> on a university campus with computer cables (ACMGM079)  </a:t>
            </a:r>
          </a:p>
          <a:p>
            <a:pPr lvl="2"/>
            <a:r>
              <a:rPr lang="en-AU" sz="1600" dirty="0"/>
              <a:t>given a map, draw a network to represent the map, for example travel times for the stages of a planned journey </a:t>
            </a:r>
          </a:p>
          <a:p>
            <a:pPr lvl="2"/>
            <a:r>
              <a:rPr lang="en-AU" sz="1600" dirty="0"/>
              <a:t>draw a network diagram to represent information given in a table </a:t>
            </a:r>
          </a:p>
          <a:p>
            <a:pPr lvl="2"/>
            <a:r>
              <a:rPr lang="en-AU" sz="1600" b="1" dirty="0">
                <a:solidFill>
                  <a:srgbClr val="FF0000"/>
                </a:solidFill>
              </a:rPr>
              <a:t>investigate and solve practical problems</a:t>
            </a:r>
            <a:r>
              <a:rPr lang="en-AU" sz="1600" dirty="0"/>
              <a:t>, for example the </a:t>
            </a:r>
            <a:r>
              <a:rPr lang="en-AU" sz="1600" dirty="0" err="1"/>
              <a:t>Königsberg</a:t>
            </a:r>
            <a:r>
              <a:rPr lang="en-AU" sz="1600" dirty="0"/>
              <a:t> Bridge problem or planning a garbage bin collection route 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8400" y="5734050"/>
            <a:ext cx="609600" cy="520700"/>
          </a:xfrm>
        </p:spPr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6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 Standard </a:t>
            </a:r>
            <a:r>
              <a:rPr lang="en-US" dirty="0" smtClean="0"/>
              <a:t>2 </a:t>
            </a:r>
            <a:r>
              <a:rPr lang="en-US" dirty="0" smtClean="0"/>
              <a:t>Syllabus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88521" y="2060848"/>
            <a:ext cx="10015268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dirty="0" smtClean="0"/>
              <a:t>N2.2: Shortest Paths</a:t>
            </a:r>
            <a:endParaRPr lang="en-AU" dirty="0"/>
          </a:p>
          <a:p>
            <a:r>
              <a:rPr lang="en-AU" dirty="0" smtClean="0"/>
              <a:t>Students:</a:t>
            </a:r>
          </a:p>
          <a:p>
            <a:pPr lvl="2"/>
            <a:r>
              <a:rPr lang="en-AU" sz="1600" dirty="0"/>
              <a:t>determine the minimum spanning tree of a given network with weighted edges (ACMGM101, ACMGM102</a:t>
            </a:r>
            <a:r>
              <a:rPr lang="en-AU" sz="1600" dirty="0"/>
              <a:t>)</a:t>
            </a:r>
            <a:endParaRPr lang="en-AU" sz="1600" dirty="0"/>
          </a:p>
          <a:p>
            <a:pPr lvl="2"/>
            <a:r>
              <a:rPr lang="en-AU" sz="1600" dirty="0"/>
              <a:t>determine the minimum spanning tree by using </a:t>
            </a:r>
            <a:r>
              <a:rPr lang="en-AU" sz="1600" dirty="0" err="1"/>
              <a:t>Kruskal's</a:t>
            </a:r>
            <a:r>
              <a:rPr lang="en-AU" sz="1600" dirty="0"/>
              <a:t> or Prim's algorithms or by inspection</a:t>
            </a:r>
          </a:p>
          <a:p>
            <a:pPr lvl="2"/>
            <a:r>
              <a:rPr lang="en-AU" sz="1600" dirty="0"/>
              <a:t>determine the definition of a tree and a minimum spanning tree for a given </a:t>
            </a:r>
            <a:r>
              <a:rPr lang="en-AU" sz="1600" dirty="0"/>
              <a:t>network</a:t>
            </a:r>
          </a:p>
          <a:p>
            <a:pPr lvl="2"/>
            <a:r>
              <a:rPr lang="en-AU" sz="1600" dirty="0"/>
              <a:t>use minimum spanning trees to solve minimal connector problems, for example minimising the length of cable needed to provide power from a single power station to substations in several towns</a:t>
            </a:r>
          </a:p>
          <a:p>
            <a:pPr lvl="1"/>
            <a:r>
              <a:rPr lang="en-AU" sz="1800" dirty="0"/>
              <a:t>find the shortest path from one place to another in a network with no more than 10 vertices </a:t>
            </a:r>
          </a:p>
          <a:p>
            <a:pPr lvl="2"/>
            <a:r>
              <a:rPr lang="en-AU" sz="1600" dirty="0"/>
              <a:t>identify the shortest path on a network diagram (ACMGM084)</a:t>
            </a:r>
          </a:p>
          <a:p>
            <a:pPr lvl="2"/>
            <a:r>
              <a:rPr lang="en-AU" sz="1600" dirty="0"/>
              <a:t>recognise a circumstance in which a shortest path is not necessarily the best path or contained in any spanning tree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8400" y="5734050"/>
            <a:ext cx="609600" cy="520700"/>
          </a:xfrm>
        </p:spPr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9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 </a:t>
            </a:r>
            <a:r>
              <a:rPr lang="en-US" smtClean="0"/>
              <a:t>Standard </a:t>
            </a:r>
            <a:r>
              <a:rPr lang="en-US" smtClean="0"/>
              <a:t>2 </a:t>
            </a:r>
            <a:r>
              <a:rPr lang="en-US" dirty="0" smtClean="0"/>
              <a:t>Syllabus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88521" y="2060848"/>
            <a:ext cx="10015268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dirty="0" smtClean="0"/>
              <a:t>N2.2: Shortest Paths</a:t>
            </a:r>
            <a:endParaRPr lang="en-AU" dirty="0"/>
          </a:p>
          <a:p>
            <a:r>
              <a:rPr lang="en-AU" dirty="0" smtClean="0"/>
              <a:t>Students:</a:t>
            </a:r>
          </a:p>
          <a:p>
            <a:pPr lvl="2"/>
            <a:r>
              <a:rPr lang="en-AU" sz="1600" dirty="0"/>
              <a:t>determine the </a:t>
            </a:r>
            <a:r>
              <a:rPr lang="en-AU" sz="1600" b="1" dirty="0">
                <a:solidFill>
                  <a:srgbClr val="FF0000"/>
                </a:solidFill>
              </a:rPr>
              <a:t>minimum spanning tree </a:t>
            </a:r>
            <a:r>
              <a:rPr lang="en-AU" sz="1600" dirty="0"/>
              <a:t>of a given network with weighted edges (ACMGM101, ACMGM102</a:t>
            </a:r>
            <a:r>
              <a:rPr lang="en-AU" sz="1600" dirty="0"/>
              <a:t>)</a:t>
            </a:r>
            <a:endParaRPr lang="en-AU" sz="1600" dirty="0"/>
          </a:p>
          <a:p>
            <a:pPr lvl="2"/>
            <a:r>
              <a:rPr lang="en-AU" sz="1600" dirty="0"/>
              <a:t>determine the minimum spanning tree by using </a:t>
            </a:r>
            <a:r>
              <a:rPr lang="en-AU" sz="1600" b="1" dirty="0" err="1">
                <a:solidFill>
                  <a:srgbClr val="FF0000"/>
                </a:solidFill>
              </a:rPr>
              <a:t>Kruskal's</a:t>
            </a:r>
            <a:r>
              <a:rPr lang="en-AU" sz="1600" b="1" dirty="0">
                <a:solidFill>
                  <a:srgbClr val="FF0000"/>
                </a:solidFill>
              </a:rPr>
              <a:t> or Prim's algorithms </a:t>
            </a:r>
            <a:r>
              <a:rPr lang="en-AU" sz="1600" dirty="0"/>
              <a:t>or by inspection</a:t>
            </a:r>
          </a:p>
          <a:p>
            <a:pPr lvl="2"/>
            <a:r>
              <a:rPr lang="en-AU" sz="1600" dirty="0"/>
              <a:t>determine the definition of a tree and a minimum spanning tree for a given </a:t>
            </a:r>
            <a:r>
              <a:rPr lang="en-AU" sz="1600" dirty="0"/>
              <a:t>network</a:t>
            </a:r>
          </a:p>
          <a:p>
            <a:pPr lvl="2"/>
            <a:r>
              <a:rPr lang="en-AU" sz="1600" dirty="0"/>
              <a:t>use </a:t>
            </a:r>
            <a:r>
              <a:rPr lang="en-AU" sz="1600" b="1" dirty="0">
                <a:solidFill>
                  <a:srgbClr val="FF0000"/>
                </a:solidFill>
              </a:rPr>
              <a:t>minimum spanning trees to solve minimal connector problems</a:t>
            </a:r>
            <a:r>
              <a:rPr lang="en-AU" sz="1600" dirty="0"/>
              <a:t>, for example minimising the length of cable needed to provide power from a single power station to substations in several towns</a:t>
            </a:r>
          </a:p>
          <a:p>
            <a:pPr lvl="1"/>
            <a:r>
              <a:rPr lang="en-AU" sz="1800" dirty="0"/>
              <a:t>find the shortest path from one place to another in a network with </a:t>
            </a:r>
            <a:r>
              <a:rPr lang="en-AU" sz="1800" b="1" dirty="0"/>
              <a:t>no more than 10</a:t>
            </a:r>
            <a:r>
              <a:rPr lang="en-AU" sz="1800" dirty="0"/>
              <a:t> vertices </a:t>
            </a:r>
          </a:p>
          <a:p>
            <a:pPr lvl="2"/>
            <a:r>
              <a:rPr lang="en-AU" sz="1600" dirty="0"/>
              <a:t>identify the shortest path on a network diagram (ACMGM084)</a:t>
            </a:r>
          </a:p>
          <a:p>
            <a:pPr lvl="2"/>
            <a:r>
              <a:rPr lang="en-AU" sz="1600" dirty="0"/>
              <a:t>recognise a circumstance in which a shortest path is not necessarily the best path or contained in any spanning tree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8400" y="5734050"/>
            <a:ext cx="609600" cy="520700"/>
          </a:xfrm>
        </p:spPr>
        <p:txBody>
          <a:bodyPr/>
          <a:lstStyle/>
          <a:p>
            <a:fld id="{2CAE4CAA-3E4F-4449-AD70-EAE6867891D4}" type="slidenum">
              <a:rPr lang="en-US">
                <a:solidFill>
                  <a:srgbClr val="FFFFFF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Lightning Bolt 1"/>
          <p:cNvSpPr/>
          <p:nvPr/>
        </p:nvSpPr>
        <p:spPr>
          <a:xfrm flipH="1">
            <a:off x="10521351" y="4122897"/>
            <a:ext cx="940279" cy="144061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41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I'm Elena</a:t>
            </a:r>
          </a:p>
          <a:p>
            <a:pPr lvl="1"/>
            <a:r>
              <a:rPr lang="en-AU" sz="2400" dirty="0" smtClean="0"/>
              <a:t>I studied a Bachelor of Mathematics</a:t>
            </a:r>
          </a:p>
          <a:p>
            <a:pPr lvl="1"/>
            <a:r>
              <a:rPr lang="en-AU" sz="2400" dirty="0" smtClean="0"/>
              <a:t>I studied a PhD in computer science at </a:t>
            </a:r>
            <a:r>
              <a:rPr lang="en-AU" sz="2400" dirty="0" err="1" smtClean="0"/>
              <a:t>UoN</a:t>
            </a:r>
            <a:endParaRPr lang="en-AU" sz="2400" dirty="0" smtClean="0"/>
          </a:p>
          <a:p>
            <a:pPr lvl="1"/>
            <a:r>
              <a:rPr lang="en-AU" sz="2400" dirty="0" smtClean="0"/>
              <a:t>I subsequently work in Bioinformatics for a number of years</a:t>
            </a:r>
          </a:p>
          <a:p>
            <a:pPr lvl="1"/>
            <a:r>
              <a:rPr lang="en-AU" sz="2400" dirty="0" smtClean="0"/>
              <a:t>Since 2012 I have worked in the School of Education</a:t>
            </a:r>
          </a:p>
          <a:p>
            <a:pPr marL="274320" lvl="1" indent="0">
              <a:buNone/>
            </a:pPr>
            <a:endParaRPr lang="en-AU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3</a:t>
            </a:fld>
            <a:endParaRPr lang="en-AU"/>
          </a:p>
        </p:txBody>
      </p:sp>
      <p:pic>
        <p:nvPicPr>
          <p:cNvPr id="6" name="Picture 5" descr="http://www.newcastle.edu.au/__data/assets/image/0004/184306/Updated-web-banner-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" y="6123966"/>
            <a:ext cx="4248150" cy="549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202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do Computer Scientists do?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Fix computers?</a:t>
            </a:r>
          </a:p>
          <a:p>
            <a:endParaRPr lang="en-AU" sz="2400" dirty="0" smtClean="0"/>
          </a:p>
          <a:p>
            <a:r>
              <a:rPr lang="en-AU" sz="2400" dirty="0" smtClean="0"/>
              <a:t>Write code at a desk 40 hours a week?</a:t>
            </a:r>
          </a:p>
          <a:p>
            <a:endParaRPr lang="en-AU" sz="2400" dirty="0" smtClean="0"/>
          </a:p>
          <a:p>
            <a:r>
              <a:rPr lang="en-AU" sz="2400" dirty="0" smtClean="0"/>
              <a:t>Create video games?</a:t>
            </a:r>
          </a:p>
          <a:p>
            <a:endParaRPr lang="en-AU" sz="2400" dirty="0"/>
          </a:p>
          <a:p>
            <a:r>
              <a:rPr lang="en-AU" sz="2400" dirty="0" smtClean="0"/>
              <a:t>Work at a bank, Facebook or Google?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30</a:t>
            </a:fld>
            <a:endParaRPr lang="en-AU"/>
          </a:p>
        </p:txBody>
      </p:sp>
      <p:pic>
        <p:nvPicPr>
          <p:cNvPr id="6" name="Picture 5" descr="http://www.newcastle.edu.au/__data/assets/image/0004/184306/Updated-web-banner-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" y="6123966"/>
            <a:ext cx="4248150" cy="549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77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do Computer Scientists do?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Write educational software and simulations for training</a:t>
            </a:r>
          </a:p>
          <a:p>
            <a:r>
              <a:rPr lang="en-AU" sz="2400" dirty="0" smtClean="0"/>
              <a:t>Train the next generation of Mathematics teachers</a:t>
            </a:r>
            <a:endParaRPr lang="en-AU" sz="2400" dirty="0"/>
          </a:p>
          <a:p>
            <a:r>
              <a:rPr lang="en-AU" sz="2400" dirty="0" smtClean="0"/>
              <a:t>Work with Biologists and Medical Researchers to find new ways of identifying diseases</a:t>
            </a:r>
          </a:p>
          <a:p>
            <a:r>
              <a:rPr lang="en-AU" sz="2400" dirty="0" smtClean="0"/>
              <a:t>Study how our memories work and how they can be “augmented” by technology</a:t>
            </a:r>
          </a:p>
          <a:p>
            <a:r>
              <a:rPr lang="en-AU" sz="2400" dirty="0" smtClean="0"/>
              <a:t>Compete in international robot soccer tournaments</a:t>
            </a:r>
          </a:p>
          <a:p>
            <a:r>
              <a:rPr lang="en-AU" sz="2400" dirty="0" smtClean="0"/>
              <a:t>And much more!</a:t>
            </a:r>
          </a:p>
          <a:p>
            <a:pPr lvl="1"/>
            <a:endParaRPr lang="en-AU" sz="2400" dirty="0" smtClean="0"/>
          </a:p>
          <a:p>
            <a:pPr lvl="1"/>
            <a:endParaRPr lang="en-AU" sz="2400" dirty="0" smtClean="0"/>
          </a:p>
          <a:p>
            <a:endParaRPr lang="en-AU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31</a:t>
            </a:fld>
            <a:endParaRPr lang="en-AU"/>
          </a:p>
        </p:txBody>
      </p:sp>
      <p:pic>
        <p:nvPicPr>
          <p:cNvPr id="6" name="Picture 5" descr="http://www.newcastle.edu.au/__data/assets/image/0004/184306/Updated-web-banner-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" y="6123966"/>
            <a:ext cx="4248150" cy="549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150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Web Sites</a:t>
            </a:r>
          </a:p>
          <a:p>
            <a:pPr lvl="1"/>
            <a:r>
              <a:rPr lang="en-AU" dirty="0" smtClean="0"/>
              <a:t>Computer Science 4 Fun: </a:t>
            </a:r>
            <a:r>
              <a:rPr lang="en-AU" dirty="0" smtClean="0">
                <a:hlinkClick r:id="rId2"/>
              </a:rPr>
              <a:t>http://www.cs4fn.org/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Computer Science Field Guide: </a:t>
            </a:r>
            <a:r>
              <a:rPr lang="en-AU" dirty="0" smtClean="0">
                <a:hlinkClick r:id="rId3"/>
              </a:rPr>
              <a:t>http://csfieldguide.org.nz</a:t>
            </a:r>
            <a:r>
              <a:rPr lang="en-AU" dirty="0" smtClean="0">
                <a:hlinkClick r:id="rId3"/>
              </a:rPr>
              <a:t>/</a:t>
            </a:r>
            <a:endParaRPr lang="en-AU" dirty="0" smtClean="0"/>
          </a:p>
          <a:p>
            <a:pPr lvl="1"/>
            <a:r>
              <a:rPr lang="en-AU" dirty="0" smtClean="0"/>
              <a:t>Project Euler : </a:t>
            </a:r>
            <a:r>
              <a:rPr lang="en-AU" dirty="0"/>
              <a:t> </a:t>
            </a:r>
            <a:r>
              <a:rPr lang="en-AU" dirty="0">
                <a:hlinkClick r:id="rId4"/>
              </a:rPr>
              <a:t>https://projecteuler.net</a:t>
            </a:r>
            <a:r>
              <a:rPr lang="en-AU" dirty="0" smtClean="0">
                <a:hlinkClick r:id="rId4"/>
              </a:rPr>
              <a:t>/</a:t>
            </a:r>
            <a:r>
              <a:rPr lang="en-AU" dirty="0" smtClean="0"/>
              <a:t> </a:t>
            </a:r>
          </a:p>
          <a:p>
            <a:pPr lvl="1"/>
            <a:r>
              <a:rPr lang="en-AU" dirty="0" err="1" smtClean="0"/>
              <a:t>Bebras</a:t>
            </a:r>
            <a:r>
              <a:rPr lang="en-AU" dirty="0"/>
              <a:t>: </a:t>
            </a:r>
            <a:r>
              <a:rPr lang="en-AU" dirty="0">
                <a:hlinkClick r:id="rId5"/>
              </a:rPr>
              <a:t>https://www.bebras.edu.au/bebras365</a:t>
            </a:r>
            <a:r>
              <a:rPr lang="en-AU" dirty="0" smtClean="0">
                <a:hlinkClick r:id="rId5"/>
              </a:rPr>
              <a:t>/</a:t>
            </a:r>
            <a:r>
              <a:rPr lang="en-AU" dirty="0" smtClean="0"/>
              <a:t> 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 smtClean="0"/>
              <a:t>Online Courses</a:t>
            </a:r>
          </a:p>
          <a:p>
            <a:pPr lvl="1"/>
            <a:r>
              <a:rPr lang="en-AU" dirty="0" smtClean="0"/>
              <a:t>CSER (</a:t>
            </a:r>
            <a:r>
              <a:rPr lang="en-AU" dirty="0" err="1" smtClean="0"/>
              <a:t>Uni</a:t>
            </a:r>
            <a:r>
              <a:rPr lang="en-AU" dirty="0" smtClean="0"/>
              <a:t> of Adelaide) Digital Technologies MOOCS: </a:t>
            </a:r>
            <a:r>
              <a:rPr lang="en-AU" dirty="0" smtClean="0">
                <a:hlinkClick r:id="rId6"/>
              </a:rPr>
              <a:t>https://csdigitaltech.appspot.com/course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Google’s Exploring Computational Thinking Course: </a:t>
            </a:r>
            <a:r>
              <a:rPr lang="en-AU" dirty="0" smtClean="0">
                <a:hlinkClick r:id="rId7"/>
              </a:rPr>
              <a:t>https</a:t>
            </a:r>
            <a:r>
              <a:rPr lang="en-AU" dirty="0">
                <a:hlinkClick r:id="rId7"/>
              </a:rPr>
              <a:t>://www.google.com/edu/resources/programs/exploring-computational-thinking</a:t>
            </a:r>
            <a:r>
              <a:rPr lang="en-AU" dirty="0" smtClean="0">
                <a:hlinkClick r:id="rId7"/>
              </a:rPr>
              <a:t>/</a:t>
            </a:r>
            <a:r>
              <a:rPr lang="en-AU" dirty="0" smtClean="0"/>
              <a:t> 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32</a:t>
            </a:fld>
            <a:endParaRPr lang="en-AU"/>
          </a:p>
        </p:txBody>
      </p:sp>
      <p:pic>
        <p:nvPicPr>
          <p:cNvPr id="6" name="Picture 5" descr="http://www.newcastle.edu.au/__data/assets/image/0004/184306/Updated-web-banner-02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" y="6123966"/>
            <a:ext cx="4248150" cy="549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418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1. “Computational </a:t>
            </a:r>
            <a:r>
              <a:rPr lang="en-US" b="1" dirty="0"/>
              <a:t>Thinking Benefits </a:t>
            </a:r>
            <a:r>
              <a:rPr lang="en-US" b="1" dirty="0" smtClean="0"/>
              <a:t>Society” </a:t>
            </a:r>
            <a:r>
              <a:rPr lang="en-US" b="1" dirty="0"/>
              <a:t>- Jeannette M. Wing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socialissues.cs.toronto.edu/index.html%3Fp=279.html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2. Hour </a:t>
            </a:r>
            <a:r>
              <a:rPr lang="en-US" b="1" dirty="0"/>
              <a:t>of Code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code.org/learn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3. Code Club Australia </a:t>
            </a:r>
            <a:r>
              <a:rPr lang="en-US" b="1" dirty="0"/>
              <a:t>- </a:t>
            </a:r>
            <a:r>
              <a:rPr lang="en-US" dirty="0">
                <a:hlinkClick r:id="rId4"/>
              </a:rPr>
              <a:t>http://www.codeclubau.org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4. “Digital Technologies Curriculum” – ACARA 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www.australiancurriculum.edu.au/technologies/digital-technologies/curriculum/f-10?layout=1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5. </a:t>
            </a:r>
            <a:r>
              <a:rPr lang="en-AU" b="1" dirty="0"/>
              <a:t>Michael R. Fellows, Ian </a:t>
            </a:r>
            <a:r>
              <a:rPr lang="en-AU" b="1" dirty="0" err="1"/>
              <a:t>Parberry</a:t>
            </a:r>
            <a:r>
              <a:rPr lang="en-AU" b="1" dirty="0"/>
              <a:t> (1993) "SIGACT trying to get children excited about CS". in: Computing Research </a:t>
            </a:r>
            <a:r>
              <a:rPr lang="en-AU" b="1" dirty="0" smtClean="0"/>
              <a:t>News. January </a:t>
            </a:r>
            <a:r>
              <a:rPr lang="en-AU" b="1" dirty="0"/>
              <a:t>1993. </a:t>
            </a:r>
            <a:endParaRPr lang="en-AU" b="1" dirty="0" smtClean="0"/>
          </a:p>
          <a:p>
            <a:pPr marL="0" indent="0">
              <a:buNone/>
            </a:pPr>
            <a:r>
              <a:rPr lang="en-US" b="1" dirty="0" smtClean="0"/>
              <a:t>6</a:t>
            </a:r>
            <a:r>
              <a:rPr lang="en-US" b="1" dirty="0"/>
              <a:t>. Computational Thinking – </a:t>
            </a:r>
            <a:r>
              <a:rPr lang="en-US" b="1" dirty="0" smtClean="0"/>
              <a:t>Barefoot CAS</a:t>
            </a:r>
          </a:p>
          <a:p>
            <a:pPr marL="0" indent="0">
              <a:buNone/>
            </a:pPr>
            <a:r>
              <a:rPr lang="en-AU" dirty="0">
                <a:hlinkClick r:id="rId6"/>
              </a:rPr>
              <a:t>http://barefootcas.org.uk/barefoot-primary-computing-resources/concepts/computational-thinking</a:t>
            </a:r>
            <a:r>
              <a:rPr lang="en-AU" dirty="0" smtClean="0">
                <a:hlinkClick r:id="rId6"/>
              </a:rPr>
              <a:t>/</a:t>
            </a:r>
            <a:r>
              <a:rPr lang="en-AU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7. </a:t>
            </a:r>
            <a:r>
              <a:rPr lang="en-AU" b="1" dirty="0"/>
              <a:t>Rebooting the Pathway to </a:t>
            </a:r>
            <a:r>
              <a:rPr lang="en-AU" b="1" dirty="0" smtClean="0"/>
              <a:t>Success – ACM</a:t>
            </a:r>
          </a:p>
          <a:p>
            <a:pPr marL="0" indent="0">
              <a:buNone/>
            </a:pPr>
            <a:r>
              <a:rPr lang="en-AU" dirty="0">
                <a:hlinkClick r:id="rId7"/>
              </a:rPr>
              <a:t>http://pathways.acm.org</a:t>
            </a:r>
            <a:r>
              <a:rPr lang="en-AU" dirty="0" smtClean="0">
                <a:hlinkClick r:id="rId7"/>
              </a:rPr>
              <a:t>/</a:t>
            </a:r>
            <a:r>
              <a:rPr lang="en-AU" dirty="0" smtClean="0"/>
              <a:t> 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33</a:t>
            </a:fld>
            <a:endParaRPr lang="en-AU"/>
          </a:p>
        </p:txBody>
      </p:sp>
      <p:pic>
        <p:nvPicPr>
          <p:cNvPr id="6" name="Picture 5" descr="http://www.newcastle.edu.au/__data/assets/image/0004/184306/Updated-web-banner-02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" y="6123966"/>
            <a:ext cx="4248150" cy="549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70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I'm Daniel</a:t>
            </a:r>
          </a:p>
          <a:p>
            <a:pPr lvl="1"/>
            <a:r>
              <a:rPr lang="en-AU" sz="2400" dirty="0" smtClean="0"/>
              <a:t>PhD student at the University of Newcastle’s School of Education</a:t>
            </a:r>
          </a:p>
          <a:p>
            <a:pPr lvl="2"/>
            <a:r>
              <a:rPr lang="en-AU" sz="2400" dirty="0" smtClean="0"/>
              <a:t>Studying Teacher Professional Development for the Digital Technologies curriculum</a:t>
            </a:r>
          </a:p>
          <a:p>
            <a:pPr lvl="2"/>
            <a:r>
              <a:rPr lang="en-AU" sz="2400" dirty="0" smtClean="0"/>
              <a:t>Interested in Computer Science and its applications to different disciplines</a:t>
            </a:r>
            <a:endParaRPr lang="en-AU" sz="2400" dirty="0"/>
          </a:p>
          <a:p>
            <a:pPr lvl="1"/>
            <a:r>
              <a:rPr lang="en-AU" sz="2400" dirty="0" smtClean="0"/>
              <a:t>Completed my Software Engineering degree in 2014</a:t>
            </a:r>
            <a:endParaRPr lang="en-AU" sz="2400" dirty="0"/>
          </a:p>
          <a:p>
            <a:pPr lvl="1"/>
            <a:r>
              <a:rPr lang="en-AU" sz="2400" dirty="0" smtClean="0"/>
              <a:t>Facilitating workshops in this area since 2013</a:t>
            </a:r>
          </a:p>
          <a:p>
            <a:pPr lvl="1"/>
            <a:endParaRPr lang="en-AU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4</a:t>
            </a:fld>
            <a:endParaRPr lang="en-AU"/>
          </a:p>
        </p:txBody>
      </p:sp>
      <p:pic>
        <p:nvPicPr>
          <p:cNvPr id="6" name="Picture 5" descr="http://www.newcastle.edu.au/__data/assets/image/0004/184306/Updated-web-banner-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" y="6123966"/>
            <a:ext cx="4248150" cy="549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085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I'm Felicia</a:t>
            </a:r>
          </a:p>
          <a:p>
            <a:pPr lvl="1"/>
            <a:r>
              <a:rPr lang="en-AU" sz="2400" dirty="0" smtClean="0"/>
              <a:t>I studied Mathematics teaching</a:t>
            </a:r>
          </a:p>
          <a:p>
            <a:pPr lvl="1"/>
            <a:r>
              <a:rPr lang="en-AU" sz="2400" dirty="0" smtClean="0"/>
              <a:t>Currently studying a PhD</a:t>
            </a:r>
          </a:p>
          <a:p>
            <a:pPr lvl="1"/>
            <a:r>
              <a:rPr lang="en-AU" sz="2400" dirty="0" smtClean="0"/>
              <a:t>Principal research assistant for the Girls in Maths project led by Prof Jenny Gore</a:t>
            </a:r>
            <a:endParaRPr lang="en-AU" sz="2400" dirty="0"/>
          </a:p>
          <a:p>
            <a:pPr marL="274320" lvl="1" indent="0">
              <a:buNone/>
            </a:pPr>
            <a:endParaRPr lang="en-AU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5</a:t>
            </a:fld>
            <a:endParaRPr lang="en-AU"/>
          </a:p>
        </p:txBody>
      </p:sp>
      <p:pic>
        <p:nvPicPr>
          <p:cNvPr id="6" name="Picture 5" descr="http://www.newcastle.edu.au/__data/assets/image/0004/184306/Updated-web-banner-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" y="6123966"/>
            <a:ext cx="4248150" cy="549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167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And you?</a:t>
            </a:r>
          </a:p>
          <a:p>
            <a:pPr lvl="1"/>
            <a:endParaRPr lang="en-AU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6</a:t>
            </a:fld>
            <a:endParaRPr lang="en-AU"/>
          </a:p>
        </p:txBody>
      </p:sp>
      <p:pic>
        <p:nvPicPr>
          <p:cNvPr id="6" name="Picture 5" descr="http://www.newcastle.edu.au/__data/assets/image/0004/184306/Updated-web-banner-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" y="6123966"/>
            <a:ext cx="4248150" cy="549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814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Housekeeping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Toilets</a:t>
            </a:r>
          </a:p>
          <a:p>
            <a:r>
              <a:rPr lang="en-AU" sz="2400" dirty="0" smtClean="0"/>
              <a:t>Fire alarm</a:t>
            </a:r>
          </a:p>
          <a:p>
            <a:r>
              <a:rPr lang="en-AU" sz="2400" dirty="0" smtClean="0"/>
              <a:t>Login</a:t>
            </a:r>
          </a:p>
          <a:p>
            <a:endParaRPr lang="en-AU" sz="2400" dirty="0" smtClean="0"/>
          </a:p>
          <a:p>
            <a:endParaRPr lang="en-AU" sz="2400" dirty="0" smtClean="0"/>
          </a:p>
          <a:p>
            <a:pPr lvl="1"/>
            <a:endParaRPr lang="en-AU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7</a:t>
            </a:fld>
            <a:endParaRPr lang="en-AU"/>
          </a:p>
        </p:txBody>
      </p:sp>
      <p:pic>
        <p:nvPicPr>
          <p:cNvPr id="6" name="Picture 5" descr="http://www.newcastle.edu.au/__data/assets/image/0004/184306/Updated-web-banner-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" y="6123966"/>
            <a:ext cx="4248150" cy="5499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lded Corner 3"/>
          <p:cNvSpPr/>
          <p:nvPr/>
        </p:nvSpPr>
        <p:spPr>
          <a:xfrm>
            <a:off x="3932729" y="3228722"/>
            <a:ext cx="4288779" cy="219294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bg2"/>
                </a:solidFill>
              </a:rPr>
              <a:t>Login: </a:t>
            </a:r>
            <a:r>
              <a:rPr lang="en-AU" sz="2800" b="1" dirty="0" smtClean="0">
                <a:cs typeface="Courier New" panose="02070309020205020404" pitchFamily="49" charset="0"/>
              </a:rPr>
              <a:t>gen700</a:t>
            </a:r>
          </a:p>
          <a:p>
            <a:pPr algn="ctr"/>
            <a:r>
              <a:rPr lang="en-AU" sz="2800" dirty="0" smtClean="0">
                <a:solidFill>
                  <a:schemeClr val="bg2"/>
                </a:solidFill>
              </a:rPr>
              <a:t>Password: </a:t>
            </a:r>
            <a:r>
              <a:rPr lang="en-AU" sz="2800" b="1" dirty="0" smtClean="0">
                <a:solidFill>
                  <a:schemeClr val="bg1"/>
                </a:solidFill>
              </a:rPr>
              <a:t>November.17</a:t>
            </a:r>
            <a:endParaRPr lang="en-AU" sz="2800" b="1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9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Workshop 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Introduce </a:t>
            </a:r>
            <a:r>
              <a:rPr lang="en-AU" sz="2400" i="1" dirty="0" smtClean="0"/>
              <a:t>concepts in the new Standard Mathematics Syllabus</a:t>
            </a:r>
            <a:endParaRPr lang="en-AU" sz="2400" dirty="0" smtClean="0"/>
          </a:p>
          <a:p>
            <a:endParaRPr lang="en-AU" sz="2400" dirty="0"/>
          </a:p>
          <a:p>
            <a:r>
              <a:rPr lang="en-AU" sz="2400" dirty="0"/>
              <a:t>Explore </a:t>
            </a:r>
            <a:r>
              <a:rPr lang="en-AU" sz="2400" i="1" dirty="0"/>
              <a:t>implementation of those concepts </a:t>
            </a:r>
            <a:r>
              <a:rPr lang="en-AU" sz="2400" dirty="0"/>
              <a:t>using computer programming</a:t>
            </a:r>
          </a:p>
          <a:p>
            <a:endParaRPr lang="en-AU" sz="2400" dirty="0" smtClean="0"/>
          </a:p>
          <a:p>
            <a:r>
              <a:rPr lang="en-AU" sz="2400" dirty="0" smtClean="0"/>
              <a:t>Provide </a:t>
            </a:r>
            <a:r>
              <a:rPr lang="en-AU" sz="2400" i="1" dirty="0" smtClean="0"/>
              <a:t>examples of hands-on activities </a:t>
            </a:r>
            <a:r>
              <a:rPr lang="en-AU" sz="2400" dirty="0" smtClean="0"/>
              <a:t>that can be used in the classroom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8</a:t>
            </a:fld>
            <a:endParaRPr lang="en-AU"/>
          </a:p>
        </p:txBody>
      </p:sp>
      <p:pic>
        <p:nvPicPr>
          <p:cNvPr id="6" name="Picture 5" descr="http://www.newcastle.edu.au/__data/assets/image/0004/184306/Updated-web-banner-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" y="6123966"/>
            <a:ext cx="4248150" cy="549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299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Workshop Schedule – Day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4D9E-BF3A-4773-AB62-CF0D9AB694A3}" type="slidenum">
              <a:rPr lang="en-AU" smtClean="0"/>
              <a:t>9</a:t>
            </a:fld>
            <a:endParaRPr lang="en-AU"/>
          </a:p>
        </p:txBody>
      </p:sp>
      <p:pic>
        <p:nvPicPr>
          <p:cNvPr id="6" name="Picture 5" descr="http://www.newcastle.edu.au/__data/assets/image/0004/184306/Updated-web-banner-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" y="6123966"/>
            <a:ext cx="4248150" cy="5499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525991"/>
              </p:ext>
            </p:extLst>
          </p:nvPr>
        </p:nvGraphicFramePr>
        <p:xfrm>
          <a:off x="1458686" y="2014196"/>
          <a:ext cx="9011194" cy="397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Time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Session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Location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9:00am – 9:15am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Registration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ICT3.37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9:15am – 9:45am  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Workshop Schedule &amp; </a:t>
                      </a:r>
                      <a:r>
                        <a:rPr lang="en-AU" sz="1600" dirty="0" smtClean="0">
                          <a:effectLst/>
                        </a:rPr>
                        <a:t>Coding and Computational Thinking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ICT3.37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9:45am – 10:45am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Introduction to Networks Concepts Activity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ICT3.37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10:45am – 11:00am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Morning Tea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ICT3.98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11:00am – 12:30pm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Minimum Spanning Tree Activity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ICT3.37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12:30pm – 1:00pm</a:t>
                      </a:r>
                      <a:endParaRPr lang="en-A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Lunch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ICT3.98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1:00pm – 3:00pm 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Coding in Snap! Activity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 smtClean="0">
                          <a:effectLst/>
                        </a:rPr>
                        <a:t>ICT3.37</a:t>
                      </a:r>
                      <a:endParaRPr lang="en-A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689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896</TotalTime>
  <Words>1879</Words>
  <Application>Microsoft Office PowerPoint</Application>
  <PresentationFormat>Widescreen</PresentationFormat>
  <Paragraphs>276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Century Gothic</vt:lpstr>
      <vt:lpstr>Courier New</vt:lpstr>
      <vt:lpstr>Garamond</vt:lpstr>
      <vt:lpstr>Times New Roman</vt:lpstr>
      <vt:lpstr>Savon</vt:lpstr>
      <vt:lpstr>  WELCOME!</vt:lpstr>
      <vt:lpstr>This land</vt:lpstr>
      <vt:lpstr>Introductions</vt:lpstr>
      <vt:lpstr>Introductions</vt:lpstr>
      <vt:lpstr>Introductions</vt:lpstr>
      <vt:lpstr>Introductions</vt:lpstr>
      <vt:lpstr>Housekeeping </vt:lpstr>
      <vt:lpstr>Workshop Aims</vt:lpstr>
      <vt:lpstr>Workshop Schedule – Day 1</vt:lpstr>
      <vt:lpstr>Workshop Schedule – Day 2</vt:lpstr>
      <vt:lpstr>Coding and Computational Thinking</vt:lpstr>
      <vt:lpstr>Coding </vt:lpstr>
      <vt:lpstr>Coding </vt:lpstr>
      <vt:lpstr>Computational Thinking</vt:lpstr>
      <vt:lpstr>Computational Thinking</vt:lpstr>
      <vt:lpstr>Computational Thinking in K – 12?</vt:lpstr>
      <vt:lpstr>Computational Thinking in K – 12?</vt:lpstr>
      <vt:lpstr>Coding and Maths</vt:lpstr>
      <vt:lpstr>Coding and Learning Maths</vt:lpstr>
      <vt:lpstr>Coding and Learning Maths</vt:lpstr>
      <vt:lpstr>Coding and Learning Maths</vt:lpstr>
      <vt:lpstr>Coding and Learning Maths</vt:lpstr>
      <vt:lpstr>Coding and Learning Maths</vt:lpstr>
      <vt:lpstr>Mathematics Standard 2 Syllabus</vt:lpstr>
      <vt:lpstr>Mathematics Standard 2 Syllabus</vt:lpstr>
      <vt:lpstr>Mathematics Standard 2 Syllabus</vt:lpstr>
      <vt:lpstr>Mathematics Standard 2 Syllabus</vt:lpstr>
      <vt:lpstr>Mathematics Standard 2 Syllabus</vt:lpstr>
      <vt:lpstr>Mathematics Standard 2 Syllabus</vt:lpstr>
      <vt:lpstr>What do Computer Scientists do?</vt:lpstr>
      <vt:lpstr>What do Computer Scientists do?</vt:lpstr>
      <vt:lpstr>Resources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for the Wallarah Area Learning Community</dc:title>
  <dc:creator>Daniel Hickmott</dc:creator>
  <cp:lastModifiedBy>Elena Prieto-Rodriguez</cp:lastModifiedBy>
  <cp:revision>60</cp:revision>
  <dcterms:created xsi:type="dcterms:W3CDTF">2016-05-27T05:33:11Z</dcterms:created>
  <dcterms:modified xsi:type="dcterms:W3CDTF">2017-11-09T04:02:14Z</dcterms:modified>
</cp:coreProperties>
</file>