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338" r:id="rId2"/>
    <p:sldId id="339" r:id="rId3"/>
    <p:sldId id="395" r:id="rId4"/>
    <p:sldId id="396" r:id="rId5"/>
    <p:sldId id="367" r:id="rId6"/>
    <p:sldId id="377" r:id="rId7"/>
    <p:sldId id="394" r:id="rId8"/>
    <p:sldId id="380" r:id="rId9"/>
    <p:sldId id="397" r:id="rId10"/>
    <p:sldId id="398" r:id="rId11"/>
    <p:sldId id="352" r:id="rId12"/>
    <p:sldId id="379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399" r:id="rId25"/>
    <p:sldId id="381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76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 pos="1440">
          <p15:clr>
            <a:srgbClr val="A4A3A4"/>
          </p15:clr>
        </p15:guide>
        <p15:guide id="7" orient="horz" pos="4128">
          <p15:clr>
            <a:srgbClr val="A4A3A4"/>
          </p15:clr>
        </p15:guide>
        <p15:guide id="8" orient="horz" pos="480">
          <p15:clr>
            <a:srgbClr val="A4A3A4"/>
          </p15:clr>
        </p15:guide>
        <p15:guide id="9" pos="2880">
          <p15:clr>
            <a:srgbClr val="A4A3A4"/>
          </p15:clr>
        </p15:guide>
        <p15:guide id="10" pos="1344">
          <p15:clr>
            <a:srgbClr val="A4A3A4"/>
          </p15:clr>
        </p15:guide>
        <p15:guide id="11" pos="480">
          <p15:clr>
            <a:srgbClr val="A4A3A4"/>
          </p15:clr>
        </p15:guide>
        <p15:guide id="12" pos="1920">
          <p15:clr>
            <a:srgbClr val="A4A3A4"/>
          </p15:clr>
        </p15:guide>
        <p15:guide id="13" pos="49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3399"/>
    <a:srgbClr val="0066CC"/>
    <a:srgbClr val="66CC00"/>
    <a:srgbClr val="000000"/>
    <a:srgbClr val="FFFF99"/>
    <a:srgbClr val="FFCC33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945"/>
  </p:normalViewPr>
  <p:slideViewPr>
    <p:cSldViewPr>
      <p:cViewPr varScale="1">
        <p:scale>
          <a:sx n="107" d="100"/>
          <a:sy n="107" d="100"/>
        </p:scale>
        <p:origin x="1632" y="102"/>
      </p:cViewPr>
      <p:guideLst>
        <p:guide orient="horz" pos="2576"/>
        <p:guide orient="horz" pos="1008"/>
        <p:guide orient="horz"/>
        <p:guide orient="horz" pos="1152"/>
        <p:guide orient="horz" pos="3792"/>
        <p:guide orient="horz" pos="1440"/>
        <p:guide orient="horz" pos="4128"/>
        <p:guide orient="horz" pos="480"/>
        <p:guide pos="2880"/>
        <p:guide pos="1344"/>
        <p:guide pos="480"/>
        <p:guide pos="1920"/>
        <p:guide pos="49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C9A40AF-9F94-45D3-92E3-04A432103A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5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F305754-64B2-492A-8B94-62FDB49EC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774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631307-A4F8-4480-B655-BFF3EECFA171}" type="slidenum">
              <a:rPr lang="en-US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72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Help </a:t>
            </a:r>
            <a:r>
              <a:rPr lang="en-AU" dirty="0" err="1" smtClean="0"/>
              <a:t>im</a:t>
            </a:r>
            <a:r>
              <a:rPr lang="en-AU" dirty="0" smtClean="0"/>
              <a:t> trapped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B7529-CF5A-4E24-9C25-606B8DEA3D01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4027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25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2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55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55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46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19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35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68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52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Q1</a:t>
            </a:r>
            <a:r>
              <a:rPr lang="en-AU" baseline="0" dirty="0" smtClean="0"/>
              <a:t> – 9</a:t>
            </a:r>
          </a:p>
          <a:p>
            <a:r>
              <a:rPr lang="en-AU" baseline="0" dirty="0" smtClean="0"/>
              <a:t>Q2 – 10001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B7529-CF5A-4E24-9C25-606B8DEA3D01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419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5"/>
          <p:cNvSpPr txBox="1">
            <a:spLocks noChangeArrowheads="1"/>
          </p:cNvSpPr>
          <p:nvPr userDrawn="1"/>
        </p:nvSpPr>
        <p:spPr bwMode="auto">
          <a:xfrm>
            <a:off x="762000" y="12954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2" name="Picture 9" descr="UON_Squar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138" y="0"/>
            <a:ext cx="1439862" cy="14398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7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82AF-3036-471E-9456-3F2B5C007E97}" type="datetime4">
              <a:rPr lang="en-US" smtClean="0"/>
              <a:pPr/>
              <a:t>November 17,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presentation to company name  |  www.newcastle.edu.au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1376-55D4-425E-97F0-9887ED6EB1F8}" type="slidenum">
              <a:rPr lang="en-US" smtClean="0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39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370C-F281-4628-A1A7-C8131B54CFBC}" type="datetime4">
              <a:rPr lang="en-US" smtClean="0"/>
              <a:pPr/>
              <a:t>November 17,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presentation to company name  |  www.newcastle.edu.au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910A-7743-4D82-8B72-4258C7746953}" type="slidenum">
              <a:rPr lang="en-US" smtClean="0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51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CB6B-6123-494A-BDE7-2B2B3A9485E6}" type="datetime4">
              <a:rPr lang="en-US" smtClean="0"/>
              <a:pPr/>
              <a:t>November 17,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presentation to company name  |  www.newcastle.edu.au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6469-21ED-421D-83A0-B1934E8C0C71}" type="slidenum">
              <a:rPr lang="en-US" smtClean="0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40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00C6-688D-4242-ACC5-F787ABEBA148}" type="datetime4">
              <a:rPr lang="en-US" smtClean="0"/>
              <a:pPr/>
              <a:t>November 17,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presentation to company name  |  www.newcastle.edu.au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ADF31-FA71-45B4-9CA7-F7413FF0A28D}" type="slidenum">
              <a:rPr lang="en-US" smtClean="0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72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017B-0775-4197-9F26-1C3248066D89}" type="datetime4">
              <a:rPr lang="en-US" smtClean="0"/>
              <a:pPr/>
              <a:t>November 17,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presentation to company name  |  www.newcastle.edu.au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816D-C12E-4D08-B9B3-4D68851B3EF2}" type="slidenum">
              <a:rPr lang="en-US" smtClean="0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93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923E-18A2-4D07-BB1C-0BD71F36D10B}" type="datetime4">
              <a:rPr lang="en-US" smtClean="0"/>
              <a:pPr/>
              <a:t>November 17,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presentation to company name  |  www.newcastle.edu.au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2F51-CE98-4386-BBBD-783DD98C7E0F}" type="slidenum">
              <a:rPr lang="en-US" smtClean="0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49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48DE-6E7A-495E-8E0D-6F1B20111B05}" type="datetime4">
              <a:rPr lang="en-US" smtClean="0"/>
              <a:pPr/>
              <a:t>November 17,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presentation to company name  |  www.newcastle.edu.au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663F-0EDC-4F19-802A-9D0D9A23124F}" type="slidenum">
              <a:rPr lang="en-US" smtClean="0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66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DDA2-6B8F-47F4-AECB-54924121FE25}" type="datetime4">
              <a:rPr lang="en-US" smtClean="0"/>
              <a:pPr/>
              <a:t>November 17,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presentation to company name  |  www.newcastle.edu.au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DA07-A4DC-4A1E-A7FD-9D17CB0F0524}" type="slidenum">
              <a:rPr lang="en-US" smtClean="0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22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D38D-E88A-4165-9299-F1B0EDAC7838}" type="datetime4">
              <a:rPr lang="en-US" smtClean="0"/>
              <a:pPr/>
              <a:t>November 17,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presentation to company name  |  www.newcastle.edu.au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EFF4-A48B-415E-AF6E-652445FD7658}" type="slidenum">
              <a:rPr lang="en-US" smtClean="0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9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5548-85E9-4B6C-9851-68D7EE1A9C39}" type="datetime4">
              <a:rPr lang="en-US" smtClean="0"/>
              <a:pPr/>
              <a:t>November 17,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presentation to company name  |  www.newcastle.edu.au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5044-C7E8-4E8F-B923-002C99595733}" type="slidenum">
              <a:rPr lang="en-US" smtClean="0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33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EA9D35B-6F8B-45E3-9D9F-7576095C1B51}" type="datetime4">
              <a:rPr lang="en-US" smtClean="0"/>
              <a:pPr/>
              <a:t>November 17,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A presentation to company name  |  www.newcastle.edu.au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D35E474-8E4A-4D1E-AED0-5730C8A6C11E}" type="slidenum">
              <a:rPr lang="en-US" smtClean="0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UON_RESTRICTED_MON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172200"/>
            <a:ext cx="1641475" cy="577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16"/>
          <p:cNvSpPr txBox="1">
            <a:spLocks noChangeArrowheads="1"/>
          </p:cNvSpPr>
          <p:nvPr userDrawn="1"/>
        </p:nvSpPr>
        <p:spPr bwMode="auto">
          <a:xfrm>
            <a:off x="762000" y="12954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4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sunplugged.org/" TargetMode="External"/><Relationship Id="rId7" Type="http://schemas.openxmlformats.org/officeDocument/2006/relationships/hyperlink" Target="https://www.aisnsw.edu.au/Services/Partnerships_in_Education/STEM/Pages/CT.asp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rycomputing.org/" TargetMode="External"/><Relationship Id="rId5" Type="http://schemas.openxmlformats.org/officeDocument/2006/relationships/hyperlink" Target="https://www.youtube.com/watch?v=F7AbbFT1Vwc" TargetMode="External"/><Relationship Id="rId4" Type="http://schemas.openxmlformats.org/officeDocument/2006/relationships/hyperlink" Target="http://csunplugged.org/programming-languages/#Marching_Order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australiancurriculum.edu.au/technologies/digital-technologies/curriculum/f-1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7051" y="4741346"/>
            <a:ext cx="5829300" cy="1463040"/>
          </a:xfrm>
          <a:noFill/>
        </p:spPr>
        <p:txBody>
          <a:bodyPr>
            <a:normAutofit/>
          </a:bodyPr>
          <a:lstStyle/>
          <a:p>
            <a:r>
              <a:rPr lang="en-US" sz="2400" b="1" dirty="0" smtClean="0"/>
              <a:t>Computer Science without a Computer</a:t>
            </a:r>
            <a:endParaRPr lang="en-US" sz="2400" b="1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 wrap="none" lIns="144000" tIns="144000" rIns="144000" bIns="144000" anchor="b"/>
          <a:lstStyle/>
          <a:p>
            <a:r>
              <a:rPr lang="en-US" sz="1600" b="1" dirty="0" err="1" smtClean="0"/>
              <a:t>Dr</a:t>
            </a:r>
            <a:r>
              <a:rPr lang="en-US" sz="1600" b="1" dirty="0" smtClean="0"/>
              <a:t> Elena Prieto</a:t>
            </a:r>
          </a:p>
          <a:p>
            <a:r>
              <a:rPr lang="en-AU" sz="1400" dirty="0" smtClean="0"/>
              <a:t>Lecturer</a:t>
            </a:r>
          </a:p>
          <a:p>
            <a:r>
              <a:rPr lang="en-AU" sz="1400" dirty="0" smtClean="0"/>
              <a:t>School of Education</a:t>
            </a:r>
          </a:p>
          <a:p>
            <a:r>
              <a:rPr lang="en-US" sz="1400" dirty="0" smtClean="0"/>
              <a:t>21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November 2016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34" y="5763731"/>
            <a:ext cx="5926934" cy="76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Digital technologies curriculum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6469-21ED-421D-83A0-B1934E8C0C71}" type="slidenum">
              <a:rPr lang="en-US" smtClean="0"/>
              <a:pPr/>
              <a:t>10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628800"/>
            <a:ext cx="4557687" cy="47466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7544" y="2883671"/>
            <a:ext cx="1512168" cy="134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Years </a:t>
            </a:r>
            <a:br>
              <a:rPr lang="en-AU" dirty="0" smtClean="0"/>
            </a:br>
            <a:r>
              <a:rPr lang="en-AU" dirty="0" smtClean="0"/>
              <a:t>3 and 4</a:t>
            </a:r>
            <a:endParaRPr lang="en-AU" dirty="0"/>
          </a:p>
        </p:txBody>
      </p:sp>
      <p:sp>
        <p:nvSpPr>
          <p:cNvPr id="9" name="Left Arrow 8"/>
          <p:cNvSpPr/>
          <p:nvPr/>
        </p:nvSpPr>
        <p:spPr>
          <a:xfrm>
            <a:off x="7164288" y="2996952"/>
            <a:ext cx="1585913" cy="7613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428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/>
              <a:t>Resources – Computer Science Unplugged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66700" indent="-26670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2400" dirty="0">
                <a:solidFill>
                  <a:srgbClr val="000000"/>
                </a:solidFill>
              </a:rPr>
              <a:t>A collection of activities to teach CS concepts without a computer</a:t>
            </a:r>
          </a:p>
          <a:p>
            <a:pPr marL="266700" indent="-26670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2400" dirty="0" smtClean="0">
                <a:solidFill>
                  <a:srgbClr val="000000"/>
                </a:solidFill>
              </a:rPr>
              <a:t>Developed </a:t>
            </a:r>
            <a:r>
              <a:rPr lang="en-AU" sz="2400" dirty="0">
                <a:solidFill>
                  <a:srgbClr val="000000"/>
                </a:solidFill>
              </a:rPr>
              <a:t>by Tim Bell, Ian Whitten and Michael Fellows</a:t>
            </a:r>
          </a:p>
          <a:p>
            <a:pPr marL="266700" indent="-26670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2400" dirty="0" smtClean="0">
                <a:solidFill>
                  <a:srgbClr val="000000"/>
                </a:solidFill>
              </a:rPr>
              <a:t>Covers </a:t>
            </a:r>
            <a:r>
              <a:rPr lang="en-AU" sz="2400" dirty="0">
                <a:solidFill>
                  <a:srgbClr val="000000"/>
                </a:solidFill>
              </a:rPr>
              <a:t>a large range of topics relevant to DT curriculum</a:t>
            </a:r>
          </a:p>
          <a:p>
            <a:pPr marL="266700" indent="-26670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2400" dirty="0" smtClean="0">
                <a:solidFill>
                  <a:srgbClr val="000000"/>
                </a:solidFill>
              </a:rPr>
              <a:t>Has </a:t>
            </a:r>
            <a:r>
              <a:rPr lang="en-AU" sz="2400" dirty="0">
                <a:solidFill>
                  <a:srgbClr val="000000"/>
                </a:solidFill>
              </a:rPr>
              <a:t>links to NZ computing curriculum, but not Australian DT (</a:t>
            </a:r>
            <a:r>
              <a:rPr lang="en-AU" sz="2400" dirty="0" smtClean="0">
                <a:solidFill>
                  <a:srgbClr val="000000"/>
                </a:solidFill>
              </a:rPr>
              <a:t>yet, but it is linked from AIS website</a:t>
            </a:r>
            <a:r>
              <a:rPr lang="en-AU" sz="2400" baseline="30000" dirty="0" smtClean="0">
                <a:solidFill>
                  <a:srgbClr val="000000"/>
                </a:solidFill>
              </a:rPr>
              <a:t>6</a:t>
            </a:r>
            <a:r>
              <a:rPr lang="en-AU" sz="2400" dirty="0" smtClean="0">
                <a:solidFill>
                  <a:srgbClr val="000000"/>
                </a:solidFill>
              </a:rPr>
              <a:t>)  </a:t>
            </a:r>
            <a:endParaRPr lang="en-AU" sz="2400" dirty="0">
              <a:solidFill>
                <a:srgbClr val="000000"/>
              </a:solidFill>
            </a:endParaRPr>
          </a:p>
          <a:p>
            <a:pPr marL="266700" indent="-26670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2400" dirty="0" smtClean="0">
                <a:solidFill>
                  <a:srgbClr val="000000"/>
                </a:solidFill>
              </a:rPr>
              <a:t>Activities </a:t>
            </a:r>
            <a:r>
              <a:rPr lang="en-AU" sz="2400" dirty="0">
                <a:solidFill>
                  <a:srgbClr val="000000"/>
                </a:solidFill>
              </a:rPr>
              <a:t>targeted at age groups 5 – 12, but for </a:t>
            </a:r>
            <a:r>
              <a:rPr lang="en-AU" sz="2400" dirty="0" smtClean="0">
                <a:solidFill>
                  <a:srgbClr val="000000"/>
                </a:solidFill>
              </a:rPr>
              <a:t>anyone</a:t>
            </a:r>
            <a:endParaRPr lang="en-AU" sz="2400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1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/>
              <a:t>Resources - </a:t>
            </a:r>
            <a:r>
              <a:rPr lang="en-US" sz="3200" dirty="0" err="1"/>
              <a:t>TryComputing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Wingdings" panose="05000000000000000000" pitchFamily="2" charset="2"/>
              <a:buChar char="§"/>
            </a:pPr>
            <a:r>
              <a:rPr lang="en-AU" sz="2400" dirty="0">
                <a:solidFill>
                  <a:srgbClr val="000000"/>
                </a:solidFill>
              </a:rPr>
              <a:t>A collection of lesson plans for teaching Computing concepts</a:t>
            </a:r>
            <a:r>
              <a:rPr lang="en-AU" sz="2400" baseline="30000" dirty="0">
                <a:solidFill>
                  <a:srgbClr val="000000"/>
                </a:solidFill>
              </a:rPr>
              <a:t>5</a:t>
            </a:r>
            <a:r>
              <a:rPr lang="en-AU" sz="2400" dirty="0">
                <a:solidFill>
                  <a:srgbClr val="000000"/>
                </a:solidFill>
              </a:rPr>
              <a:t> </a:t>
            </a:r>
          </a:p>
          <a:p>
            <a:pPr marL="361950" indent="-361950">
              <a:buFont typeface="Wingdings" panose="05000000000000000000" pitchFamily="2" charset="2"/>
              <a:buChar char="§"/>
            </a:pPr>
            <a:r>
              <a:rPr lang="en-AU" sz="2400" dirty="0">
                <a:solidFill>
                  <a:srgbClr val="000000"/>
                </a:solidFill>
              </a:rPr>
              <a:t>Part of the </a:t>
            </a:r>
            <a:r>
              <a:rPr lang="en-AU" sz="2400" dirty="0" err="1">
                <a:solidFill>
                  <a:srgbClr val="000000"/>
                </a:solidFill>
              </a:rPr>
              <a:t>TryEngineering</a:t>
            </a:r>
            <a:r>
              <a:rPr lang="en-AU" sz="2400" dirty="0">
                <a:solidFill>
                  <a:srgbClr val="000000"/>
                </a:solidFill>
              </a:rPr>
              <a:t> collection of lesson plans</a:t>
            </a:r>
          </a:p>
          <a:p>
            <a:pPr marL="544830" lvl="2" indent="-361950">
              <a:buFont typeface="Wingdings" panose="05000000000000000000" pitchFamily="2" charset="2"/>
              <a:buChar char="§"/>
            </a:pPr>
            <a:r>
              <a:rPr lang="en-AU" sz="2400" dirty="0">
                <a:solidFill>
                  <a:srgbClr val="000000"/>
                </a:solidFill>
              </a:rPr>
              <a:t>Covers wide range of </a:t>
            </a:r>
            <a:r>
              <a:rPr lang="en-AU" sz="2400" dirty="0" smtClean="0">
                <a:solidFill>
                  <a:srgbClr val="000000"/>
                </a:solidFill>
              </a:rPr>
              <a:t>topics</a:t>
            </a:r>
          </a:p>
          <a:p>
            <a:pPr marL="544830" lvl="2" indent="-361950">
              <a:buFont typeface="Wingdings" panose="05000000000000000000" pitchFamily="2" charset="2"/>
              <a:buChar char="§"/>
            </a:pPr>
            <a:r>
              <a:rPr lang="en-AU" sz="2400" dirty="0" smtClean="0">
                <a:solidFill>
                  <a:srgbClr val="000000"/>
                </a:solidFill>
              </a:rPr>
              <a:t>Science </a:t>
            </a:r>
            <a:r>
              <a:rPr lang="en-AU" sz="2400" dirty="0">
                <a:solidFill>
                  <a:srgbClr val="000000"/>
                </a:solidFill>
              </a:rPr>
              <a:t>&amp; Engineering</a:t>
            </a:r>
          </a:p>
          <a:p>
            <a:pPr marL="361950" indent="-361950">
              <a:buFont typeface="Wingdings" panose="05000000000000000000" pitchFamily="2" charset="2"/>
              <a:buChar char="§"/>
            </a:pPr>
            <a:r>
              <a:rPr lang="en-AU" sz="2400" dirty="0" smtClean="0">
                <a:solidFill>
                  <a:srgbClr val="000000"/>
                </a:solidFill>
              </a:rPr>
              <a:t>Sponsored </a:t>
            </a:r>
            <a:r>
              <a:rPr lang="en-AU" sz="2400" dirty="0">
                <a:solidFill>
                  <a:srgbClr val="000000"/>
                </a:solidFill>
              </a:rPr>
              <a:t>by IEEE (Institute of Electrical and Electronics Engineers)  </a:t>
            </a:r>
          </a:p>
          <a:p>
            <a:pPr marL="361950" indent="-361950">
              <a:buFont typeface="Wingdings" panose="05000000000000000000" pitchFamily="2" charset="2"/>
              <a:buChar char="§"/>
            </a:pPr>
            <a:r>
              <a:rPr lang="en-AU" sz="2400" dirty="0" smtClean="0">
                <a:solidFill>
                  <a:srgbClr val="000000"/>
                </a:solidFill>
              </a:rPr>
              <a:t>Has </a:t>
            </a:r>
            <a:r>
              <a:rPr lang="en-AU" sz="2400" dirty="0">
                <a:solidFill>
                  <a:srgbClr val="000000"/>
                </a:solidFill>
              </a:rPr>
              <a:t>activities for years 8 - 18  </a:t>
            </a:r>
          </a:p>
          <a:p>
            <a:pPr marL="361950" indent="-361950">
              <a:buFont typeface="Wingdings" panose="05000000000000000000" pitchFamily="2" charset="2"/>
              <a:buChar char="§"/>
            </a:pPr>
            <a:r>
              <a:rPr lang="en-AU" sz="2400" dirty="0" smtClean="0">
                <a:solidFill>
                  <a:srgbClr val="000000"/>
                </a:solidFill>
              </a:rPr>
              <a:t>Some </a:t>
            </a:r>
            <a:r>
              <a:rPr lang="en-AU" sz="2400" dirty="0">
                <a:solidFill>
                  <a:srgbClr val="000000"/>
                </a:solidFill>
              </a:rPr>
              <a:t>activities require the use of a computer</a:t>
            </a:r>
          </a:p>
          <a:p>
            <a:endParaRPr lang="en-AU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47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342000" indent="-342000"/>
            <a:r>
              <a:rPr lang="en-AU" sz="3200" dirty="0" smtClean="0">
                <a:solidFill>
                  <a:srgbClr val="000000"/>
                </a:solidFill>
              </a:rPr>
              <a:t>CS </a:t>
            </a:r>
            <a:r>
              <a:rPr lang="en-AU" sz="3200" dirty="0">
                <a:solidFill>
                  <a:srgbClr val="000000"/>
                </a:solidFill>
              </a:rPr>
              <a:t>Unplugged – Binary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66700" indent="-266700">
              <a:buFont typeface="Wingdings" panose="05000000000000000000" pitchFamily="2" charset="2"/>
              <a:buChar char="§"/>
            </a:pPr>
            <a:r>
              <a:rPr lang="en-AU" sz="2400" dirty="0"/>
              <a:t>When a binary number card is not showing, it is represented by a zero</a:t>
            </a:r>
            <a:r>
              <a:rPr lang="en-AU" sz="2400" dirty="0" smtClean="0"/>
              <a:t>.</a:t>
            </a:r>
            <a:endParaRPr lang="en-AU" sz="2400" dirty="0"/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en-AU" sz="2400" dirty="0" smtClean="0"/>
              <a:t> </a:t>
            </a:r>
            <a:r>
              <a:rPr lang="en-AU" sz="2400" dirty="0"/>
              <a:t>When it </a:t>
            </a:r>
            <a:r>
              <a:rPr lang="en-AU" sz="2400" dirty="0" smtClean="0"/>
              <a:t>is showing</a:t>
            </a:r>
            <a:r>
              <a:rPr lang="en-AU" sz="2400" dirty="0"/>
              <a:t>, it is represented by a one. </a:t>
            </a:r>
            <a:endParaRPr lang="en-AU" sz="2400" dirty="0" smtClean="0"/>
          </a:p>
          <a:p>
            <a:pPr marL="440436" lvl="1" indent="-266700">
              <a:buFont typeface="Wingdings" panose="05000000000000000000" pitchFamily="2" charset="2"/>
              <a:buChar char="§"/>
            </a:pPr>
            <a:r>
              <a:rPr lang="en-AU" dirty="0" smtClean="0"/>
              <a:t>This </a:t>
            </a:r>
            <a:r>
              <a:rPr lang="en-AU" dirty="0"/>
              <a:t>is the binary number system. </a:t>
            </a:r>
            <a:endParaRPr lang="en-AU" dirty="0" smtClean="0"/>
          </a:p>
          <a:p>
            <a:pPr marL="440436" lvl="1" indent="-266700">
              <a:buFont typeface="Wingdings" panose="05000000000000000000" pitchFamily="2" charset="2"/>
              <a:buChar char="§"/>
            </a:pPr>
            <a:r>
              <a:rPr lang="en-AU" dirty="0" smtClean="0"/>
              <a:t>Our system is called the decimal system. </a:t>
            </a:r>
          </a:p>
          <a:p>
            <a:pPr marL="1250950" indent="-442913">
              <a:buFont typeface="+mj-lt"/>
              <a:buAutoNum type="arabicPeriod"/>
            </a:pPr>
            <a:r>
              <a:rPr lang="en-AU" sz="2400" dirty="0"/>
              <a:t>What number </a:t>
            </a:r>
            <a:r>
              <a:rPr lang="en-AU" sz="2400" dirty="0" smtClean="0"/>
              <a:t>is 01001 in decimal?</a:t>
            </a:r>
          </a:p>
          <a:p>
            <a:pPr marL="1250950" indent="-442913">
              <a:buFont typeface="+mj-lt"/>
              <a:buAutoNum type="arabicPeriod"/>
            </a:pPr>
            <a:r>
              <a:rPr lang="en-AU" sz="2400" dirty="0" smtClean="0"/>
              <a:t>What </a:t>
            </a:r>
            <a:r>
              <a:rPr lang="en-AU" sz="2400" dirty="0"/>
              <a:t>would 17 be </a:t>
            </a:r>
            <a:r>
              <a:rPr lang="en-AU" sz="2400" dirty="0" smtClean="0"/>
              <a:t>in </a:t>
            </a:r>
            <a:r>
              <a:rPr lang="en-AU" sz="2400" dirty="0"/>
              <a:t>binary? </a:t>
            </a:r>
            <a:endParaRPr lang="en-AU" sz="2400" dirty="0" smtClean="0"/>
          </a:p>
          <a:p>
            <a:pPr marL="1250950" indent="-442913">
              <a:buFont typeface="+mj-lt"/>
              <a:buAutoNum type="arabicPeriod"/>
            </a:pPr>
            <a:r>
              <a:rPr lang="en-AU" sz="2400" dirty="0" smtClean="0"/>
              <a:t>How about </a:t>
            </a:r>
            <a:r>
              <a:rPr lang="en-AU" sz="2400" dirty="0"/>
              <a:t>6, </a:t>
            </a:r>
            <a:r>
              <a:rPr lang="en-AU" sz="2400" dirty="0" smtClean="0"/>
              <a:t>15</a:t>
            </a:r>
            <a:r>
              <a:rPr lang="en-AU" sz="2400" dirty="0"/>
              <a:t>, </a:t>
            </a:r>
            <a:r>
              <a:rPr lang="en-AU" sz="2400" dirty="0" smtClean="0"/>
              <a:t>21…</a:t>
            </a:r>
            <a:endParaRPr lang="en-AU" sz="24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11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30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342000" indent="-342000"/>
            <a:r>
              <a:rPr lang="en-AU" sz="3200" dirty="0" smtClean="0">
                <a:solidFill>
                  <a:srgbClr val="000000"/>
                </a:solidFill>
              </a:rPr>
              <a:t>CS </a:t>
            </a:r>
            <a:r>
              <a:rPr lang="en-AU" sz="3200" dirty="0">
                <a:solidFill>
                  <a:srgbClr val="000000"/>
                </a:solidFill>
              </a:rPr>
              <a:t>Unplugged – Binary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What do you notice about the number of dots on the cards? </a:t>
            </a:r>
            <a:endParaRPr lang="en-AU" sz="2400" dirty="0" smtClean="0"/>
          </a:p>
          <a:p>
            <a:endParaRPr lang="en-AU" sz="2400" dirty="0" smtClean="0"/>
          </a:p>
          <a:p>
            <a:r>
              <a:rPr lang="en-AU" sz="2400" dirty="0"/>
              <a:t>How many dots would the next card have if we carried on to the left</a:t>
            </a:r>
            <a:r>
              <a:rPr lang="en-AU" sz="2400" dirty="0" smtClean="0"/>
              <a:t>?</a:t>
            </a:r>
          </a:p>
          <a:p>
            <a:endParaRPr lang="en-AU" sz="2400" dirty="0" smtClean="0"/>
          </a:p>
          <a:p>
            <a:r>
              <a:rPr lang="en-AU" sz="2400" dirty="0" smtClean="0"/>
              <a:t>What </a:t>
            </a:r>
            <a:r>
              <a:rPr lang="en-AU" sz="2400" dirty="0"/>
              <a:t>is the biggest number you can make? What is the smallest? </a:t>
            </a:r>
          </a:p>
          <a:p>
            <a:endParaRPr lang="en-AU" sz="240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12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5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60253" y="764704"/>
            <a:ext cx="8382000" cy="1216025"/>
          </a:xfrm>
          <a:noFill/>
        </p:spPr>
        <p:txBody>
          <a:bodyPr>
            <a:normAutofit/>
          </a:bodyPr>
          <a:lstStyle/>
          <a:p>
            <a:pPr marL="342000" indent="-342000"/>
            <a:r>
              <a:rPr lang="en-AU" sz="3200" dirty="0" smtClean="0">
                <a:solidFill>
                  <a:srgbClr val="000000"/>
                </a:solidFill>
              </a:rPr>
              <a:t>CS </a:t>
            </a:r>
            <a:r>
              <a:rPr lang="en-AU" sz="3200" dirty="0">
                <a:solidFill>
                  <a:srgbClr val="000000"/>
                </a:solidFill>
              </a:rPr>
              <a:t>Unplugged – Binary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Is there more than one way to get any number? </a:t>
            </a:r>
            <a:endParaRPr lang="en-AU" sz="2400" dirty="0" smtClean="0"/>
          </a:p>
          <a:p>
            <a:endParaRPr lang="en-AU" sz="2400" dirty="0"/>
          </a:p>
          <a:p>
            <a:r>
              <a:rPr lang="en-AU" sz="2400" dirty="0" smtClean="0"/>
              <a:t>Is </a:t>
            </a:r>
            <a:r>
              <a:rPr lang="en-AU" sz="2400" dirty="0"/>
              <a:t>there any </a:t>
            </a:r>
            <a:r>
              <a:rPr lang="en-AU" sz="2400" dirty="0" smtClean="0"/>
              <a:t>number </a:t>
            </a:r>
            <a:r>
              <a:rPr lang="en-AU" sz="2400" dirty="0"/>
              <a:t>you can’t make between the smallest and biggest numbers? </a:t>
            </a:r>
            <a:endParaRPr lang="en-AU" sz="2400" dirty="0" smtClean="0"/>
          </a:p>
          <a:p>
            <a:endParaRPr lang="en-AU" sz="2400" dirty="0" smtClean="0"/>
          </a:p>
          <a:p>
            <a:r>
              <a:rPr lang="en-AU" sz="2400" dirty="0"/>
              <a:t>Now try counting from zero onwards, is there a pattern?</a:t>
            </a: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13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97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60253" y="764704"/>
            <a:ext cx="8382000" cy="1216025"/>
          </a:xfrm>
          <a:noFill/>
        </p:spPr>
        <p:txBody>
          <a:bodyPr/>
          <a:lstStyle/>
          <a:p>
            <a:pPr marL="342000" indent="-342000"/>
            <a:r>
              <a:rPr lang="en-AU" sz="3200" dirty="0" smtClean="0">
                <a:solidFill>
                  <a:srgbClr val="000000"/>
                </a:solidFill>
              </a:rPr>
              <a:t>CS </a:t>
            </a:r>
            <a:r>
              <a:rPr lang="en-AU" sz="3200" dirty="0">
                <a:solidFill>
                  <a:srgbClr val="000000"/>
                </a:solidFill>
              </a:rPr>
              <a:t>Unplugged – Binary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What </a:t>
            </a:r>
            <a:r>
              <a:rPr lang="en-AU" sz="2400" dirty="0"/>
              <a:t>happens when you put a 0 on the right of a binary </a:t>
            </a:r>
            <a:r>
              <a:rPr lang="en-AU" sz="2400" dirty="0" smtClean="0"/>
              <a:t>number?</a:t>
            </a:r>
          </a:p>
          <a:p>
            <a:pPr marL="0" indent="0">
              <a:buNone/>
            </a:pPr>
            <a:endParaRPr lang="en-AU" sz="2400" dirty="0"/>
          </a:p>
          <a:p>
            <a:r>
              <a:rPr lang="en-AU" sz="2400" dirty="0" smtClean="0"/>
              <a:t>Is there a pattern for odd and even numbers? </a:t>
            </a:r>
            <a:endParaRPr lang="en-AU" sz="24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14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13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35700"/>
            <a:ext cx="7200800" cy="404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0253" y="764704"/>
            <a:ext cx="8382000" cy="1216025"/>
          </a:xfrm>
          <a:noFill/>
        </p:spPr>
        <p:txBody>
          <a:bodyPr/>
          <a:lstStyle/>
          <a:p>
            <a:pPr marL="342000" indent="-342000"/>
            <a:r>
              <a:rPr lang="en-AU" sz="3200" dirty="0" smtClean="0">
                <a:solidFill>
                  <a:srgbClr val="000000"/>
                </a:solidFill>
              </a:rPr>
              <a:t>CS </a:t>
            </a:r>
            <a:r>
              <a:rPr lang="en-AU" sz="3200" dirty="0">
                <a:solidFill>
                  <a:srgbClr val="000000"/>
                </a:solidFill>
              </a:rPr>
              <a:t>Unplugged – Binary Numbers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15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78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67160"/>
            <a:ext cx="4296172" cy="449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0253" y="764704"/>
            <a:ext cx="8382000" cy="1216025"/>
          </a:xfrm>
          <a:noFill/>
        </p:spPr>
        <p:txBody>
          <a:bodyPr/>
          <a:lstStyle/>
          <a:p>
            <a:pPr marL="342000" indent="-342000"/>
            <a:r>
              <a:rPr lang="en-AU" sz="3200" dirty="0" smtClean="0">
                <a:solidFill>
                  <a:srgbClr val="000000"/>
                </a:solidFill>
              </a:rPr>
              <a:t>CS </a:t>
            </a:r>
            <a:r>
              <a:rPr lang="en-AU" sz="3200" dirty="0">
                <a:solidFill>
                  <a:srgbClr val="000000"/>
                </a:solidFill>
              </a:rPr>
              <a:t>Unplugged – Binary Numbers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16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99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60253" y="764704"/>
            <a:ext cx="7844195" cy="1216025"/>
          </a:xfrm>
          <a:noFill/>
        </p:spPr>
        <p:txBody>
          <a:bodyPr/>
          <a:lstStyle/>
          <a:p>
            <a:pPr marL="342000" indent="-342000"/>
            <a:r>
              <a:rPr lang="en-AU" sz="3200" dirty="0" smtClean="0">
                <a:solidFill>
                  <a:srgbClr val="000000"/>
                </a:solidFill>
              </a:rPr>
              <a:t>CS </a:t>
            </a:r>
            <a:r>
              <a:rPr lang="en-AU" sz="3200" dirty="0">
                <a:solidFill>
                  <a:srgbClr val="000000"/>
                </a:solidFill>
              </a:rPr>
              <a:t>Unplugged – Binary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6822311" cy="4023360"/>
          </a:xfrm>
        </p:spPr>
        <p:txBody>
          <a:bodyPr/>
          <a:lstStyle/>
          <a:p>
            <a:r>
              <a:rPr lang="en-AU" sz="2400" dirty="0" smtClean="0"/>
              <a:t>Have you noticed there are different fonts in a computer type set?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  <a:p>
            <a:pPr marL="0" indent="0" algn="ctr">
              <a:buNone/>
            </a:pPr>
            <a:r>
              <a:rPr lang="en-AU" sz="13800" dirty="0" smtClean="0"/>
              <a:t>a  </a:t>
            </a:r>
            <a:r>
              <a:rPr lang="en-AU" sz="13800" i="1" dirty="0" err="1" smtClean="0"/>
              <a:t>a</a:t>
            </a:r>
            <a:r>
              <a:rPr lang="en-AU" sz="13800" dirty="0" smtClean="0"/>
              <a:t>  </a:t>
            </a:r>
            <a:r>
              <a:rPr lang="en-AU" sz="13800" dirty="0" err="1" smtClean="0">
                <a:latin typeface="Aharoni" pitchFamily="2" charset="-79"/>
                <a:cs typeface="Aharoni" pitchFamily="2" charset="-79"/>
              </a:rPr>
              <a:t>a</a:t>
            </a:r>
            <a:endParaRPr lang="en-AU" sz="138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8000" y="6470704"/>
            <a:ext cx="683396" cy="27432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17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79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Presentation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5113" indent="-2651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rgbClr val="000000"/>
                </a:solidFill>
              </a:rPr>
              <a:t>The Digital Technologies Curriculu</a:t>
            </a:r>
            <a:r>
              <a:rPr lang="en-AU" dirty="0">
                <a:solidFill>
                  <a:srgbClr val="000000"/>
                </a:solidFill>
              </a:rPr>
              <a:t>m</a:t>
            </a:r>
            <a:endParaRPr lang="en-AU" dirty="0" smtClean="0">
              <a:solidFill>
                <a:srgbClr val="000000"/>
              </a:solidFill>
            </a:endParaRPr>
          </a:p>
          <a:p>
            <a:pPr marL="265113" indent="-2651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rgbClr val="000000"/>
                </a:solidFill>
              </a:rPr>
              <a:t>Teaching </a:t>
            </a:r>
            <a:r>
              <a:rPr lang="en-AU" dirty="0">
                <a:solidFill>
                  <a:srgbClr val="000000"/>
                </a:solidFill>
              </a:rPr>
              <a:t>CS without a Computer</a:t>
            </a:r>
          </a:p>
          <a:p>
            <a:pPr marL="265113" indent="-2651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rgbClr val="000000"/>
                </a:solidFill>
              </a:rPr>
              <a:t>An </a:t>
            </a:r>
            <a:r>
              <a:rPr lang="en-AU" dirty="0">
                <a:solidFill>
                  <a:srgbClr val="000000"/>
                </a:solidFill>
              </a:rPr>
              <a:t>Example – Following Instructions</a:t>
            </a:r>
          </a:p>
          <a:p>
            <a:pPr marL="265113" indent="-2651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rgbClr val="000000"/>
                </a:solidFill>
              </a:rPr>
              <a:t>Resources </a:t>
            </a:r>
            <a:r>
              <a:rPr lang="en-AU" dirty="0">
                <a:solidFill>
                  <a:srgbClr val="000000"/>
                </a:solidFill>
              </a:rPr>
              <a:t>– Computer Science Unplugged</a:t>
            </a:r>
          </a:p>
          <a:p>
            <a:pPr marL="265113" indent="-2651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rgbClr val="000000"/>
                </a:solidFill>
              </a:rPr>
              <a:t>Resources </a:t>
            </a:r>
            <a:r>
              <a:rPr lang="en-AU" dirty="0">
                <a:solidFill>
                  <a:srgbClr val="000000"/>
                </a:solidFill>
              </a:rPr>
              <a:t>– </a:t>
            </a:r>
            <a:r>
              <a:rPr lang="en-AU" dirty="0" err="1">
                <a:solidFill>
                  <a:srgbClr val="000000"/>
                </a:solidFill>
              </a:rPr>
              <a:t>TryComputing</a:t>
            </a:r>
            <a:endParaRPr lang="en-AU" dirty="0">
              <a:solidFill>
                <a:srgbClr val="000000"/>
              </a:solidFill>
            </a:endParaRPr>
          </a:p>
          <a:p>
            <a:pPr marL="265113" indent="-2651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rgbClr val="000000"/>
                </a:solidFill>
              </a:rPr>
              <a:t>CS </a:t>
            </a:r>
            <a:r>
              <a:rPr lang="en-AU" dirty="0">
                <a:solidFill>
                  <a:srgbClr val="000000"/>
                </a:solidFill>
              </a:rPr>
              <a:t>Unplugged – Binary </a:t>
            </a:r>
            <a:r>
              <a:rPr lang="en-AU" dirty="0" smtClean="0">
                <a:solidFill>
                  <a:srgbClr val="000000"/>
                </a:solidFill>
              </a:rPr>
              <a:t>Numbers and Image </a:t>
            </a:r>
            <a:r>
              <a:rPr lang="en-AU" dirty="0" smtClean="0">
                <a:solidFill>
                  <a:srgbClr val="000000"/>
                </a:solidFill>
              </a:rPr>
              <a:t>Representation</a:t>
            </a: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3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60253" y="764704"/>
            <a:ext cx="8382000" cy="1216025"/>
          </a:xfrm>
          <a:noFill/>
        </p:spPr>
        <p:txBody>
          <a:bodyPr/>
          <a:lstStyle/>
          <a:p>
            <a:pPr marL="342000" indent="-342000"/>
            <a:r>
              <a:rPr lang="en-AU" sz="3200" dirty="0" smtClean="0">
                <a:solidFill>
                  <a:srgbClr val="000000"/>
                </a:solidFill>
              </a:rPr>
              <a:t>CS </a:t>
            </a:r>
            <a:r>
              <a:rPr lang="en-AU" sz="3200" dirty="0">
                <a:solidFill>
                  <a:srgbClr val="000000"/>
                </a:solidFill>
              </a:rPr>
              <a:t>Unplugged – Binary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18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504995" cy="320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860032" y="2852936"/>
            <a:ext cx="1440160" cy="29523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11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60253" y="764704"/>
            <a:ext cx="8382000" cy="1216025"/>
          </a:xfrm>
          <a:noFill/>
        </p:spPr>
        <p:txBody>
          <a:bodyPr/>
          <a:lstStyle/>
          <a:p>
            <a:pPr marL="342000" indent="-342000"/>
            <a:r>
              <a:rPr lang="en-AU" sz="3200" dirty="0" smtClean="0">
                <a:solidFill>
                  <a:srgbClr val="000000"/>
                </a:solidFill>
              </a:rPr>
              <a:t>CS </a:t>
            </a:r>
            <a:r>
              <a:rPr lang="en-AU" sz="3200" dirty="0">
                <a:solidFill>
                  <a:srgbClr val="000000"/>
                </a:solidFill>
              </a:rPr>
              <a:t>Unplugged – Binary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19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504995" cy="320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17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60253" y="764704"/>
            <a:ext cx="8382000" cy="1216025"/>
          </a:xfrm>
          <a:noFill/>
        </p:spPr>
        <p:txBody>
          <a:bodyPr/>
          <a:lstStyle/>
          <a:p>
            <a:pPr marL="342000" indent="-342000"/>
            <a:r>
              <a:rPr lang="en-AU" sz="3200" dirty="0" smtClean="0">
                <a:solidFill>
                  <a:srgbClr val="000000"/>
                </a:solidFill>
              </a:rPr>
              <a:t>CS </a:t>
            </a:r>
            <a:r>
              <a:rPr lang="en-AU" sz="3200" dirty="0">
                <a:solidFill>
                  <a:srgbClr val="000000"/>
                </a:solidFill>
              </a:rPr>
              <a:t>Unplugged – Binary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20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6436828" cy="39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16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60253" y="764704"/>
            <a:ext cx="7412147" cy="1216025"/>
          </a:xfrm>
          <a:noFill/>
        </p:spPr>
        <p:txBody>
          <a:bodyPr/>
          <a:lstStyle/>
          <a:p>
            <a:pPr marL="342000" indent="-342000"/>
            <a:r>
              <a:rPr lang="en-AU" sz="3200" dirty="0" smtClean="0">
                <a:solidFill>
                  <a:srgbClr val="000000"/>
                </a:solidFill>
              </a:rPr>
              <a:t>CS </a:t>
            </a:r>
            <a:r>
              <a:rPr lang="en-AU" sz="3200" dirty="0">
                <a:solidFill>
                  <a:srgbClr val="000000"/>
                </a:solidFill>
              </a:rPr>
              <a:t>Unplugged – Binary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2</a:t>
            </a:r>
            <a:r>
              <a:rPr lang="en-US" dirty="0" smtClean="0">
                <a:solidFill>
                  <a:srgbClr val="FFFFFF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64904"/>
            <a:ext cx="4936951" cy="448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945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Digital technologies curriculum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6469-21ED-421D-83A0-B1934E8C0C71}" type="slidenum">
              <a:rPr lang="en-US" smtClean="0"/>
              <a:pPr/>
              <a:t>24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544" y="2883671"/>
            <a:ext cx="1512168" cy="134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Years </a:t>
            </a:r>
            <a:br>
              <a:rPr lang="en-AU" dirty="0" smtClean="0"/>
            </a:br>
            <a:r>
              <a:rPr lang="en-AU" dirty="0" smtClean="0"/>
              <a:t>5 and 6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542012"/>
            <a:ext cx="3672408" cy="5346465"/>
          </a:xfrm>
          <a:prstGeom prst="rect">
            <a:avLst/>
          </a:prstGeom>
        </p:spPr>
      </p:pic>
      <p:sp>
        <p:nvSpPr>
          <p:cNvPr id="9" name="Left Arrow 8"/>
          <p:cNvSpPr/>
          <p:nvPr/>
        </p:nvSpPr>
        <p:spPr>
          <a:xfrm>
            <a:off x="7009896" y="3834567"/>
            <a:ext cx="1585913" cy="7613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605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0253" y="764704"/>
            <a:ext cx="8382000" cy="1216025"/>
          </a:xfrm>
          <a:noFill/>
        </p:spPr>
        <p:txBody>
          <a:bodyPr/>
          <a:lstStyle/>
          <a:p>
            <a:pPr marL="342000" indent="-342000"/>
            <a:r>
              <a:rPr lang="en-AU" sz="3200" dirty="0" smtClean="0">
                <a:solidFill>
                  <a:srgbClr val="000000"/>
                </a:solidFill>
              </a:rPr>
              <a:t>References</a:t>
            </a:r>
            <a:endParaRPr lang="en-AU" sz="3200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25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484784"/>
            <a:ext cx="719772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r>
              <a:rPr lang="en-AU" sz="1400" b="1" dirty="0" smtClean="0">
                <a:solidFill>
                  <a:srgbClr val="000000"/>
                </a:solidFill>
              </a:rPr>
              <a:t>Teaching CS without a Computer</a:t>
            </a:r>
            <a:endParaRPr lang="en-AU" sz="1400" b="1" dirty="0">
              <a:solidFill>
                <a:srgbClr val="000000"/>
              </a:solidFill>
            </a:endParaRPr>
          </a:p>
          <a:p>
            <a:pPr marL="1199250" lvl="1" indent="-342000"/>
            <a:r>
              <a:rPr lang="en-AU" sz="1400" i="1" dirty="0" smtClean="0">
                <a:solidFill>
                  <a:srgbClr val="000000"/>
                </a:solidFill>
              </a:rPr>
              <a:t>1: </a:t>
            </a:r>
            <a:r>
              <a:rPr lang="en-AU" sz="1400" i="1" dirty="0">
                <a:solidFill>
                  <a:srgbClr val="000000"/>
                </a:solidFill>
              </a:rPr>
              <a:t>”Computer Science and Mathematics in the Elementary Schools”   -   Michael R. Fellows (1991) </a:t>
            </a:r>
            <a:endParaRPr lang="en-AU" sz="1400" i="1" dirty="0" smtClean="0">
              <a:solidFill>
                <a:srgbClr val="000000"/>
              </a:solidFill>
            </a:endParaRPr>
          </a:p>
          <a:p>
            <a:pPr marL="1199250" lvl="1" indent="-342000"/>
            <a:r>
              <a:rPr lang="en-AU" sz="1400" i="1" dirty="0" smtClean="0">
                <a:solidFill>
                  <a:srgbClr val="000000"/>
                </a:solidFill>
              </a:rPr>
              <a:t>2: Computer </a:t>
            </a:r>
            <a:r>
              <a:rPr lang="en-AU" sz="1400" i="1" dirty="0">
                <a:solidFill>
                  <a:srgbClr val="000000"/>
                </a:solidFill>
              </a:rPr>
              <a:t>Science Unplugged </a:t>
            </a:r>
            <a:r>
              <a:rPr lang="en-AU" sz="1400" i="1" dirty="0">
                <a:solidFill>
                  <a:srgbClr val="000000"/>
                </a:solidFill>
                <a:hlinkClick r:id="rId3"/>
              </a:rPr>
              <a:t>http://csunplugged.org</a:t>
            </a:r>
            <a:r>
              <a:rPr lang="en-AU" sz="1400" i="1" dirty="0" smtClean="0">
                <a:solidFill>
                  <a:srgbClr val="000000"/>
                </a:solidFill>
                <a:hlinkClick r:id="rId3"/>
              </a:rPr>
              <a:t>/</a:t>
            </a:r>
            <a:r>
              <a:rPr lang="en-AU" sz="1400" i="1" dirty="0" smtClean="0">
                <a:solidFill>
                  <a:srgbClr val="000000"/>
                </a:solidFill>
              </a:rPr>
              <a:t> </a:t>
            </a:r>
          </a:p>
          <a:p>
            <a:pPr marL="1199250" lvl="1" indent="-342000"/>
            <a:endParaRPr lang="en-AU" sz="1400" i="1" dirty="0" smtClean="0">
              <a:solidFill>
                <a:srgbClr val="000000"/>
              </a:solidFill>
            </a:endParaRPr>
          </a:p>
          <a:p>
            <a:pPr marL="342000" indent="-342000"/>
            <a:r>
              <a:rPr lang="en-US" sz="1400" b="1" dirty="0" smtClean="0"/>
              <a:t>An Example – Following Instructions</a:t>
            </a:r>
            <a:endParaRPr lang="en-US" sz="1400" b="1" dirty="0"/>
          </a:p>
          <a:p>
            <a:pPr marL="1143000" lvl="1"/>
            <a:r>
              <a:rPr lang="en-AU" sz="1400" i="1" dirty="0" smtClean="0">
                <a:solidFill>
                  <a:srgbClr val="000000"/>
                </a:solidFill>
              </a:rPr>
              <a:t>3: Computer Science Unplugged - Marching Orders activity </a:t>
            </a:r>
            <a:r>
              <a:rPr lang="en-AU" sz="1400" dirty="0">
                <a:solidFill>
                  <a:srgbClr val="000000"/>
                </a:solidFill>
                <a:hlinkClick r:id="rId4"/>
              </a:rPr>
              <a:t>http://csunplugged.org/programming-languages/#</a:t>
            </a:r>
            <a:r>
              <a:rPr lang="en-AU" sz="1400" dirty="0" smtClean="0">
                <a:solidFill>
                  <a:srgbClr val="000000"/>
                </a:solidFill>
                <a:hlinkClick r:id="rId4"/>
              </a:rPr>
              <a:t>Marching_Orders</a:t>
            </a:r>
            <a:r>
              <a:rPr lang="en-AU" sz="1400" dirty="0" smtClean="0">
                <a:solidFill>
                  <a:srgbClr val="000000"/>
                </a:solidFill>
              </a:rPr>
              <a:t> </a:t>
            </a:r>
          </a:p>
          <a:p>
            <a:pPr marL="1143000" lvl="1"/>
            <a:r>
              <a:rPr lang="en-AU" sz="1400" i="1" dirty="0" smtClean="0">
                <a:solidFill>
                  <a:srgbClr val="000000"/>
                </a:solidFill>
              </a:rPr>
              <a:t>4: </a:t>
            </a:r>
            <a:r>
              <a:rPr lang="en-AU" sz="1400" i="1" dirty="0" err="1" smtClean="0">
                <a:solidFill>
                  <a:srgbClr val="000000"/>
                </a:solidFill>
              </a:rPr>
              <a:t>Youtube</a:t>
            </a:r>
            <a:r>
              <a:rPr lang="en-AU" sz="1400" i="1" dirty="0" smtClean="0">
                <a:solidFill>
                  <a:srgbClr val="000000"/>
                </a:solidFill>
              </a:rPr>
              <a:t> - </a:t>
            </a:r>
            <a:r>
              <a:rPr lang="en-AU" sz="1400" i="1" dirty="0" smtClean="0"/>
              <a:t>Crazy </a:t>
            </a:r>
            <a:r>
              <a:rPr lang="en-AU" sz="1400" i="1" dirty="0"/>
              <a:t>teacher making a peanut butter sandwich at Lange middle school 2013 </a:t>
            </a:r>
            <a:r>
              <a:rPr lang="en-AU" sz="1400" i="1" dirty="0">
                <a:hlinkClick r:id="rId5"/>
              </a:rPr>
              <a:t>https://</a:t>
            </a:r>
            <a:r>
              <a:rPr lang="en-AU" sz="1400" i="1" dirty="0" smtClean="0">
                <a:hlinkClick r:id="rId5"/>
              </a:rPr>
              <a:t>www.youtube.com/watch?v=F7AbbFT1Vwc</a:t>
            </a:r>
            <a:endParaRPr lang="en-AU" sz="1400" i="1" dirty="0" smtClean="0"/>
          </a:p>
          <a:p>
            <a:pPr marL="1143000" lvl="1"/>
            <a:endParaRPr lang="en-AU" sz="1400" i="1" dirty="0" smtClean="0"/>
          </a:p>
          <a:p>
            <a:pPr marL="342000" indent="-342000"/>
            <a:r>
              <a:rPr lang="en-US" sz="1400" b="1" dirty="0" smtClean="0"/>
              <a:t>Resources </a:t>
            </a:r>
            <a:r>
              <a:rPr lang="en-US" sz="1400" b="1" dirty="0"/>
              <a:t>– </a:t>
            </a:r>
            <a:r>
              <a:rPr lang="en-US" sz="1400" b="1" dirty="0" err="1"/>
              <a:t>TryComputing</a:t>
            </a:r>
            <a:endParaRPr lang="en-US" sz="1400" b="1" dirty="0"/>
          </a:p>
          <a:p>
            <a:pPr marL="1199250" lvl="1" indent="-342000"/>
            <a:r>
              <a:rPr lang="en-US" sz="1400" i="1" dirty="0">
                <a:solidFill>
                  <a:srgbClr val="000000"/>
                </a:solidFill>
              </a:rPr>
              <a:t>5: IEEE </a:t>
            </a:r>
            <a:r>
              <a:rPr lang="en-US" sz="1400" i="1" dirty="0" err="1">
                <a:solidFill>
                  <a:srgbClr val="000000"/>
                </a:solidFill>
              </a:rPr>
              <a:t>TryComputing</a:t>
            </a:r>
            <a:r>
              <a:rPr lang="en-US" sz="1400" i="1" dirty="0">
                <a:solidFill>
                  <a:srgbClr val="000000"/>
                </a:solidFill>
              </a:rPr>
              <a:t> </a:t>
            </a:r>
            <a:r>
              <a:rPr lang="en-US" sz="1400" i="1" dirty="0">
                <a:solidFill>
                  <a:srgbClr val="000000"/>
                </a:solidFill>
                <a:hlinkClick r:id="rId6"/>
              </a:rPr>
              <a:t>http://www.trycomputing.org/</a:t>
            </a:r>
            <a:r>
              <a:rPr lang="en-US" sz="1400" i="1" dirty="0">
                <a:solidFill>
                  <a:srgbClr val="000000"/>
                </a:solidFill>
              </a:rPr>
              <a:t> </a:t>
            </a:r>
            <a:endParaRPr lang="en-US" sz="1400" i="1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i="1" dirty="0">
              <a:solidFill>
                <a:srgbClr val="000000"/>
              </a:solidFill>
            </a:endParaRPr>
          </a:p>
          <a:p>
            <a:pPr marL="285750" indent="-285750"/>
            <a:r>
              <a:rPr lang="en-AU" sz="1400" b="1" dirty="0" smtClean="0">
                <a:solidFill>
                  <a:srgbClr val="000000"/>
                </a:solidFill>
              </a:rPr>
              <a:t>AIS NSW – K-6 Computational Thinking</a:t>
            </a:r>
          </a:p>
          <a:p>
            <a:pPr marL="1143000" lvl="1"/>
            <a:r>
              <a:rPr lang="en-AU" sz="1400" dirty="0">
                <a:solidFill>
                  <a:srgbClr val="000000"/>
                </a:solidFill>
              </a:rPr>
              <a:t>6: </a:t>
            </a:r>
            <a:r>
              <a:rPr lang="en-AU" sz="1400" dirty="0">
                <a:solidFill>
                  <a:srgbClr val="000000"/>
                </a:solidFill>
                <a:hlinkClick r:id="rId7"/>
              </a:rPr>
              <a:t>https://</a:t>
            </a:r>
            <a:r>
              <a:rPr lang="en-AU" sz="1400" dirty="0" smtClean="0">
                <a:solidFill>
                  <a:srgbClr val="000000"/>
                </a:solidFill>
                <a:hlinkClick r:id="rId7"/>
              </a:rPr>
              <a:t>www.aisnsw.edu.au/Services/Partnerships_in_Education/STEM/Pages/CT.aspx</a:t>
            </a:r>
            <a:r>
              <a:rPr lang="en-AU" sz="1400" dirty="0" smtClean="0">
                <a:solidFill>
                  <a:srgbClr val="000000"/>
                </a:solidFill>
              </a:rPr>
              <a:t> </a:t>
            </a:r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457200"/>
            <a:endParaRPr lang="en-AU" sz="14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5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Digital technologies curriculum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9388" indent="-179388">
              <a:buFont typeface="Wingdings" panose="05000000000000000000" pitchFamily="2" charset="2"/>
              <a:buChar char="§"/>
            </a:pPr>
            <a:r>
              <a:rPr lang="en-AU" dirty="0" smtClean="0"/>
              <a:t>The new Digital Technologies curriculum received final endorsement in January 2016</a:t>
            </a:r>
          </a:p>
          <a:p>
            <a:pPr marL="179388" indent="-179388">
              <a:buFont typeface="Wingdings" panose="05000000000000000000" pitchFamily="2" charset="2"/>
              <a:buChar char="§"/>
            </a:pPr>
            <a:endParaRPr lang="en-AU" dirty="0"/>
          </a:p>
          <a:p>
            <a:pPr marL="179388" indent="-179388">
              <a:buFont typeface="Wingdings" panose="05000000000000000000" pitchFamily="2" charset="2"/>
              <a:buChar char="§"/>
            </a:pPr>
            <a:endParaRPr lang="en-AU" dirty="0" smtClean="0"/>
          </a:p>
          <a:p>
            <a:pPr marL="179388" indent="-179388">
              <a:buFont typeface="Wingdings" panose="05000000000000000000" pitchFamily="2" charset="2"/>
              <a:buChar char="§"/>
            </a:pPr>
            <a:endParaRPr lang="en-AU" dirty="0"/>
          </a:p>
          <a:p>
            <a:pPr marL="179388" indent="-179388">
              <a:buFont typeface="Wingdings" panose="05000000000000000000" pitchFamily="2" charset="2"/>
              <a:buChar char="§"/>
            </a:pPr>
            <a:endParaRPr lang="en-AU" dirty="0" smtClean="0"/>
          </a:p>
          <a:p>
            <a:pPr marL="179388" indent="-179388">
              <a:buFont typeface="Wingdings" panose="05000000000000000000" pitchFamily="2" charset="2"/>
              <a:buChar char="§"/>
            </a:pPr>
            <a:r>
              <a:rPr lang="en-AU" dirty="0" smtClean="0"/>
              <a:t>It can be </a:t>
            </a:r>
            <a:r>
              <a:rPr lang="en-AU" dirty="0"/>
              <a:t>found here: </a:t>
            </a:r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www.australiancurriculum.edu.au/technologies/digital-technologies/curriculum/f-10</a:t>
            </a:r>
            <a:r>
              <a:rPr lang="en-AU" dirty="0" smtClean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6469-21ED-421D-83A0-B1934E8C0C71}" type="slidenum">
              <a:rPr lang="en-US" smtClean="0"/>
              <a:pPr/>
              <a:t>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75656" y="3212976"/>
            <a:ext cx="6048672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“In </a:t>
            </a:r>
            <a:r>
              <a:rPr lang="en-AU" dirty="0"/>
              <a:t>which students use computational thinking and information systems to define, design and implement digital solutions</a:t>
            </a:r>
            <a:r>
              <a:rPr lang="en-AU" dirty="0" smtClean="0"/>
              <a:t>.”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" y="106099"/>
            <a:ext cx="820102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7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Digital technologies curriculum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9388" indent="-179388">
              <a:buFont typeface="Wingdings" panose="05000000000000000000" pitchFamily="2" charset="2"/>
              <a:buChar char="§"/>
            </a:pPr>
            <a:r>
              <a:rPr lang="en-AU" sz="2200" dirty="0" smtClean="0"/>
              <a:t>By </a:t>
            </a:r>
            <a:r>
              <a:rPr lang="en-AU" sz="2200" dirty="0"/>
              <a:t>the end of Year 2, students will have had opportunities to create a range of digital solutions through guided play and integrated learning, such as </a:t>
            </a:r>
            <a:r>
              <a:rPr lang="en-AU" sz="2200" b="1" dirty="0"/>
              <a:t>using robotic toys</a:t>
            </a:r>
            <a:r>
              <a:rPr lang="en-AU" sz="2200" dirty="0"/>
              <a:t> to navigate a map or </a:t>
            </a:r>
            <a:r>
              <a:rPr lang="en-AU" sz="2200" b="1" dirty="0"/>
              <a:t>recording science data with software </a:t>
            </a:r>
            <a:r>
              <a:rPr lang="en-AU" sz="2200" dirty="0"/>
              <a:t>applications</a:t>
            </a:r>
            <a:r>
              <a:rPr lang="en-AU" sz="2200" dirty="0" smtClean="0"/>
              <a:t>.</a:t>
            </a:r>
          </a:p>
          <a:p>
            <a:pPr marL="179388" indent="-179388">
              <a:buFont typeface="Wingdings" panose="05000000000000000000" pitchFamily="2" charset="2"/>
              <a:buChar char="§"/>
            </a:pPr>
            <a:r>
              <a:rPr lang="en-AU" sz="2200" dirty="0"/>
              <a:t>By the end of Year 4, students will have had opportunities to create a range of digital solutions, such as </a:t>
            </a:r>
            <a:r>
              <a:rPr lang="en-AU" sz="2200" b="1" dirty="0"/>
              <a:t>interactive adventures </a:t>
            </a:r>
            <a:r>
              <a:rPr lang="en-AU" sz="2200" dirty="0"/>
              <a:t>that involve user choice, </a:t>
            </a:r>
            <a:r>
              <a:rPr lang="en-AU" sz="2200" b="1" dirty="0"/>
              <a:t>modelling simplified real world systems</a:t>
            </a:r>
            <a:r>
              <a:rPr lang="en-AU" sz="2200" dirty="0"/>
              <a:t> and simple guessing games</a:t>
            </a:r>
            <a:r>
              <a:rPr lang="en-AU" sz="2200" dirty="0" smtClean="0"/>
              <a:t>.</a:t>
            </a:r>
          </a:p>
          <a:p>
            <a:pPr marL="179388" indent="-179388">
              <a:buFont typeface="Wingdings" panose="05000000000000000000" pitchFamily="2" charset="2"/>
              <a:buChar char="§"/>
            </a:pPr>
            <a:r>
              <a:rPr lang="en-AU" sz="2200" dirty="0"/>
              <a:t>By the end of Year 6, students will have had opportunities to create a range of digital solutions, such as </a:t>
            </a:r>
            <a:r>
              <a:rPr lang="en-AU" sz="2200" b="1" dirty="0"/>
              <a:t>games</a:t>
            </a:r>
            <a:r>
              <a:rPr lang="en-AU" sz="2200" dirty="0"/>
              <a:t> or quizzes and </a:t>
            </a:r>
            <a:r>
              <a:rPr lang="en-AU" sz="2200" b="1" dirty="0"/>
              <a:t>interactive stories and animations</a:t>
            </a:r>
            <a:r>
              <a:rPr lang="en-AU" sz="2200" dirty="0" smtClean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6469-21ED-421D-83A0-B1934E8C0C71}" type="slidenum">
              <a:rPr lang="en-US" smtClean="0"/>
              <a:pPr/>
              <a:t>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75656" y="2636912"/>
            <a:ext cx="6048672" cy="288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We will be looking at it </a:t>
            </a:r>
            <a:r>
              <a:rPr lang="en-AU" sz="3600" dirty="0" smtClean="0"/>
              <a:t>in more detail tomorrow </a:t>
            </a:r>
            <a:r>
              <a:rPr lang="en-AU" sz="3600" dirty="0"/>
              <a:t>and how it fits within the NSW syllabus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38805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285750" indent="-285750"/>
            <a:r>
              <a:rPr lang="en-AU" sz="3200" dirty="0">
                <a:solidFill>
                  <a:srgbClr val="000000"/>
                </a:solidFill>
              </a:rPr>
              <a:t>Teaching CS without a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0975" indent="-180975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i="1" dirty="0"/>
              <a:t>“</a:t>
            </a:r>
            <a:r>
              <a:rPr lang="en-US" b="1" i="1" dirty="0"/>
              <a:t>Computer science is not about machines</a:t>
            </a:r>
            <a:r>
              <a:rPr lang="en-US" i="1" dirty="0"/>
              <a:t>, in the same way that astronomy is not about telescopes. There is an essential unity of mathematics and computer science.” </a:t>
            </a:r>
            <a:r>
              <a:rPr lang="en-US" dirty="0"/>
              <a:t>- Michael R. Fellows</a:t>
            </a:r>
            <a:r>
              <a:rPr lang="en-US" baseline="30000" dirty="0"/>
              <a:t>1</a:t>
            </a:r>
          </a:p>
          <a:p>
            <a:pPr marL="180975" indent="-180975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rgbClr val="000000"/>
                </a:solidFill>
              </a:rPr>
              <a:t>In </a:t>
            </a:r>
            <a:r>
              <a:rPr lang="en-AU" dirty="0">
                <a:solidFill>
                  <a:srgbClr val="000000"/>
                </a:solidFill>
              </a:rPr>
              <a:t>this session we will do some activities from </a:t>
            </a:r>
            <a:r>
              <a:rPr lang="en-AU" b="1" dirty="0">
                <a:solidFill>
                  <a:srgbClr val="000000"/>
                </a:solidFill>
              </a:rPr>
              <a:t>Computer Science Unplugged</a:t>
            </a:r>
            <a:r>
              <a:rPr lang="en-AU" b="1" baseline="30000" dirty="0">
                <a:solidFill>
                  <a:srgbClr val="000000"/>
                </a:solidFill>
              </a:rPr>
              <a:t>2</a:t>
            </a:r>
          </a:p>
          <a:p>
            <a:pPr marL="180975" indent="-180975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rgbClr val="000000"/>
                </a:solidFill>
              </a:rPr>
              <a:t>Using </a:t>
            </a:r>
            <a:r>
              <a:rPr lang="en-AU" dirty="0">
                <a:solidFill>
                  <a:srgbClr val="000000"/>
                </a:solidFill>
              </a:rPr>
              <a:t>paper and pens – no need for a computer</a:t>
            </a:r>
          </a:p>
          <a:p>
            <a:pPr marL="180975" indent="-180975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rgbClr val="000000"/>
                </a:solidFill>
              </a:rPr>
              <a:t>Get </a:t>
            </a:r>
            <a:r>
              <a:rPr lang="en-AU" dirty="0">
                <a:solidFill>
                  <a:srgbClr val="000000"/>
                </a:solidFill>
              </a:rPr>
              <a:t>you thinking like a Computer Scientist</a:t>
            </a:r>
          </a:p>
          <a:p>
            <a:endParaRPr lang="en-AU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3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285750" indent="-285750"/>
            <a:r>
              <a:rPr lang="en-AU" sz="3200" dirty="0">
                <a:solidFill>
                  <a:srgbClr val="000000"/>
                </a:solidFill>
              </a:rPr>
              <a:t>An Example - Following Instructions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indent="-265113">
              <a:buFont typeface="Wingdings" panose="05000000000000000000" pitchFamily="2" charset="2"/>
              <a:buChar char="§"/>
            </a:pPr>
            <a:r>
              <a:rPr lang="en-AU" sz="2400" dirty="0">
                <a:solidFill>
                  <a:srgbClr val="000000"/>
                </a:solidFill>
              </a:rPr>
              <a:t>Computers follow precise and specific instructions</a:t>
            </a:r>
          </a:p>
          <a:p>
            <a:pPr marL="447993" lvl="2" indent="-265113">
              <a:buFont typeface="Wingdings" panose="05000000000000000000" pitchFamily="2" charset="2"/>
              <a:buChar char="§"/>
            </a:pPr>
            <a:r>
              <a:rPr lang="en-AU" sz="1800" dirty="0">
                <a:solidFill>
                  <a:srgbClr val="000000"/>
                </a:solidFill>
              </a:rPr>
              <a:t>Write an algorithm (sequence of steps)</a:t>
            </a:r>
          </a:p>
          <a:p>
            <a:pPr marL="447993" lvl="2" indent="-265113">
              <a:buFont typeface="Wingdings" panose="05000000000000000000" pitchFamily="2" charset="2"/>
              <a:buChar char="§"/>
            </a:pPr>
            <a:r>
              <a:rPr lang="en-AU" sz="1800" dirty="0">
                <a:solidFill>
                  <a:srgbClr val="000000"/>
                </a:solidFill>
              </a:rPr>
              <a:t>Code it in a language the Computer </a:t>
            </a:r>
            <a:r>
              <a:rPr lang="en-AU" sz="1800" dirty="0" smtClean="0">
                <a:solidFill>
                  <a:srgbClr val="000000"/>
                </a:solidFill>
              </a:rPr>
              <a:t>understands</a:t>
            </a:r>
            <a:endParaRPr lang="en-AU" sz="1800" i="1" dirty="0">
              <a:solidFill>
                <a:srgbClr val="000000"/>
              </a:solidFill>
            </a:endParaRPr>
          </a:p>
          <a:p>
            <a:pPr marL="265113" indent="-265113">
              <a:buFont typeface="Wingdings" panose="05000000000000000000" pitchFamily="2" charset="2"/>
              <a:buChar char="§"/>
            </a:pPr>
            <a:r>
              <a:rPr lang="en-AU" sz="2400" dirty="0">
                <a:solidFill>
                  <a:srgbClr val="000000"/>
                </a:solidFill>
              </a:rPr>
              <a:t>What if people could only understand instructions exactly?</a:t>
            </a:r>
          </a:p>
          <a:p>
            <a:pPr marL="265113" indent="-265113">
              <a:buFont typeface="Wingdings" panose="05000000000000000000" pitchFamily="2" charset="2"/>
              <a:buChar char="§"/>
            </a:pPr>
            <a:r>
              <a:rPr lang="en-AU" sz="2400" dirty="0" smtClean="0">
                <a:solidFill>
                  <a:srgbClr val="000000"/>
                </a:solidFill>
              </a:rPr>
              <a:t>E.g</a:t>
            </a:r>
            <a:r>
              <a:rPr lang="en-AU" sz="2400" dirty="0">
                <a:solidFill>
                  <a:srgbClr val="000000"/>
                </a:solidFill>
              </a:rPr>
              <a:t>. if I pointed to a closed door and said “go through that door” – what would you do?</a:t>
            </a:r>
            <a:r>
              <a:rPr lang="en-AU" sz="2400" baseline="30000" dirty="0">
                <a:solidFill>
                  <a:srgbClr val="000000"/>
                </a:solidFill>
              </a:rPr>
              <a:t>3</a:t>
            </a:r>
          </a:p>
          <a:p>
            <a:endParaRPr lang="en-AU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285750" indent="-285750"/>
            <a:r>
              <a:rPr lang="en-AU" sz="3200" dirty="0">
                <a:solidFill>
                  <a:srgbClr val="000000"/>
                </a:solidFill>
              </a:rPr>
              <a:t>An Example - Following Instructions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65113" indent="-265113">
              <a:buFont typeface="Wingdings" panose="05000000000000000000" pitchFamily="2" charset="2"/>
              <a:buChar char="§"/>
            </a:pPr>
            <a:r>
              <a:rPr lang="en-AU" sz="2800" dirty="0">
                <a:solidFill>
                  <a:srgbClr val="000000"/>
                </a:solidFill>
              </a:rPr>
              <a:t>On the square piece of paper on your desk, perform the following steps:</a:t>
            </a:r>
          </a:p>
          <a:p>
            <a:pPr marL="625475" indent="-265113">
              <a:buFont typeface="+mj-lt"/>
              <a:buAutoNum type="arabicPeriod"/>
            </a:pPr>
            <a:r>
              <a:rPr lang="en-AU" sz="2400" dirty="0" smtClean="0">
                <a:solidFill>
                  <a:srgbClr val="000000"/>
                </a:solidFill>
              </a:rPr>
              <a:t>Draw </a:t>
            </a:r>
            <a:r>
              <a:rPr lang="en-AU" sz="2400" dirty="0">
                <a:solidFill>
                  <a:srgbClr val="000000"/>
                </a:solidFill>
              </a:rPr>
              <a:t>a dot in the centre of your page. </a:t>
            </a:r>
          </a:p>
          <a:p>
            <a:pPr marL="625475" indent="-265113">
              <a:buFont typeface="+mj-lt"/>
              <a:buAutoNum type="arabicPeriod"/>
            </a:pPr>
            <a:r>
              <a:rPr lang="en-AU" sz="2400" dirty="0" smtClean="0">
                <a:solidFill>
                  <a:srgbClr val="000000"/>
                </a:solidFill>
              </a:rPr>
              <a:t>Starting </a:t>
            </a:r>
            <a:r>
              <a:rPr lang="en-AU" sz="2400" dirty="0">
                <a:solidFill>
                  <a:srgbClr val="000000"/>
                </a:solidFill>
              </a:rPr>
              <a:t>at the top left-hand corner of the page draw a straight line through the dot finishing at the bottom right hand corner. </a:t>
            </a:r>
          </a:p>
          <a:p>
            <a:pPr marL="625475" indent="-265113">
              <a:buFont typeface="+mj-lt"/>
              <a:buAutoNum type="arabicPeriod"/>
            </a:pPr>
            <a:r>
              <a:rPr lang="en-AU" sz="2400" dirty="0" smtClean="0">
                <a:solidFill>
                  <a:srgbClr val="000000"/>
                </a:solidFill>
              </a:rPr>
              <a:t>Starting </a:t>
            </a:r>
            <a:r>
              <a:rPr lang="en-AU" sz="2400" dirty="0">
                <a:solidFill>
                  <a:srgbClr val="000000"/>
                </a:solidFill>
              </a:rPr>
              <a:t>at the bottom left-hand corner of the page draw a line through the dot, finishing at the top right hand corner. </a:t>
            </a:r>
          </a:p>
          <a:p>
            <a:pPr marL="625475" indent="-265113">
              <a:buFont typeface="+mj-lt"/>
              <a:buAutoNum type="arabicPeriod"/>
            </a:pPr>
            <a:r>
              <a:rPr lang="en-AU" sz="2400" dirty="0" smtClean="0">
                <a:solidFill>
                  <a:srgbClr val="000000"/>
                </a:solidFill>
              </a:rPr>
              <a:t>Write </a:t>
            </a:r>
            <a:r>
              <a:rPr lang="en-AU" sz="2400" dirty="0">
                <a:solidFill>
                  <a:srgbClr val="000000"/>
                </a:solidFill>
              </a:rPr>
              <a:t>your name in the triangle in the centre of the left-hand side of the page. </a:t>
            </a:r>
          </a:p>
          <a:p>
            <a:endParaRPr lang="en-AU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62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AU" sz="3200" dirty="0">
                <a:solidFill>
                  <a:srgbClr val="000000"/>
                </a:solidFill>
              </a:rPr>
              <a:t>An Example - Following Instructions</a:t>
            </a:r>
            <a:endParaRPr lang="en-US" sz="4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rgbClr val="000000"/>
                </a:solidFill>
              </a:rPr>
              <a:t>You should have something that looks like this</a:t>
            </a:r>
            <a:r>
              <a:rPr lang="en-AU" dirty="0" smtClean="0">
                <a:solidFill>
                  <a:srgbClr val="000000"/>
                </a:solidFill>
              </a:rPr>
              <a:t>:</a:t>
            </a: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2924944"/>
            <a:ext cx="3186206" cy="285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4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Digital technologies curriculum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6469-21ED-421D-83A0-B1934E8C0C71}" type="slidenum">
              <a:rPr lang="en-US" smtClean="0"/>
              <a:pPr/>
              <a:t>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544" y="2883671"/>
            <a:ext cx="1512168" cy="134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Years </a:t>
            </a:r>
            <a:br>
              <a:rPr lang="en-AU" dirty="0" smtClean="0"/>
            </a:br>
            <a:r>
              <a:rPr lang="en-AU" dirty="0" smtClean="0"/>
              <a:t>1 and 2</a:t>
            </a:r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784373"/>
            <a:ext cx="4500537" cy="4111602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>
            <a:off x="7164288" y="2996952"/>
            <a:ext cx="1585913" cy="7613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492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1710</TotalTime>
  <Words>976</Words>
  <Application>Microsoft Office PowerPoint</Application>
  <PresentationFormat>On-screen Show (4:3)</PresentationFormat>
  <Paragraphs>161</Paragraphs>
  <Slides>25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ＭＳ Ｐゴシック</vt:lpstr>
      <vt:lpstr>Aharoni</vt:lpstr>
      <vt:lpstr>Arial</vt:lpstr>
      <vt:lpstr>Tw Cen MT</vt:lpstr>
      <vt:lpstr>Tw Cen MT Condensed</vt:lpstr>
      <vt:lpstr>Wingdings</vt:lpstr>
      <vt:lpstr>Wingdings 3</vt:lpstr>
      <vt:lpstr>Integral</vt:lpstr>
      <vt:lpstr>Computer Science without a Computer</vt:lpstr>
      <vt:lpstr>Presentation Contents</vt:lpstr>
      <vt:lpstr>Digital technologies curriculum</vt:lpstr>
      <vt:lpstr>Digital technologies curriculum</vt:lpstr>
      <vt:lpstr>Teaching CS without a Computer</vt:lpstr>
      <vt:lpstr>An Example - Following Instructions</vt:lpstr>
      <vt:lpstr>An Example - Following Instructions</vt:lpstr>
      <vt:lpstr>An Example - Following Instructions</vt:lpstr>
      <vt:lpstr>Digital technologies curriculum</vt:lpstr>
      <vt:lpstr>Digital technologies curriculum</vt:lpstr>
      <vt:lpstr>Resources – Computer Science Unplugged</vt:lpstr>
      <vt:lpstr>Resources - TryComputing</vt:lpstr>
      <vt:lpstr>CS Unplugged – Binary Numbers</vt:lpstr>
      <vt:lpstr>CS Unplugged – Binary Numbers</vt:lpstr>
      <vt:lpstr>CS Unplugged – Binary Numbers</vt:lpstr>
      <vt:lpstr>CS Unplugged – Binary Numbers</vt:lpstr>
      <vt:lpstr>CS Unplugged – Binary Numbers</vt:lpstr>
      <vt:lpstr>CS Unplugged – Binary Numbers</vt:lpstr>
      <vt:lpstr>CS Unplugged – Binary Numbers</vt:lpstr>
      <vt:lpstr>CS Unplugged – Binary Numbers</vt:lpstr>
      <vt:lpstr>CS Unplugged – Binary Numbers</vt:lpstr>
      <vt:lpstr>CS Unplugged – Binary Numbers</vt:lpstr>
      <vt:lpstr>CS Unplugged – Binary Numbers</vt:lpstr>
      <vt:lpstr>Digital technologies curriculum</vt:lpstr>
      <vt:lpstr>References</vt:lpstr>
    </vt:vector>
  </TitlesOfParts>
  <Manager/>
  <Company>University of Newcastle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 Hickmott</dc:creator>
  <cp:keywords/>
  <dc:description/>
  <cp:lastModifiedBy>Elena Prieto-Rodriguez</cp:lastModifiedBy>
  <cp:revision>161</cp:revision>
  <cp:lastPrinted>2009-09-15T04:07:01Z</cp:lastPrinted>
  <dcterms:created xsi:type="dcterms:W3CDTF">2013-08-27T07:58:16Z</dcterms:created>
  <dcterms:modified xsi:type="dcterms:W3CDTF">2016-11-17T04:32:24Z</dcterms:modified>
  <cp:category/>
</cp:coreProperties>
</file>