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03" r:id="rId2"/>
    <p:sldId id="301" r:id="rId3"/>
    <p:sldId id="305" r:id="rId4"/>
    <p:sldId id="304" r:id="rId5"/>
    <p:sldId id="300" r:id="rId6"/>
    <p:sldId id="306" r:id="rId7"/>
    <p:sldId id="289" r:id="rId8"/>
    <p:sldId id="268" r:id="rId9"/>
    <p:sldId id="269" r:id="rId10"/>
    <p:sldId id="272" r:id="rId11"/>
    <p:sldId id="270" r:id="rId12"/>
    <p:sldId id="271" r:id="rId13"/>
    <p:sldId id="278" r:id="rId14"/>
    <p:sldId id="27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432CAF-D627-45CF-ABF1-4C30A613F1B7}">
          <p14:sldIdLst/>
        </p14:section>
        <p14:section name="Untitled Section" id="{DB695D62-6E34-4915-8B8D-3F32EC7CCD5C}">
          <p14:sldIdLst>
            <p14:sldId id="303"/>
            <p14:sldId id="301"/>
            <p14:sldId id="305"/>
            <p14:sldId id="304"/>
            <p14:sldId id="300"/>
            <p14:sldId id="306"/>
            <p14:sldId id="289"/>
            <p14:sldId id="268"/>
            <p14:sldId id="269"/>
            <p14:sldId id="272"/>
            <p14:sldId id="270"/>
            <p14:sldId id="271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B18BE3-DD61-4EDD-A0A2-EEAC0B374C2B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2B7529-CF5A-4E24-9C25-606B8DEA3D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7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B7529-CF5A-4E24-9C25-606B8DEA3D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73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20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99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7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69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0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58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1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4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8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713AF9-C18F-495F-B4A4-FDD75BC46999}" type="datetimeFigureOut">
              <a:rPr lang="en-AU" smtClean="0"/>
              <a:t>15/10/17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0A5A98-7427-47C4-9C9D-2A6F7A0FA2DB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ebras.edu.au/" TargetMode="External"/><Relationship Id="rId3" Type="http://schemas.openxmlformats.org/officeDocument/2006/relationships/hyperlink" Target="http://www.digitaltechnologieshub.edu.au/teachers/topics/computational-think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unplugged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5400" smtClean="0"/>
              <a:t>CS Unplugged</a:t>
            </a:r>
            <a:endParaRPr lang="en-A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504995" cy="32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9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436828" cy="39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9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5152975" cy="46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2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 computers know?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Sometimes mistakes can be passed on in transmission</a:t>
            </a:r>
          </a:p>
          <a:p>
            <a:r>
              <a:rPr lang="en-AU" dirty="0" smtClean="0"/>
              <a:t>How do computers know if there’s been a mistake?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12477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48432"/>
            <a:ext cx="2124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00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9269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23528" y="1599935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23528" y="2564904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23528" y="350100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30831" y="4437112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475656" y="69269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475656" y="1599935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475656" y="2564904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475656" y="350100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482959" y="4437112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2627784" y="69269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2627784" y="1599935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627784" y="2564904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627784" y="350100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635087" y="4437112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79912" y="692696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79912" y="1599935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3779912" y="2564904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779912" y="350100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3787215" y="4437112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860032" y="694674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4860032" y="1601913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860032" y="2566882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860032" y="3502986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867335" y="4439090"/>
            <a:ext cx="792088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Computational Thinking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b="1" dirty="0"/>
              <a:t>Not </a:t>
            </a:r>
            <a:r>
              <a:rPr lang="en-AU" sz="2800" dirty="0"/>
              <a:t>thinking about or like a </a:t>
            </a:r>
            <a:r>
              <a:rPr lang="en-AU" sz="2800" dirty="0" smtClean="0"/>
              <a:t>Computer</a:t>
            </a:r>
            <a:endParaRPr lang="en-AU" sz="2800" baseline="30000" dirty="0"/>
          </a:p>
          <a:p>
            <a:r>
              <a:rPr lang="en-AU" sz="2800" dirty="0"/>
              <a:t>A way </a:t>
            </a:r>
            <a:r>
              <a:rPr lang="en-AU" sz="2800" dirty="0" smtClean="0"/>
              <a:t>of thinking that allows us to approach problems </a:t>
            </a:r>
            <a:r>
              <a:rPr lang="en-AU" sz="2800" dirty="0"/>
              <a:t>in a way that a computer can be used to solve </a:t>
            </a:r>
            <a:r>
              <a:rPr lang="en-AU" sz="2800" dirty="0" smtClean="0"/>
              <a:t>those problems</a:t>
            </a:r>
          </a:p>
          <a:p>
            <a:r>
              <a:rPr lang="en-AU" sz="2800" dirty="0"/>
              <a:t>For example, a GPS in your </a:t>
            </a:r>
            <a:r>
              <a:rPr lang="en-AU" sz="2800" dirty="0" smtClean="0"/>
              <a:t>car</a:t>
            </a:r>
            <a:endParaRPr lang="en-AU" sz="2800" dirty="0"/>
          </a:p>
          <a:p>
            <a:r>
              <a:rPr lang="en-AU" sz="2800" dirty="0"/>
              <a:t>Involves breaking a problem into a step-by-step solution (an </a:t>
            </a:r>
            <a:r>
              <a:rPr lang="en-AU" sz="2800" b="1" dirty="0"/>
              <a:t>algorithm</a:t>
            </a:r>
            <a:r>
              <a:rPr lang="en-AU" sz="2800" dirty="0"/>
              <a:t>)</a:t>
            </a:r>
          </a:p>
          <a:p>
            <a:endParaRPr lang="en-A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9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The act of writing instructions for a computer to follow in a language that it understands (Code)</a:t>
            </a:r>
          </a:p>
          <a:p>
            <a:r>
              <a:rPr lang="en-AU" sz="2800" dirty="0" smtClean="0"/>
              <a:t>When we want a computer to follow instructions, we require: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AU" sz="2600" dirty="0" smtClean="0"/>
              <a:t>Computational Thinking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AU" sz="2600" dirty="0" smtClean="0"/>
              <a:t>Coding</a:t>
            </a:r>
            <a:endParaRPr lang="en-AU" sz="2600" dirty="0"/>
          </a:p>
          <a:p>
            <a:pPr marL="0" indent="0">
              <a:buNone/>
            </a:pPr>
            <a:r>
              <a:rPr lang="en-AU" sz="2800" dirty="0" smtClean="0"/>
              <a:t>There are many Coding languages </a:t>
            </a:r>
            <a:r>
              <a:rPr lang="mr-IN" sz="2800" dirty="0" smtClean="0"/>
              <a:t>–</a:t>
            </a:r>
            <a:r>
              <a:rPr lang="en-AU" sz="2800" dirty="0" smtClean="0"/>
              <a:t> we focus on Scratch in this project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62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Computational Thinking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err="1" smtClean="0"/>
              <a:t>Bebras</a:t>
            </a:r>
            <a:r>
              <a:rPr lang="en-AU" sz="2800" dirty="0"/>
              <a:t> Challenge: </a:t>
            </a:r>
            <a:r>
              <a:rPr lang="en-AU" sz="2800" dirty="0">
                <a:hlinkClick r:id="rId2"/>
              </a:rPr>
              <a:t>https://www.bebras.edu.au</a:t>
            </a:r>
            <a:r>
              <a:rPr lang="en-AU" sz="2800" dirty="0" smtClean="0">
                <a:hlinkClick r:id="rId2"/>
              </a:rPr>
              <a:t>/</a:t>
            </a:r>
            <a:r>
              <a:rPr lang="en-AU" sz="2800" dirty="0" smtClean="0"/>
              <a:t> </a:t>
            </a:r>
          </a:p>
          <a:p>
            <a:r>
              <a:rPr lang="en-AU" sz="2800" dirty="0" smtClean="0"/>
              <a:t>Please have a look at the activities on your desk</a:t>
            </a:r>
          </a:p>
          <a:p>
            <a:r>
              <a:rPr lang="en-AU" sz="2800" dirty="0" smtClean="0"/>
              <a:t>If </a:t>
            </a:r>
            <a:r>
              <a:rPr lang="en-AU" sz="2800" dirty="0"/>
              <a:t>you want to learn more about computational </a:t>
            </a:r>
            <a:r>
              <a:rPr lang="en-AU" sz="2800" dirty="0" smtClean="0"/>
              <a:t>thinking, including teaching resources, please have a look at: </a:t>
            </a:r>
          </a:p>
          <a:p>
            <a:r>
              <a:rPr lang="en-AU" sz="2400" dirty="0" smtClean="0">
                <a:hlinkClick r:id="rId3"/>
              </a:rPr>
              <a:t>http</a:t>
            </a:r>
            <a:r>
              <a:rPr lang="en-AU" sz="2400" dirty="0">
                <a:hlinkClick r:id="rId3"/>
              </a:rPr>
              <a:t>://</a:t>
            </a:r>
            <a:r>
              <a:rPr lang="en-AU" sz="2400" dirty="0" smtClean="0">
                <a:hlinkClick r:id="rId3"/>
              </a:rPr>
              <a:t>www.digitaltechnologieshub.edu.au/teachers/topics/computational-thinking</a:t>
            </a:r>
            <a:r>
              <a:rPr lang="en-AU" sz="2400" dirty="0" smtClean="0"/>
              <a:t> </a:t>
            </a:r>
            <a:endParaRPr lang="en-AU" sz="2400" dirty="0"/>
          </a:p>
          <a:p>
            <a:r>
              <a:rPr lang="en-AU" sz="2800" dirty="0" smtClean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4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Encouraging students to learn how to code has become a global movement</a:t>
            </a:r>
          </a:p>
          <a:p>
            <a:pPr lvl="1"/>
            <a:r>
              <a:rPr lang="en-AU" sz="2800" dirty="0"/>
              <a:t>Hour of </a:t>
            </a:r>
            <a:r>
              <a:rPr lang="en-AU" sz="2800" dirty="0" smtClean="0"/>
              <a:t>Code</a:t>
            </a:r>
            <a:endParaRPr lang="en-AU" sz="2800" baseline="30000" dirty="0"/>
          </a:p>
          <a:p>
            <a:pPr lvl="1"/>
            <a:r>
              <a:rPr lang="en-AU" sz="2800" dirty="0"/>
              <a:t>Code </a:t>
            </a:r>
            <a:r>
              <a:rPr lang="en-AU" sz="2800" dirty="0" smtClean="0"/>
              <a:t>Club</a:t>
            </a:r>
            <a:endParaRPr lang="en-AU" sz="2800" dirty="0"/>
          </a:p>
          <a:p>
            <a:r>
              <a:rPr lang="en-AU" sz="2800" dirty="0"/>
              <a:t>The Digital Technologies subject in the National Curriculum includes programming and </a:t>
            </a:r>
            <a:r>
              <a:rPr lang="en-AU" sz="2800" dirty="0" smtClean="0"/>
              <a:t>algorithms</a:t>
            </a:r>
            <a:endParaRPr lang="en-AU" sz="2800" baseline="30000" dirty="0" smtClean="0"/>
          </a:p>
          <a:p>
            <a:r>
              <a:rPr lang="en-AU" sz="2800" dirty="0" smtClean="0"/>
              <a:t>In NSW, we have the ‘coding across the curriculum’ area</a:t>
            </a:r>
            <a:endParaRPr lang="en-A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26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Unplugged Approaches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There are approaches for teaching </a:t>
            </a:r>
            <a:r>
              <a:rPr lang="en-AU" sz="2800" b="1" dirty="0" smtClean="0"/>
              <a:t>Computational Thinking </a:t>
            </a:r>
            <a:r>
              <a:rPr lang="en-AU" sz="2800" dirty="0" smtClean="0"/>
              <a:t>without </a:t>
            </a:r>
            <a:r>
              <a:rPr lang="en-AU" sz="2800" b="1" dirty="0" smtClean="0"/>
              <a:t>Coding</a:t>
            </a:r>
            <a:r>
              <a:rPr lang="en-AU" sz="2800" dirty="0" smtClean="0"/>
              <a:t> or using a computer at all</a:t>
            </a:r>
            <a:endParaRPr lang="en-AU" sz="2800" b="1" dirty="0"/>
          </a:p>
          <a:p>
            <a:endParaRPr lang="en-AU" sz="2800" dirty="0" smtClean="0"/>
          </a:p>
          <a:p>
            <a:r>
              <a:rPr lang="en-AU" sz="2800" dirty="0" smtClean="0"/>
              <a:t>We will look at a couple of </a:t>
            </a:r>
            <a:r>
              <a:rPr lang="en-AU" sz="2800" b="1" dirty="0" smtClean="0"/>
              <a:t>unplugged</a:t>
            </a:r>
            <a:r>
              <a:rPr lang="en-AU" sz="2800" dirty="0" smtClean="0"/>
              <a:t> examples from </a:t>
            </a:r>
            <a:r>
              <a:rPr lang="en-AU" sz="2800" dirty="0" err="1" smtClean="0"/>
              <a:t>CSUnplugged</a:t>
            </a:r>
            <a:r>
              <a:rPr lang="en-AU" sz="2800" dirty="0"/>
              <a:t>: </a:t>
            </a:r>
            <a:r>
              <a:rPr lang="en-AU" sz="2800" dirty="0">
                <a:hlinkClick r:id="rId2"/>
              </a:rPr>
              <a:t>http://csunplugged.org</a:t>
            </a:r>
            <a:r>
              <a:rPr lang="en-AU" sz="2800" dirty="0" smtClean="0">
                <a:hlinkClick r:id="rId2"/>
              </a:rPr>
              <a:t>/</a:t>
            </a:r>
            <a:r>
              <a:rPr lang="en-AU" sz="2800" dirty="0" smtClean="0"/>
              <a:t> </a:t>
            </a:r>
          </a:p>
          <a:p>
            <a:endParaRPr lang="en-AU" sz="2800" dirty="0"/>
          </a:p>
          <a:p>
            <a:r>
              <a:rPr lang="en-AU" sz="2800" dirty="0" smtClean="0"/>
              <a:t>Some of the </a:t>
            </a:r>
            <a:r>
              <a:rPr lang="en-AU" sz="2800" dirty="0" err="1" smtClean="0"/>
              <a:t>ScratchMaths</a:t>
            </a:r>
            <a:r>
              <a:rPr lang="en-AU" sz="2800" dirty="0" smtClean="0"/>
              <a:t> activities are </a:t>
            </a:r>
            <a:r>
              <a:rPr lang="en-AU" sz="2800" b="1" dirty="0" smtClean="0"/>
              <a:t>unplugged</a:t>
            </a:r>
            <a:r>
              <a:rPr lang="en-AU" sz="2800" dirty="0" smtClean="0"/>
              <a:t> but most involve Coding with Scratch</a:t>
            </a:r>
            <a:endParaRPr lang="en-A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61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5400" dirty="0" smtClean="0"/>
              <a:t>Computers </a:t>
            </a:r>
            <a:r>
              <a:rPr lang="en-AU" sz="5400" dirty="0"/>
              <a:t>run on electricity and </a:t>
            </a:r>
            <a:r>
              <a:rPr lang="en-AU" sz="5400" dirty="0" smtClean="0"/>
              <a:t>maths!</a:t>
            </a:r>
            <a:endParaRPr lang="en-A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Have you noticed </a:t>
            </a:r>
            <a:r>
              <a:rPr lang="en-AU" dirty="0" smtClean="0"/>
              <a:t>the </a:t>
            </a:r>
            <a:r>
              <a:rPr lang="en-AU" dirty="0"/>
              <a:t>different fonts in a computer type set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pPr marL="0" indent="0" algn="ctr">
              <a:buNone/>
            </a:pPr>
            <a:r>
              <a:rPr lang="en-AU" sz="13800" dirty="0" smtClean="0"/>
              <a:t>a  </a:t>
            </a:r>
            <a:r>
              <a:rPr lang="en-AU" sz="13800" i="1" dirty="0" err="1" smtClean="0"/>
              <a:t>a</a:t>
            </a:r>
            <a:r>
              <a:rPr lang="en-AU" sz="13800" dirty="0" smtClean="0"/>
              <a:t>  </a:t>
            </a:r>
            <a:r>
              <a:rPr lang="en-AU" sz="13800" dirty="0" err="1" smtClean="0">
                <a:latin typeface="Aharoni" pitchFamily="2" charset="-79"/>
                <a:cs typeface="Aharoni" pitchFamily="2" charset="-79"/>
              </a:rPr>
              <a:t>a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18881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504995" cy="32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60032" y="2852936"/>
            <a:ext cx="1440160" cy="2952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5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285</Words>
  <Application>Microsoft Macintosh PowerPoint</Application>
  <PresentationFormat>On-screen Show (4:3)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Calibri</vt:lpstr>
      <vt:lpstr>Calibri Light</vt:lpstr>
      <vt:lpstr>Mangal</vt:lpstr>
      <vt:lpstr>Retrospect</vt:lpstr>
      <vt:lpstr>CS Unplugged</vt:lpstr>
      <vt:lpstr>Computational Thinking</vt:lpstr>
      <vt:lpstr>Coding</vt:lpstr>
      <vt:lpstr>Computational Thinking</vt:lpstr>
      <vt:lpstr>Coding </vt:lpstr>
      <vt:lpstr>Unplugged Approaches</vt:lpstr>
      <vt:lpstr>Computers run on electricity and maths!</vt:lpstr>
      <vt:lpstr>Have you noticed the different fonts in a computer type set?</vt:lpstr>
      <vt:lpstr>PowerPoint Presentation</vt:lpstr>
      <vt:lpstr>PowerPoint Presentation</vt:lpstr>
      <vt:lpstr>PowerPoint Presentation</vt:lpstr>
      <vt:lpstr>PowerPoint Presentation</vt:lpstr>
      <vt:lpstr>How do computers know?</vt:lpstr>
      <vt:lpstr>PowerPoint Presentation</vt:lpstr>
    </vt:vector>
  </TitlesOfParts>
  <Company>The University of Newcastle, Australia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Prieto-Rodriguez</dc:creator>
  <cp:lastModifiedBy>Daniel Hickmott</cp:lastModifiedBy>
  <cp:revision>65</cp:revision>
  <cp:lastPrinted>2013-08-13T02:03:29Z</cp:lastPrinted>
  <dcterms:created xsi:type="dcterms:W3CDTF">2013-08-13T00:47:34Z</dcterms:created>
  <dcterms:modified xsi:type="dcterms:W3CDTF">2017-10-15T09:31:48Z</dcterms:modified>
</cp:coreProperties>
</file>