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68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41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2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6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0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8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22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2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5A2E-033C-4A62-9508-9B1C2CDFD2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2822-F48F-418F-BA99-EE5545411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22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7AbbFT1Vw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ightbot.com/" TargetMode="External"/><Relationship Id="rId3" Type="http://schemas.openxmlformats.org/officeDocument/2006/relationships/hyperlink" Target="http://www.bbc.co.uk/guides/z3whpv4" TargetMode="External"/><Relationship Id="rId7" Type="http://schemas.openxmlformats.org/officeDocument/2006/relationships/hyperlink" Target="http://www.slideshare.net/chaytaniah/writing-algorithms" TargetMode="External"/><Relationship Id="rId2" Type="http://schemas.openxmlformats.org/officeDocument/2006/relationships/hyperlink" Target="http://www.australiancurriculum.edu.au/technologies/digital-technologies/curriculum/f-10?layou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dwrite.com/2008/07/25/google_hits_one_trillion_pages" TargetMode="External"/><Relationship Id="rId5" Type="http://schemas.openxmlformats.org/officeDocument/2006/relationships/hyperlink" Target="https://medium.com/precision-medicine/how-big-is-the-human-genome-e90caa3409b0#.mi10x2mv9" TargetMode="External"/><Relationship Id="rId4" Type="http://schemas.openxmlformats.org/officeDocument/2006/relationships/hyperlink" Target="http://www.csfieldguide.org.nz/Algorith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Algorithms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Edison Robots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3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Algorithms and the Digital Technologies Curriculum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What is an Algorithm?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Why are Algorithms </a:t>
            </a:r>
            <a:r>
              <a:rPr lang="en-AU" dirty="0" smtClean="0">
                <a:solidFill>
                  <a:srgbClr val="000000"/>
                </a:solidFill>
              </a:rPr>
              <a:t>Important</a:t>
            </a:r>
            <a:r>
              <a:rPr lang="en-AU" dirty="0">
                <a:solidFill>
                  <a:srgbClr val="000000"/>
                </a:solidFill>
              </a:rPr>
              <a:t>?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Algorithms </a:t>
            </a:r>
            <a:r>
              <a:rPr lang="en-AU" dirty="0" smtClean="0">
                <a:solidFill>
                  <a:srgbClr val="000000"/>
                </a:solidFill>
              </a:rPr>
              <a:t>in the </a:t>
            </a:r>
            <a:r>
              <a:rPr lang="en-AU" dirty="0">
                <a:solidFill>
                  <a:srgbClr val="000000"/>
                </a:solidFill>
              </a:rPr>
              <a:t>Problem </a:t>
            </a:r>
            <a:r>
              <a:rPr lang="en-AU" dirty="0" smtClean="0">
                <a:solidFill>
                  <a:srgbClr val="000000"/>
                </a:solidFill>
              </a:rPr>
              <a:t>Solving Process</a:t>
            </a: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Lightbot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 smtClean="0">
                <a:solidFill>
                  <a:srgbClr val="000000"/>
                </a:solidFill>
              </a:rPr>
              <a:t>Navigating Edison Robots</a:t>
            </a:r>
            <a:endParaRPr lang="en-AU" dirty="0">
              <a:solidFill>
                <a:srgbClr val="00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563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the DT Curriculum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000" indent="-342000"/>
            <a:r>
              <a:rPr lang="en-AU" sz="2400" b="1" dirty="0" smtClean="0">
                <a:solidFill>
                  <a:srgbClr val="000000"/>
                </a:solidFill>
              </a:rPr>
              <a:t>Algorithms </a:t>
            </a:r>
            <a:r>
              <a:rPr lang="en-AU" sz="2400" dirty="0" smtClean="0">
                <a:solidFill>
                  <a:srgbClr val="000000"/>
                </a:solidFill>
              </a:rPr>
              <a:t>are referred to a few times in the DT Curriculum Outline</a:t>
            </a:r>
            <a:r>
              <a:rPr lang="en-AU" sz="2400" baseline="30000" dirty="0" smtClean="0">
                <a:solidFill>
                  <a:srgbClr val="000000"/>
                </a:solidFill>
              </a:rPr>
              <a:t>1</a:t>
            </a:r>
            <a:r>
              <a:rPr lang="en-AU" sz="2400" dirty="0" smtClean="0">
                <a:solidFill>
                  <a:srgbClr val="000000"/>
                </a:solidFill>
              </a:rPr>
              <a:t>:</a:t>
            </a:r>
          </a:p>
          <a:p>
            <a:pPr lvl="1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400" dirty="0" smtClean="0">
                <a:solidFill>
                  <a:srgbClr val="000000"/>
                </a:solidFill>
              </a:rPr>
              <a:t>In the </a:t>
            </a:r>
            <a:r>
              <a:rPr lang="en-AU" sz="2400" u="sng" dirty="0" smtClean="0">
                <a:solidFill>
                  <a:srgbClr val="000000"/>
                </a:solidFill>
              </a:rPr>
              <a:t>Foundation to Year 2 Content Descriptions</a:t>
            </a:r>
            <a:r>
              <a:rPr lang="en-AU" sz="2400" dirty="0" smtClean="0">
                <a:solidFill>
                  <a:srgbClr val="000000"/>
                </a:solidFill>
              </a:rPr>
              <a:t>:  </a:t>
            </a:r>
            <a:r>
              <a:rPr lang="en-AU" sz="2400" i="1" dirty="0" smtClean="0">
                <a:solidFill>
                  <a:srgbClr val="000000"/>
                </a:solidFill>
              </a:rPr>
              <a:t>“</a:t>
            </a:r>
            <a:r>
              <a:rPr lang="en-AU" sz="2400" b="1" i="1" dirty="0" smtClean="0">
                <a:solidFill>
                  <a:srgbClr val="000000"/>
                </a:solidFill>
              </a:rPr>
              <a:t>Follow, describe and represent</a:t>
            </a:r>
            <a:r>
              <a:rPr lang="en-AU" sz="2400" i="1" dirty="0" smtClean="0">
                <a:solidFill>
                  <a:srgbClr val="000000"/>
                </a:solidFill>
              </a:rPr>
              <a:t> a sequence of steps and decisions (</a:t>
            </a:r>
            <a:r>
              <a:rPr lang="en-AU" sz="2400" b="1" i="1" dirty="0" smtClean="0">
                <a:solidFill>
                  <a:srgbClr val="000000"/>
                </a:solidFill>
              </a:rPr>
              <a:t>algorithms</a:t>
            </a:r>
            <a:r>
              <a:rPr lang="en-AU" sz="2400" i="1" dirty="0" smtClean="0">
                <a:solidFill>
                  <a:srgbClr val="000000"/>
                </a:solidFill>
              </a:rPr>
              <a:t>) needed to solve simple problems (ACTDIP004)”</a:t>
            </a:r>
          </a:p>
          <a:p>
            <a:pPr marL="342000" indent="-342000"/>
            <a:endParaRPr lang="en-AU" sz="24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400" dirty="0" smtClean="0">
                <a:solidFill>
                  <a:srgbClr val="000000"/>
                </a:solidFill>
              </a:rPr>
              <a:t>In the </a:t>
            </a:r>
            <a:r>
              <a:rPr lang="en-AU" sz="2400" u="sng" dirty="0" smtClean="0">
                <a:solidFill>
                  <a:srgbClr val="000000"/>
                </a:solidFill>
              </a:rPr>
              <a:t>Years 3 and 4 Content Descriptions</a:t>
            </a:r>
            <a:r>
              <a:rPr lang="en-AU" sz="2400" dirty="0" smtClean="0">
                <a:solidFill>
                  <a:srgbClr val="000000"/>
                </a:solidFill>
              </a:rPr>
              <a:t>: </a:t>
            </a:r>
            <a:r>
              <a:rPr lang="en-AU" sz="2400" i="1" dirty="0" smtClean="0">
                <a:solidFill>
                  <a:srgbClr val="000000"/>
                </a:solidFill>
              </a:rPr>
              <a:t>“</a:t>
            </a:r>
            <a:r>
              <a:rPr lang="en-AU" sz="2400" b="1" i="1" dirty="0" smtClean="0">
                <a:solidFill>
                  <a:srgbClr val="000000"/>
                </a:solidFill>
              </a:rPr>
              <a:t>Define simple problems, and describe and follow </a:t>
            </a:r>
            <a:r>
              <a:rPr lang="en-AU" sz="2400" i="1" dirty="0" smtClean="0">
                <a:solidFill>
                  <a:srgbClr val="000000"/>
                </a:solidFill>
              </a:rPr>
              <a:t>a sequence of steps and decisions (</a:t>
            </a:r>
            <a:r>
              <a:rPr lang="en-AU" sz="2400" b="1" i="1" dirty="0" smtClean="0">
                <a:solidFill>
                  <a:srgbClr val="000000"/>
                </a:solidFill>
              </a:rPr>
              <a:t>algorithms</a:t>
            </a:r>
            <a:r>
              <a:rPr lang="en-AU" sz="2400" i="1" dirty="0" smtClean="0">
                <a:solidFill>
                  <a:srgbClr val="000000"/>
                </a:solidFill>
              </a:rPr>
              <a:t>) needed to solve them (ACTDIP010)”</a:t>
            </a:r>
          </a:p>
          <a:p>
            <a:pPr marL="342000" indent="-342000"/>
            <a:endParaRPr lang="en-AU" sz="2400" dirty="0" smtClean="0">
              <a:solidFill>
                <a:srgbClr val="000000"/>
              </a:solidFill>
            </a:endParaRPr>
          </a:p>
          <a:p>
            <a:pPr marL="342000" indent="-342000"/>
            <a:r>
              <a:rPr lang="en-AU" sz="2400" dirty="0" smtClean="0">
                <a:solidFill>
                  <a:srgbClr val="000000"/>
                </a:solidFill>
              </a:rPr>
              <a:t>In the </a:t>
            </a:r>
            <a:r>
              <a:rPr lang="en-AU" sz="2400" u="sng" dirty="0" smtClean="0">
                <a:solidFill>
                  <a:srgbClr val="000000"/>
                </a:solidFill>
              </a:rPr>
              <a:t>Years 5 and 6 Content Descriptions: </a:t>
            </a:r>
            <a:r>
              <a:rPr lang="en-AU" sz="2400" dirty="0" smtClean="0">
                <a:solidFill>
                  <a:srgbClr val="000000"/>
                </a:solidFill>
              </a:rPr>
              <a:t>“</a:t>
            </a:r>
            <a:r>
              <a:rPr lang="en-AU" sz="2400" b="1" dirty="0" smtClean="0">
                <a:solidFill>
                  <a:srgbClr val="000000"/>
                </a:solidFill>
              </a:rPr>
              <a:t>Design, modify and follow simple algorithms </a:t>
            </a:r>
            <a:r>
              <a:rPr lang="en-AU" sz="2400" dirty="0" smtClean="0">
                <a:solidFill>
                  <a:srgbClr val="000000"/>
                </a:solidFill>
              </a:rPr>
              <a:t>involving sequences of steps, branching, and iteration (repetition) (ACTDIP019)”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94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en-US" sz="2400" dirty="0" smtClean="0">
                <a:solidFill>
                  <a:srgbClr val="000000"/>
                </a:solidFill>
              </a:rPr>
              <a:t>A step-by-step process: 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https://www.youtube.com/watch?v=F7AbbFT1Vwc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285750" indent="-285750"/>
            <a:endParaRPr lang="en-AU" sz="2400" i="1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2400" i="1" dirty="0" smtClean="0">
                <a:solidFill>
                  <a:srgbClr val="000000"/>
                </a:solidFill>
              </a:rPr>
              <a:t>Or "...a list of rules to follow in order to solve a problem.”</a:t>
            </a:r>
            <a:r>
              <a:rPr lang="en-AU" sz="2400" i="1" baseline="30000" dirty="0" smtClean="0">
                <a:solidFill>
                  <a:srgbClr val="000000"/>
                </a:solidFill>
              </a:rPr>
              <a:t>2</a:t>
            </a:r>
          </a:p>
          <a:p>
            <a:pPr marL="285750" indent="-285750"/>
            <a:endParaRPr lang="en-AU" sz="2400" i="1" dirty="0" smtClean="0">
              <a:solidFill>
                <a:srgbClr val="000000"/>
              </a:solidFill>
            </a:endParaRPr>
          </a:p>
          <a:p>
            <a:pPr marL="285750" indent="-285750"/>
            <a:r>
              <a:rPr lang="en-AU" sz="2400" dirty="0" smtClean="0">
                <a:solidFill>
                  <a:srgbClr val="000000"/>
                </a:solidFill>
              </a:rPr>
              <a:t>An example of an algorithm for getting someone a glass of water</a:t>
            </a:r>
            <a:r>
              <a:rPr lang="en-AU" sz="2400" baseline="30000" dirty="0" smtClean="0">
                <a:solidFill>
                  <a:srgbClr val="000000"/>
                </a:solidFill>
              </a:rPr>
              <a:t>3</a:t>
            </a:r>
            <a:r>
              <a:rPr lang="en-AU" sz="2400" dirty="0" smtClean="0">
                <a:solidFill>
                  <a:srgbClr val="000000"/>
                </a:solidFill>
              </a:rPr>
              <a:t>: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1. Go to the kitchen.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2. Pick up a glass.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3. Turn on the tap.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4. Put the glass under the running water and remove it once it is almost full.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5. Turn off the tap.    </a:t>
            </a:r>
          </a:p>
          <a:p>
            <a:pPr marL="1143000" lvl="1"/>
            <a:r>
              <a:rPr lang="en-AU" dirty="0" smtClean="0">
                <a:solidFill>
                  <a:srgbClr val="000000"/>
                </a:solidFill>
              </a:rPr>
              <a:t>6. Take the glass back to the person who gave the instruction.</a:t>
            </a:r>
          </a:p>
          <a:p>
            <a:pPr marL="914400" lvl="1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pPr marL="457200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7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Algorithms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can only follow precise and specific instructions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Algorithms are present in every digital technology we use today</a:t>
            </a:r>
          </a:p>
          <a:p>
            <a:pPr lvl="1"/>
            <a:r>
              <a:rPr lang="en-AU" dirty="0" smtClean="0"/>
              <a:t>Whenever you “Google” something</a:t>
            </a:r>
          </a:p>
          <a:p>
            <a:pPr lvl="1"/>
            <a:r>
              <a:rPr lang="en-AU" dirty="0" smtClean="0"/>
              <a:t>Whenever you use a GPS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design of efficient and correct algorithms is a very important topic in Computer Science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Especially important when dealing with large amounts of data</a:t>
            </a:r>
          </a:p>
          <a:p>
            <a:pPr lvl="1"/>
            <a:r>
              <a:rPr lang="en-AU" dirty="0" smtClean="0"/>
              <a:t>Human Genome sequence ~ 200 gigabytes</a:t>
            </a:r>
            <a:r>
              <a:rPr lang="en-AU" baseline="30000" dirty="0" smtClean="0"/>
              <a:t>4</a:t>
            </a:r>
          </a:p>
          <a:p>
            <a:pPr lvl="1"/>
            <a:r>
              <a:rPr lang="en-AU" dirty="0" smtClean="0"/>
              <a:t>Google’s index of websites ~ 1 trillion websites in 2008!</a:t>
            </a:r>
            <a:r>
              <a:rPr lang="en-AU" baseline="30000" dirty="0" smtClean="0"/>
              <a:t>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000" indent="-342000"/>
            <a:r>
              <a:rPr lang="en-AU" dirty="0" smtClean="0">
                <a:solidFill>
                  <a:srgbClr val="000000"/>
                </a:solidFill>
              </a:rPr>
              <a:t>Algorithms in the Problem Solving Process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5 steps to solving a problem with a computer based solution</a:t>
            </a:r>
            <a:r>
              <a:rPr lang="en-AU" baseline="30000" dirty="0" smtClean="0"/>
              <a:t>6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1. Analyse the problem</a:t>
            </a:r>
          </a:p>
          <a:p>
            <a:pPr lvl="1"/>
            <a:r>
              <a:rPr lang="en-AU" dirty="0" smtClean="0"/>
              <a:t>2. Design a solution / program</a:t>
            </a:r>
          </a:p>
          <a:p>
            <a:pPr lvl="1"/>
            <a:r>
              <a:rPr lang="en-AU" dirty="0" smtClean="0"/>
              <a:t>3. Code / enter the program</a:t>
            </a:r>
          </a:p>
          <a:p>
            <a:pPr lvl="1"/>
            <a:r>
              <a:rPr lang="en-AU" dirty="0" smtClean="0"/>
              <a:t>4. Test the program</a:t>
            </a:r>
          </a:p>
          <a:p>
            <a:pPr lvl="1"/>
            <a:r>
              <a:rPr lang="en-AU" dirty="0" smtClean="0"/>
              <a:t>5. Evaluate the solution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Algorithm design fits into </a:t>
            </a:r>
            <a:r>
              <a:rPr lang="en-AU" b="1" dirty="0" smtClean="0"/>
              <a:t>Step 2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22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Lightbot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Lightbot is a game available on many platforms (Android, iOS, Windows Phone)</a:t>
            </a:r>
            <a:r>
              <a:rPr lang="en-AU" baseline="30000" dirty="0" smtClean="0"/>
              <a:t>7</a:t>
            </a:r>
          </a:p>
          <a:p>
            <a:endParaRPr lang="en-AU" dirty="0" smtClean="0"/>
          </a:p>
          <a:p>
            <a:r>
              <a:rPr lang="en-AU" dirty="0" smtClean="0"/>
              <a:t>Nice introduction to Algorithms as a sequence of steps</a:t>
            </a:r>
          </a:p>
          <a:p>
            <a:endParaRPr lang="en-AU" dirty="0" smtClean="0"/>
          </a:p>
          <a:p>
            <a:r>
              <a:rPr lang="en-AU" dirty="0" smtClean="0"/>
              <a:t>Introduces concepts such as loops (repetition), procedures and branching which are very important to Computational Thinking</a:t>
            </a:r>
          </a:p>
          <a:p>
            <a:endParaRPr lang="en-AU" dirty="0" smtClean="0"/>
          </a:p>
          <a:p>
            <a:r>
              <a:rPr lang="en-AU" dirty="0" smtClean="0"/>
              <a:t>We will be doing a similar activity today, but with Edison robots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60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Edison Robots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We’ll practice writing algorithms today by solving some navigation problems with </a:t>
            </a:r>
            <a:r>
              <a:rPr lang="en-AU" dirty="0" smtClean="0">
                <a:solidFill>
                  <a:srgbClr val="000000"/>
                </a:solidFill>
              </a:rPr>
              <a:t>Edison robots</a:t>
            </a: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I’ll hand out some worksheets with some tracks that you will have to make using cups and masking tape. 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Your goal is to get the robot to reach the goal (the masking tape) without hitting any cups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If you finish them all, try and come up with some more challenging tracks that involve concepts like repetition and branching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48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1: Digital Technologies Curriculum - ACARA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http://www.australiancurriculum.edu.au/technologies/digital-technologies/curriculum/f-10?layout=1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2: “What is an Algorithm?” - </a:t>
            </a:r>
            <a:r>
              <a:rPr lang="en-AU" b="1" dirty="0" smtClean="0"/>
              <a:t>BBC </a:t>
            </a:r>
            <a:r>
              <a:rPr lang="en-AU" b="1" dirty="0" err="1" smtClean="0"/>
              <a:t>Bitsize</a:t>
            </a:r>
            <a:endParaRPr lang="en-AU" b="1" dirty="0" smtClean="0"/>
          </a:p>
          <a:p>
            <a:pPr marL="0" indent="0">
              <a:buNone/>
            </a:pPr>
            <a:r>
              <a:rPr lang="en-AU" dirty="0" smtClean="0">
                <a:hlinkClick r:id="rId3"/>
              </a:rPr>
              <a:t>http://www.bbc.co.uk/guides/z3whpv4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3: Computer Science Field Guide – Algorithms</a:t>
            </a:r>
          </a:p>
          <a:p>
            <a:pPr marL="0" indent="0">
              <a:buNone/>
            </a:pPr>
            <a:r>
              <a:rPr lang="en-AU" dirty="0" smtClean="0">
                <a:hlinkClick r:id="rId4"/>
              </a:rPr>
              <a:t>http://www.csfieldguide.org.nz/Algorithms.html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4: How big is the Human Genome? – Reid J. Robison</a:t>
            </a:r>
            <a:endParaRPr lang="en-AU" b="1" dirty="0"/>
          </a:p>
          <a:p>
            <a:pPr marL="0" indent="0">
              <a:buNone/>
            </a:pPr>
            <a:r>
              <a:rPr lang="en-AU" dirty="0" smtClean="0">
                <a:hlinkClick r:id="rId5"/>
              </a:rPr>
              <a:t>https://medium.com/precision-medicine/how-big-is-the-human-genome-e90caa3409b0#.mi10x2mv9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5: </a:t>
            </a:r>
            <a:r>
              <a:rPr lang="en-AU" b="1" dirty="0" err="1" smtClean="0"/>
              <a:t>ReadWrite</a:t>
            </a:r>
            <a:r>
              <a:rPr lang="en-AU" b="1" dirty="0" smtClean="0"/>
              <a:t> – Google hits one trillion pages </a:t>
            </a:r>
            <a:r>
              <a:rPr lang="en-AU" dirty="0" smtClean="0">
                <a:hlinkClick r:id="rId6"/>
              </a:rPr>
              <a:t>http://readwrite.com/2008/07/25/google_hits_one_trillion_pages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6: </a:t>
            </a:r>
            <a:r>
              <a:rPr lang="en-AU" b="1" dirty="0" smtClean="0"/>
              <a:t>Writing Algorithms - </a:t>
            </a:r>
            <a:r>
              <a:rPr lang="en-AU" b="1" dirty="0" smtClean="0"/>
              <a:t>Krishna </a:t>
            </a:r>
            <a:r>
              <a:rPr lang="en-AU" b="1" dirty="0" err="1" smtClean="0"/>
              <a:t>Chaytaniah</a:t>
            </a:r>
            <a:r>
              <a:rPr lang="en-AU" b="1" dirty="0" smtClean="0"/>
              <a:t> </a:t>
            </a:r>
            <a:endParaRPr lang="en-AU" dirty="0"/>
          </a:p>
          <a:p>
            <a:pPr marL="0" indent="0">
              <a:buNone/>
            </a:pPr>
            <a:r>
              <a:rPr lang="en-AU" dirty="0" smtClean="0">
                <a:hlinkClick r:id="rId7"/>
              </a:rPr>
              <a:t>http://www.slideshare.net/chaytaniah/writing-algorithms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b="1" dirty="0" smtClean="0"/>
              <a:t>7: Lightbot - </a:t>
            </a:r>
            <a:r>
              <a:rPr lang="en-AU" dirty="0" smtClean="0">
                <a:hlinkClick r:id="rId8"/>
              </a:rPr>
              <a:t>http://lightbot.com/</a:t>
            </a:r>
            <a:r>
              <a:rPr lang="en-AU" dirty="0" smtClean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742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596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Writing Algorithms </vt:lpstr>
      <vt:lpstr>Session Structure</vt:lpstr>
      <vt:lpstr>Algorithms and the DT Curriculum</vt:lpstr>
      <vt:lpstr>What is an Algorithm?</vt:lpstr>
      <vt:lpstr>Why are Algorithms Important?</vt:lpstr>
      <vt:lpstr>Algorithms in the Problem Solving Process</vt:lpstr>
      <vt:lpstr>Lightbot</vt:lpstr>
      <vt:lpstr>Navigating Edison Robots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Algorithms</dc:title>
  <dc:creator>Daniel Hickmott</dc:creator>
  <cp:lastModifiedBy>Daniel Hickmott</cp:lastModifiedBy>
  <cp:revision>13</cp:revision>
  <dcterms:created xsi:type="dcterms:W3CDTF">2016-05-27T09:20:52Z</dcterms:created>
  <dcterms:modified xsi:type="dcterms:W3CDTF">2016-05-27T10:22:46Z</dcterms:modified>
</cp:coreProperties>
</file>