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66" r:id="rId2"/>
    <p:sldId id="267" r:id="rId3"/>
    <p:sldId id="293" r:id="rId4"/>
    <p:sldId id="290" r:id="rId5"/>
    <p:sldId id="291" r:id="rId6"/>
    <p:sldId id="289" r:id="rId7"/>
    <p:sldId id="297" r:id="rId8"/>
    <p:sldId id="312" r:id="rId9"/>
    <p:sldId id="268" r:id="rId10"/>
    <p:sldId id="295" r:id="rId11"/>
    <p:sldId id="300" r:id="rId12"/>
    <p:sldId id="298" r:id="rId13"/>
    <p:sldId id="299" r:id="rId14"/>
    <p:sldId id="303" r:id="rId15"/>
    <p:sldId id="304" r:id="rId16"/>
    <p:sldId id="305" r:id="rId17"/>
    <p:sldId id="307" r:id="rId18"/>
    <p:sldId id="308" r:id="rId19"/>
    <p:sldId id="309" r:id="rId20"/>
    <p:sldId id="310" r:id="rId21"/>
    <p:sldId id="311" r:id="rId22"/>
  </p:sldIdLst>
  <p:sldSz cx="9144000" cy="5143500" type="screen16x9"/>
  <p:notesSz cx="6858000" cy="9144000"/>
  <p:embeddedFontLst>
    <p:embeddedFont>
      <p:font typeface="Lato" panose="020B0604020202020204" charset="0"/>
      <p:regular r:id="rId24"/>
      <p:bold r:id="rId25"/>
      <p:italic r:id="rId26"/>
      <p:boldItalic r:id="rId27"/>
    </p:embeddedFont>
    <p:embeddedFont>
      <p:font typeface="Raleway" panose="020B0604020202020204" charset="0"/>
      <p:regular r:id="rId28"/>
      <p:bold r:id="rId29"/>
      <p:italic r:id="rId30"/>
      <p:boldItalic r:id="rId31"/>
    </p:embeddedFont>
    <p:embeddedFont>
      <p:font typeface="Consolas" panose="020B0609020204030204" pitchFamily="49"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764"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507" autoAdjust="0"/>
  </p:normalViewPr>
  <p:slideViewPr>
    <p:cSldViewPr snapToGrid="0">
      <p:cViewPr>
        <p:scale>
          <a:sx n="95" d="100"/>
          <a:sy n="95" d="100"/>
        </p:scale>
        <p:origin x="675" y="42"/>
      </p:cViewPr>
      <p:guideLst>
        <p:guide orient="horz" pos="176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Reactive applications have some shared data stored on cloud</a:t>
            </a:r>
          </a:p>
        </p:txBody>
      </p:sp>
    </p:spTree>
    <p:extLst>
      <p:ext uri="{BB962C8B-B14F-4D97-AF65-F5344CB8AC3E}">
        <p14:creationId xmlns:p14="http://schemas.microsoft.com/office/powerpoint/2010/main" val="3598239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So, from a software engineering aspect, what they are mainly trying to do is building a model which can support data sharing and automatic propagation. So, the developer can focus on the controller or </a:t>
            </a:r>
            <a:r>
              <a:rPr lang="en-US" dirty="0" err="1"/>
              <a:t>vire</a:t>
            </a:r>
            <a:endParaRPr lang="en-US" dirty="0"/>
          </a:p>
        </p:txBody>
      </p:sp>
    </p:spTree>
    <p:extLst>
      <p:ext uri="{BB962C8B-B14F-4D97-AF65-F5344CB8AC3E}">
        <p14:creationId xmlns:p14="http://schemas.microsoft.com/office/powerpoint/2010/main" val="2266488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616042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Simple data structures including primitives (e.g., string, long), collections (e.g., list) and Conflict-free Data Types (e.g., counter, set)</a:t>
            </a:r>
          </a:p>
          <a:p>
            <a:pPr marL="158750" indent="0">
              <a:buNone/>
            </a:pPr>
            <a:endParaRPr lang="en-US" dirty="0"/>
          </a:p>
          <a:p>
            <a:pPr marL="158750" indent="0">
              <a:buNone/>
            </a:pPr>
            <a:r>
              <a:rPr lang="en-US" dirty="0"/>
              <a:t>And they think it is enough to use these basic types</a:t>
            </a:r>
          </a:p>
          <a:p>
            <a:pPr marL="158750" indent="0">
              <a:buNone/>
            </a:pPr>
            <a:endParaRPr lang="en-US" dirty="0"/>
          </a:p>
          <a:p>
            <a:pPr marL="158750" indent="0">
              <a:buNone/>
            </a:pPr>
            <a:r>
              <a:rPr lang="en-US" altLang="zh-CN" dirty="0"/>
              <a:t>But I don’t think so. In fact, we don’t need to define these types, we can always use types supported by the language by using remote procedure call. </a:t>
            </a:r>
            <a:endParaRPr lang="en-US" dirty="0"/>
          </a:p>
        </p:txBody>
      </p:sp>
    </p:spTree>
    <p:extLst>
      <p:ext uri="{BB962C8B-B14F-4D97-AF65-F5344CB8AC3E}">
        <p14:creationId xmlns:p14="http://schemas.microsoft.com/office/powerpoint/2010/main" val="970572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This diagram show how they implemented their whole procedure. Bob register some subscribers and Alice write some data to local variables. Then Alice commit her change to cloud storage, get a timestamp, do validation. After that, Alice’s client may invoke a callback function to modify her view. In the meantime, the server publish the data to Bob, and Bob’s client will also invoke a callback function to change the GUI.</a:t>
            </a:r>
          </a:p>
        </p:txBody>
      </p:sp>
    </p:spTree>
    <p:extLst>
      <p:ext uri="{BB962C8B-B14F-4D97-AF65-F5344CB8AC3E}">
        <p14:creationId xmlns:p14="http://schemas.microsoft.com/office/powerpoint/2010/main" val="2732390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Here are their evaluation results. Because their motivation is helping developer to reduce their workload, they count lines-of-code to measure how complex is the implementation. They re-implemented several applications using diamond to see how many lines-of-code can be saved by diamond. The first two applications don’t a GUI, most of codes are dealing with data synchronization. So, it saved about 30% line-of-code. But for last two applications, there are lots of codes are dealing with GUI, the lines-of-code saved by diamond have a lower percentage</a:t>
            </a:r>
          </a:p>
        </p:txBody>
      </p:sp>
    </p:spTree>
    <p:extLst>
      <p:ext uri="{BB962C8B-B14F-4D97-AF65-F5344CB8AC3E}">
        <p14:creationId xmlns:p14="http://schemas.microsoft.com/office/powerpoint/2010/main" val="2626826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Another evaluation is about their diamond cloud. they</a:t>
            </a:r>
          </a:p>
        </p:txBody>
      </p:sp>
    </p:spTree>
    <p:extLst>
      <p:ext uri="{BB962C8B-B14F-4D97-AF65-F5344CB8AC3E}">
        <p14:creationId xmlns:p14="http://schemas.microsoft.com/office/powerpoint/2010/main" val="607677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Data push notifications reduce this latency by batching updates with reactive transaction notifications to populate the client-side cache.</a:t>
            </a:r>
          </a:p>
        </p:txBody>
      </p:sp>
    </p:spTree>
    <p:extLst>
      <p:ext uri="{BB962C8B-B14F-4D97-AF65-F5344CB8AC3E}">
        <p14:creationId xmlns:p14="http://schemas.microsoft.com/office/powerpoint/2010/main" val="197216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Reactive app: Google Docs Family, Words with Friends, Online Board Games</a:t>
            </a:r>
          </a:p>
          <a:p>
            <a:pPr marL="158750" indent="0">
              <a:buNone/>
            </a:pPr>
            <a:r>
              <a:rPr lang="en-US" altLang="zh-CN" dirty="0"/>
              <a:t>Preserve data consistency</a:t>
            </a:r>
            <a:endParaRPr lang="en-US" dirty="0"/>
          </a:p>
        </p:txBody>
      </p:sp>
    </p:spTree>
    <p:extLst>
      <p:ext uri="{BB962C8B-B14F-4D97-AF65-F5344CB8AC3E}">
        <p14:creationId xmlns:p14="http://schemas.microsoft.com/office/powerpoint/2010/main" val="103862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FPS games DO NOT care about data loss, they calculate every event on server. FPS game has a continues stream and push data to the client</a:t>
            </a:r>
          </a:p>
        </p:txBody>
      </p:sp>
    </p:spTree>
    <p:extLst>
      <p:ext uri="{BB962C8B-B14F-4D97-AF65-F5344CB8AC3E}">
        <p14:creationId xmlns:p14="http://schemas.microsoft.com/office/powerpoint/2010/main" val="2170776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Irene just made a move, earned 5 points, and it will be Neil’s turn. Irene’s client wrote the data to cloud storage. But Neil doesn’t know it is his turn, so Neil is waiting for Irene, and Irene is waiting for Neil and it is a deadlock. How can we let Neil know that Irene just changed the shared data</a:t>
            </a:r>
          </a:p>
        </p:txBody>
      </p:sp>
    </p:spTree>
    <p:extLst>
      <p:ext uri="{BB962C8B-B14F-4D97-AF65-F5344CB8AC3E}">
        <p14:creationId xmlns:p14="http://schemas.microsoft.com/office/powerpoint/2010/main" val="3386437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To resolve that kind of problem, we add a notification server. After writing data to cloud storage, Irene will send another request to notification server to notify she just changed the shared data. Them, the notification server will broadcast to all other clients. In this case, it is just Neil. After receiving a notification from the server, Neil knows Irene just made a change to cloud storage so it is time to pull data from cloud storage.</a:t>
            </a:r>
          </a:p>
          <a:p>
            <a:pPr marL="158750" indent="0">
              <a:buNone/>
            </a:pPr>
            <a:r>
              <a:rPr lang="en-US" dirty="0"/>
              <a:t>But what if the third step failed, then they will wait for each other again…</a:t>
            </a:r>
          </a:p>
        </p:txBody>
      </p:sp>
    </p:spTree>
    <p:extLst>
      <p:ext uri="{BB962C8B-B14F-4D97-AF65-F5344CB8AC3E}">
        <p14:creationId xmlns:p14="http://schemas.microsoft.com/office/powerpoint/2010/main" val="3160732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Another challenge mentioned in their paper is race condition. I am not familiar with the game they demonstrated here so I am not sure what exactly happened. They claimed when a new player, Bob, joined the game, if Neil received the notification from Irene first and Bob write to the storage first. Bob may think it is his turn and Neil will also think it is his turn. So, it violates the isolation between players. In fact, I don’t think this is valid example in real life. In principle, we should never trust any data sent from clients and the server should always validate user’s input. In this case, some turn-based game, the server should store who is allowed to make a move and it should check if the write request from a valid client. Which means, in this case, the server think it is Neil’s turn so it will decline Bob’s write request. So, it wouldn’t violate any isolation between players.</a:t>
            </a:r>
          </a:p>
        </p:txBody>
      </p:sp>
    </p:spTree>
    <p:extLst>
      <p:ext uri="{BB962C8B-B14F-4D97-AF65-F5344CB8AC3E}">
        <p14:creationId xmlns:p14="http://schemas.microsoft.com/office/powerpoint/2010/main" val="2409436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Another way to solve the problem is to use some existing distributed cloud storage such as Dropbox, Google Drive or OneDrive. I remember Office used to use OneDrive to sync changes between different users. But these cloud storage systems are not designed for frequent changes. So, the latency will be really high and it will not achieve real time edition.</a:t>
            </a:r>
          </a:p>
        </p:txBody>
      </p:sp>
    </p:spTree>
    <p:extLst>
      <p:ext uri="{BB962C8B-B14F-4D97-AF65-F5344CB8AC3E}">
        <p14:creationId xmlns:p14="http://schemas.microsoft.com/office/powerpoint/2010/main" val="2538733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So, the problem they were talking about can be solved, but it is complicated to solve and they want to propose a unified interface to help SDE develop a reactive app in a short time.</a:t>
            </a:r>
          </a:p>
          <a:p>
            <a:pPr marL="158750" indent="0">
              <a:buNone/>
            </a:pPr>
            <a:r>
              <a:rPr lang="en-US" dirty="0"/>
              <a:t>The whole diamond system has two part, diamond library and diamond cloud. Which corresponding to client side and server side.</a:t>
            </a:r>
          </a:p>
        </p:txBody>
      </p:sp>
    </p:spTree>
    <p:extLst>
      <p:ext uri="{BB962C8B-B14F-4D97-AF65-F5344CB8AC3E}">
        <p14:creationId xmlns:p14="http://schemas.microsoft.com/office/powerpoint/2010/main" val="1313451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Before introducing their diamond library, I want talk about MVC model which is famous in software engineering, and that’s my field. So, MVC stands for Model, View, Controller. Model is about data structure and how and where we store those data, it shouldn’t depends controller. View is about how to show these data to the user, it is GUI. Then, the controller is about how to handle users’ request, it can be a HTTP server, it deals with your product’s logic.</a:t>
            </a:r>
          </a:p>
        </p:txBody>
      </p:sp>
    </p:spTree>
    <p:extLst>
      <p:ext uri="{BB962C8B-B14F-4D97-AF65-F5344CB8AC3E}">
        <p14:creationId xmlns:p14="http://schemas.microsoft.com/office/powerpoint/2010/main" val="3038415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5" r:id="rId5"/>
    <p:sldLayoutId id="2147483656"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D143F-3ABF-4830-891B-C1E59D729E6B}"/>
              </a:ext>
            </a:extLst>
          </p:cNvPr>
          <p:cNvSpPr>
            <a:spLocks noGrp="1"/>
          </p:cNvSpPr>
          <p:nvPr>
            <p:ph type="ctrTitle"/>
          </p:nvPr>
        </p:nvSpPr>
        <p:spPr/>
        <p:txBody>
          <a:bodyPr/>
          <a:lstStyle/>
          <a:p>
            <a:r>
              <a:rPr lang="en-US" sz="3200" dirty="0"/>
              <a:t>Diamond: Automating Data Management and Storage for Wide-area, Reactive Applications</a:t>
            </a:r>
          </a:p>
        </p:txBody>
      </p:sp>
      <p:sp>
        <p:nvSpPr>
          <p:cNvPr id="3" name="Subtitle 2">
            <a:extLst>
              <a:ext uri="{FF2B5EF4-FFF2-40B4-BE49-F238E27FC236}">
                <a16:creationId xmlns:a16="http://schemas.microsoft.com/office/drawing/2014/main" id="{2CF0D909-AD86-4BAA-8AAA-68174C9872C0}"/>
              </a:ext>
            </a:extLst>
          </p:cNvPr>
          <p:cNvSpPr>
            <a:spLocks noGrp="1"/>
          </p:cNvSpPr>
          <p:nvPr>
            <p:ph type="subTitle" idx="1"/>
          </p:nvPr>
        </p:nvSpPr>
        <p:spPr>
          <a:xfrm>
            <a:off x="729627" y="2987150"/>
            <a:ext cx="7688100" cy="1412456"/>
          </a:xfrm>
        </p:spPr>
        <p:txBody>
          <a:bodyPr/>
          <a:lstStyle/>
          <a:p>
            <a:r>
              <a:rPr lang="en-US" sz="1400" dirty="0"/>
              <a:t>Irene Zhang, </a:t>
            </a:r>
            <a:r>
              <a:rPr lang="en-US" sz="1400" dirty="0" err="1"/>
              <a:t>Niel</a:t>
            </a:r>
            <a:r>
              <a:rPr lang="en-US" sz="1400" dirty="0"/>
              <a:t> </a:t>
            </a:r>
            <a:r>
              <a:rPr lang="en-US" sz="1400" dirty="0" err="1"/>
              <a:t>Lebeck</a:t>
            </a:r>
            <a:r>
              <a:rPr lang="en-US" sz="1400" dirty="0"/>
              <a:t>, Pedro Fonseca, Brandon Holt, Raymond Cheng, </a:t>
            </a:r>
            <a:r>
              <a:rPr lang="en-US" sz="1400" dirty="0" err="1"/>
              <a:t>Ariadna</a:t>
            </a:r>
            <a:r>
              <a:rPr lang="en-US" sz="1400" dirty="0"/>
              <a:t> Norberg, Arvind Krishnamurthy, Henry M. Levy</a:t>
            </a:r>
          </a:p>
          <a:p>
            <a:endParaRPr lang="en-US" dirty="0"/>
          </a:p>
          <a:p>
            <a:r>
              <a:rPr lang="en-US" dirty="0"/>
              <a:t>Presented by Zirui Zhao</a:t>
            </a:r>
          </a:p>
          <a:p>
            <a:r>
              <a:rPr lang="en-US" dirty="0"/>
              <a:t>11/2/2018</a:t>
            </a:r>
          </a:p>
        </p:txBody>
      </p:sp>
    </p:spTree>
    <p:extLst>
      <p:ext uri="{BB962C8B-B14F-4D97-AF65-F5344CB8AC3E}">
        <p14:creationId xmlns:p14="http://schemas.microsoft.com/office/powerpoint/2010/main" val="240004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AD43-2D8F-4A89-81B1-A3363095DE8A}"/>
              </a:ext>
            </a:extLst>
          </p:cNvPr>
          <p:cNvSpPr>
            <a:spLocks noGrp="1"/>
          </p:cNvSpPr>
          <p:nvPr>
            <p:ph type="title"/>
          </p:nvPr>
        </p:nvSpPr>
        <p:spPr/>
        <p:txBody>
          <a:bodyPr/>
          <a:lstStyle/>
          <a:p>
            <a:r>
              <a:rPr lang="en-US" dirty="0"/>
              <a:t>MVC Model</a:t>
            </a:r>
          </a:p>
        </p:txBody>
      </p:sp>
      <p:pic>
        <p:nvPicPr>
          <p:cNvPr id="2050" name="Picture 2" descr="https://upload.wikimedia.org/wikipedia/commons/thumb/a/a0/MVC-Process.svg/500px-MVC-Process.svg.png">
            <a:extLst>
              <a:ext uri="{FF2B5EF4-FFF2-40B4-BE49-F238E27FC236}">
                <a16:creationId xmlns:a16="http://schemas.microsoft.com/office/drawing/2014/main" id="{77316B7C-88B7-46EE-B005-806BEA397D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1790" y="836641"/>
            <a:ext cx="3763149" cy="41401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chrome">
            <a:extLst>
              <a:ext uri="{FF2B5EF4-FFF2-40B4-BE49-F238E27FC236}">
                <a16:creationId xmlns:a16="http://schemas.microsoft.com/office/drawing/2014/main" id="{88D5D501-818E-4E4A-B059-260D588960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487" y="2465423"/>
            <a:ext cx="771303" cy="77130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Related image">
            <a:extLst>
              <a:ext uri="{FF2B5EF4-FFF2-40B4-BE49-F238E27FC236}">
                <a16:creationId xmlns:a16="http://schemas.microsoft.com/office/drawing/2014/main" id="{5EA42894-10FE-4734-B4FA-418DF80E05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2992" y="2373495"/>
            <a:ext cx="955158" cy="955158"/>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Image result for mysql">
            <a:extLst>
              <a:ext uri="{FF2B5EF4-FFF2-40B4-BE49-F238E27FC236}">
                <a16:creationId xmlns:a16="http://schemas.microsoft.com/office/drawing/2014/main" id="{C95A13DA-582A-44FD-BE77-D0BC3EA51A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7562" y="136742"/>
            <a:ext cx="1453116" cy="749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38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AD43-2D8F-4A89-81B1-A3363095DE8A}"/>
              </a:ext>
            </a:extLst>
          </p:cNvPr>
          <p:cNvSpPr>
            <a:spLocks noGrp="1"/>
          </p:cNvSpPr>
          <p:nvPr>
            <p:ph type="title"/>
          </p:nvPr>
        </p:nvSpPr>
        <p:spPr>
          <a:xfrm>
            <a:off x="729449" y="1318650"/>
            <a:ext cx="2247113" cy="535200"/>
          </a:xfrm>
        </p:spPr>
        <p:txBody>
          <a:bodyPr/>
          <a:lstStyle/>
          <a:p>
            <a:r>
              <a:rPr lang="en-US" dirty="0"/>
              <a:t>MVC Model</a:t>
            </a:r>
          </a:p>
        </p:txBody>
      </p:sp>
      <p:pic>
        <p:nvPicPr>
          <p:cNvPr id="2050" name="Picture 2" descr="https://upload.wikimedia.org/wikipedia/commons/thumb/a/a0/MVC-Process.svg/500px-MVC-Process.svg.png">
            <a:extLst>
              <a:ext uri="{FF2B5EF4-FFF2-40B4-BE49-F238E27FC236}">
                <a16:creationId xmlns:a16="http://schemas.microsoft.com/office/drawing/2014/main" id="{77316B7C-88B7-46EE-B005-806BEA397D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1790" y="836641"/>
            <a:ext cx="3763149" cy="41401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4945038-2744-4C71-9E22-CE9DD20C99E6}"/>
              </a:ext>
            </a:extLst>
          </p:cNvPr>
          <p:cNvSpPr/>
          <p:nvPr/>
        </p:nvSpPr>
        <p:spPr>
          <a:xfrm>
            <a:off x="4749800" y="1003300"/>
            <a:ext cx="1558925" cy="6191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t>Model</a:t>
            </a:r>
          </a:p>
        </p:txBody>
      </p:sp>
      <p:sp>
        <p:nvSpPr>
          <p:cNvPr id="8" name="Rectangle 7">
            <a:extLst>
              <a:ext uri="{FF2B5EF4-FFF2-40B4-BE49-F238E27FC236}">
                <a16:creationId xmlns:a16="http://schemas.microsoft.com/office/drawing/2014/main" id="{7C080380-F2B6-4238-BAF2-FAA1B2153106}"/>
              </a:ext>
            </a:extLst>
          </p:cNvPr>
          <p:cNvSpPr/>
          <p:nvPr/>
        </p:nvSpPr>
        <p:spPr>
          <a:xfrm>
            <a:off x="5510210" y="2546351"/>
            <a:ext cx="1909765" cy="6191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t>Controller</a:t>
            </a:r>
          </a:p>
        </p:txBody>
      </p:sp>
    </p:spTree>
    <p:extLst>
      <p:ext uri="{BB962C8B-B14F-4D97-AF65-F5344CB8AC3E}">
        <p14:creationId xmlns:p14="http://schemas.microsoft.com/office/powerpoint/2010/main" val="221457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D2973A-4295-4D4B-8A60-BE02256D7EA7}"/>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2A62E6CD-B76A-405E-9D37-23C584300EAA}"/>
              </a:ext>
            </a:extLst>
          </p:cNvPr>
          <p:cNvPicPr>
            <a:picLocks noChangeAspect="1"/>
          </p:cNvPicPr>
          <p:nvPr/>
        </p:nvPicPr>
        <p:blipFill>
          <a:blip r:embed="rId3"/>
          <a:stretch>
            <a:fillRect/>
          </a:stretch>
        </p:blipFill>
        <p:spPr>
          <a:xfrm>
            <a:off x="9446" y="0"/>
            <a:ext cx="9125107" cy="5143500"/>
          </a:xfrm>
          <a:prstGeom prst="rect">
            <a:avLst/>
          </a:prstGeom>
        </p:spPr>
      </p:pic>
    </p:spTree>
    <p:extLst>
      <p:ext uri="{BB962C8B-B14F-4D97-AF65-F5344CB8AC3E}">
        <p14:creationId xmlns:p14="http://schemas.microsoft.com/office/powerpoint/2010/main" val="2004304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D2973A-4295-4D4B-8A60-BE02256D7EA7}"/>
              </a:ext>
            </a:extLst>
          </p:cNvPr>
          <p:cNvSpPr>
            <a:spLocks noGrp="1"/>
          </p:cNvSpPr>
          <p:nvPr>
            <p:ph type="title"/>
          </p:nvPr>
        </p:nvSpPr>
        <p:spPr/>
        <p:txBody>
          <a:bodyPr/>
          <a:lstStyle/>
          <a:p>
            <a:r>
              <a:rPr lang="en-US" dirty="0"/>
              <a:t>Reactive Data Types</a:t>
            </a:r>
          </a:p>
        </p:txBody>
      </p:sp>
      <p:pic>
        <p:nvPicPr>
          <p:cNvPr id="2" name="Picture 1">
            <a:extLst>
              <a:ext uri="{FF2B5EF4-FFF2-40B4-BE49-F238E27FC236}">
                <a16:creationId xmlns:a16="http://schemas.microsoft.com/office/drawing/2014/main" id="{2CE7B570-82F7-41F3-A1AE-1F780378D637}"/>
              </a:ext>
            </a:extLst>
          </p:cNvPr>
          <p:cNvPicPr>
            <a:picLocks noChangeAspect="1"/>
          </p:cNvPicPr>
          <p:nvPr/>
        </p:nvPicPr>
        <p:blipFill>
          <a:blip r:embed="rId3"/>
          <a:stretch>
            <a:fillRect/>
          </a:stretch>
        </p:blipFill>
        <p:spPr>
          <a:xfrm>
            <a:off x="4128570" y="540488"/>
            <a:ext cx="5014834" cy="4519723"/>
          </a:xfrm>
          <a:prstGeom prst="rect">
            <a:avLst/>
          </a:prstGeom>
        </p:spPr>
      </p:pic>
      <p:sp>
        <p:nvSpPr>
          <p:cNvPr id="3" name="TextBox 2">
            <a:extLst>
              <a:ext uri="{FF2B5EF4-FFF2-40B4-BE49-F238E27FC236}">
                <a16:creationId xmlns:a16="http://schemas.microsoft.com/office/drawing/2014/main" id="{3940D1F3-4B79-4F67-95F9-0BF031409F77}"/>
              </a:ext>
            </a:extLst>
          </p:cNvPr>
          <p:cNvSpPr txBox="1"/>
          <p:nvPr/>
        </p:nvSpPr>
        <p:spPr>
          <a:xfrm>
            <a:off x="729450" y="2147777"/>
            <a:ext cx="3877339" cy="307777"/>
          </a:xfrm>
          <a:prstGeom prst="rect">
            <a:avLst/>
          </a:prstGeom>
          <a:noFill/>
        </p:spPr>
        <p:txBody>
          <a:bodyPr wrap="square" rtlCol="0">
            <a:spAutoFit/>
          </a:bodyPr>
          <a:lstStyle/>
          <a:p>
            <a:r>
              <a:rPr lang="en-US" dirty="0">
                <a:solidFill>
                  <a:srgbClr val="FF0000"/>
                </a:solidFill>
              </a:rPr>
              <a:t>Conflict-free Replicated Data-types (CRDTs)</a:t>
            </a:r>
          </a:p>
        </p:txBody>
      </p:sp>
      <p:sp>
        <p:nvSpPr>
          <p:cNvPr id="6" name="TextBox 5">
            <a:extLst>
              <a:ext uri="{FF2B5EF4-FFF2-40B4-BE49-F238E27FC236}">
                <a16:creationId xmlns:a16="http://schemas.microsoft.com/office/drawing/2014/main" id="{FF6CB300-B412-4650-9258-55F55E7EA6CB}"/>
              </a:ext>
            </a:extLst>
          </p:cNvPr>
          <p:cNvSpPr txBox="1"/>
          <p:nvPr/>
        </p:nvSpPr>
        <p:spPr>
          <a:xfrm>
            <a:off x="2126512" y="3149253"/>
            <a:ext cx="2211572" cy="307777"/>
          </a:xfrm>
          <a:prstGeom prst="rect">
            <a:avLst/>
          </a:prstGeom>
          <a:noFill/>
        </p:spPr>
        <p:txBody>
          <a:bodyPr wrap="square" rtlCol="0">
            <a:spAutoFit/>
          </a:bodyPr>
          <a:lstStyle/>
          <a:p>
            <a:pPr algn="r"/>
            <a:r>
              <a:rPr lang="en-US" dirty="0">
                <a:solidFill>
                  <a:srgbClr val="FF0000"/>
                </a:solidFill>
              </a:rPr>
              <a:t>Collection Types</a:t>
            </a:r>
          </a:p>
        </p:txBody>
      </p:sp>
      <p:pic>
        <p:nvPicPr>
          <p:cNvPr id="2050" name="Picture 2" descr="Image result for GRPC">
            <a:extLst>
              <a:ext uri="{FF2B5EF4-FFF2-40B4-BE49-F238E27FC236}">
                <a16:creationId xmlns:a16="http://schemas.microsoft.com/office/drawing/2014/main" id="{C41FDEDB-856E-47CD-923D-D27D809A3D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010" y="257175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6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D2973A-4295-4D4B-8A60-BE02256D7EA7}"/>
              </a:ext>
            </a:extLst>
          </p:cNvPr>
          <p:cNvSpPr>
            <a:spLocks noGrp="1"/>
          </p:cNvSpPr>
          <p:nvPr>
            <p:ph type="title"/>
          </p:nvPr>
        </p:nvSpPr>
        <p:spPr/>
        <p:txBody>
          <a:bodyPr/>
          <a:lstStyle/>
          <a:p>
            <a:r>
              <a:rPr lang="en-US" dirty="0"/>
              <a:t>Reactive Data Map (</a:t>
            </a:r>
            <a:r>
              <a:rPr lang="en-US" dirty="0" err="1"/>
              <a:t>rmap</a:t>
            </a:r>
            <a:r>
              <a:rPr lang="en-US" dirty="0"/>
              <a:t>)</a:t>
            </a:r>
          </a:p>
        </p:txBody>
      </p:sp>
      <p:pic>
        <p:nvPicPr>
          <p:cNvPr id="6" name="Picture 5">
            <a:extLst>
              <a:ext uri="{FF2B5EF4-FFF2-40B4-BE49-F238E27FC236}">
                <a16:creationId xmlns:a16="http://schemas.microsoft.com/office/drawing/2014/main" id="{F2755947-E0D9-4637-A525-FE1A15A672C0}"/>
              </a:ext>
            </a:extLst>
          </p:cNvPr>
          <p:cNvPicPr>
            <a:picLocks noChangeAspect="1"/>
          </p:cNvPicPr>
          <p:nvPr/>
        </p:nvPicPr>
        <p:blipFill>
          <a:blip r:embed="rId2"/>
          <a:stretch>
            <a:fillRect/>
          </a:stretch>
        </p:blipFill>
        <p:spPr>
          <a:xfrm>
            <a:off x="3556589" y="2072601"/>
            <a:ext cx="5301457" cy="2448275"/>
          </a:xfrm>
          <a:prstGeom prst="rect">
            <a:avLst/>
          </a:prstGeom>
        </p:spPr>
      </p:pic>
      <p:sp>
        <p:nvSpPr>
          <p:cNvPr id="7" name="Rectangle 6">
            <a:extLst>
              <a:ext uri="{FF2B5EF4-FFF2-40B4-BE49-F238E27FC236}">
                <a16:creationId xmlns:a16="http://schemas.microsoft.com/office/drawing/2014/main" id="{D4D5A734-BC29-4C68-9F91-8A8804C615B7}"/>
              </a:ext>
            </a:extLst>
          </p:cNvPr>
          <p:cNvSpPr/>
          <p:nvPr/>
        </p:nvSpPr>
        <p:spPr>
          <a:xfrm>
            <a:off x="4430230" y="3161414"/>
            <a:ext cx="1935126" cy="226827"/>
          </a:xfrm>
          <a:prstGeom prst="rect">
            <a:avLst/>
          </a:prstGeom>
          <a:noFill/>
          <a:ln w="317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D33B5155-6597-4B26-845E-2E29063A8302}"/>
              </a:ext>
            </a:extLst>
          </p:cNvPr>
          <p:cNvPicPr>
            <a:picLocks noChangeAspect="1"/>
          </p:cNvPicPr>
          <p:nvPr/>
        </p:nvPicPr>
        <p:blipFill>
          <a:blip r:embed="rId3"/>
          <a:stretch>
            <a:fillRect/>
          </a:stretch>
        </p:blipFill>
        <p:spPr>
          <a:xfrm>
            <a:off x="199307" y="2571750"/>
            <a:ext cx="3243867" cy="1648378"/>
          </a:xfrm>
          <a:prstGeom prst="rect">
            <a:avLst/>
          </a:prstGeom>
        </p:spPr>
      </p:pic>
    </p:spTree>
    <p:extLst>
      <p:ext uri="{BB962C8B-B14F-4D97-AF65-F5344CB8AC3E}">
        <p14:creationId xmlns:p14="http://schemas.microsoft.com/office/powerpoint/2010/main" val="2080145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D2973A-4295-4D4B-8A60-BE02256D7EA7}"/>
              </a:ext>
            </a:extLst>
          </p:cNvPr>
          <p:cNvSpPr>
            <a:spLocks noGrp="1"/>
          </p:cNvSpPr>
          <p:nvPr>
            <p:ph type="title"/>
          </p:nvPr>
        </p:nvSpPr>
        <p:spPr/>
        <p:txBody>
          <a:bodyPr/>
          <a:lstStyle/>
          <a:p>
            <a:r>
              <a:rPr lang="en-US" dirty="0"/>
              <a:t>Read-write Transaction</a:t>
            </a:r>
          </a:p>
        </p:txBody>
      </p:sp>
      <p:sp>
        <p:nvSpPr>
          <p:cNvPr id="2" name="TextBox 1">
            <a:extLst>
              <a:ext uri="{FF2B5EF4-FFF2-40B4-BE49-F238E27FC236}">
                <a16:creationId xmlns:a16="http://schemas.microsoft.com/office/drawing/2014/main" id="{70A029F5-1DDC-4FBA-9809-DC6086651F83}"/>
              </a:ext>
            </a:extLst>
          </p:cNvPr>
          <p:cNvSpPr txBox="1"/>
          <p:nvPr/>
        </p:nvSpPr>
        <p:spPr>
          <a:xfrm>
            <a:off x="5696215" y="2225750"/>
            <a:ext cx="2417135" cy="1631216"/>
          </a:xfrm>
          <a:prstGeom prst="rect">
            <a:avLst/>
          </a:prstGeom>
          <a:noFill/>
        </p:spPr>
        <p:txBody>
          <a:bodyPr wrap="square" rtlCol="0">
            <a:spAutoFit/>
          </a:bodyPr>
          <a:lstStyle/>
          <a:p>
            <a:r>
              <a:rPr lang="en-US" sz="2000" dirty="0">
                <a:solidFill>
                  <a:schemeClr val="accent3">
                    <a:lumMod val="75000"/>
                  </a:schemeClr>
                </a:solidFill>
                <a:latin typeface="Consolas" panose="020B0609020204030204" pitchFamily="49" charset="0"/>
              </a:rPr>
              <a:t>begin();</a:t>
            </a:r>
          </a:p>
          <a:p>
            <a:r>
              <a:rPr lang="en-US" sz="2000" dirty="0">
                <a:solidFill>
                  <a:schemeClr val="accent3">
                    <a:lumMod val="75000"/>
                  </a:schemeClr>
                </a:solidFill>
                <a:latin typeface="Consolas" panose="020B0609020204030204" pitchFamily="49" charset="0"/>
              </a:rPr>
              <a:t>player1 = 0;</a:t>
            </a:r>
          </a:p>
          <a:p>
            <a:r>
              <a:rPr lang="en-US" sz="2000" dirty="0">
                <a:solidFill>
                  <a:schemeClr val="accent3">
                    <a:lumMod val="75000"/>
                  </a:schemeClr>
                </a:solidFill>
                <a:latin typeface="Consolas" panose="020B0609020204030204" pitchFamily="49" charset="0"/>
              </a:rPr>
              <a:t>player2 = 0;</a:t>
            </a:r>
          </a:p>
          <a:p>
            <a:r>
              <a:rPr lang="en-US" sz="2000" dirty="0">
                <a:solidFill>
                  <a:schemeClr val="accent3">
                    <a:lumMod val="75000"/>
                  </a:schemeClr>
                </a:solidFill>
                <a:latin typeface="Consolas" panose="020B0609020204030204" pitchFamily="49" charset="0"/>
              </a:rPr>
              <a:t>turn = “</a:t>
            </a:r>
            <a:r>
              <a:rPr lang="en-US" sz="2000" dirty="0" err="1">
                <a:solidFill>
                  <a:schemeClr val="accent3">
                    <a:lumMod val="75000"/>
                  </a:schemeClr>
                </a:solidFill>
                <a:latin typeface="Consolas" panose="020B0609020204030204" pitchFamily="49" charset="0"/>
              </a:rPr>
              <a:t>irene</a:t>
            </a:r>
            <a:r>
              <a:rPr lang="en-US" sz="2000" dirty="0">
                <a:solidFill>
                  <a:schemeClr val="accent3">
                    <a:lumMod val="75000"/>
                  </a:schemeClr>
                </a:solidFill>
                <a:latin typeface="Consolas" panose="020B0609020204030204" pitchFamily="49" charset="0"/>
              </a:rPr>
              <a:t>”;</a:t>
            </a:r>
          </a:p>
          <a:p>
            <a:r>
              <a:rPr lang="en-US" sz="2000" dirty="0">
                <a:solidFill>
                  <a:schemeClr val="accent3">
                    <a:lumMod val="75000"/>
                  </a:schemeClr>
                </a:solidFill>
                <a:latin typeface="Consolas" panose="020B0609020204030204" pitchFamily="49" charset="0"/>
              </a:rPr>
              <a:t>commit();</a:t>
            </a:r>
          </a:p>
        </p:txBody>
      </p:sp>
      <p:pic>
        <p:nvPicPr>
          <p:cNvPr id="3" name="Picture 2">
            <a:extLst>
              <a:ext uri="{FF2B5EF4-FFF2-40B4-BE49-F238E27FC236}">
                <a16:creationId xmlns:a16="http://schemas.microsoft.com/office/drawing/2014/main" id="{B764C2DA-F264-4B57-B1DF-FE7DDA9A2BD0}"/>
              </a:ext>
            </a:extLst>
          </p:cNvPr>
          <p:cNvPicPr>
            <a:picLocks noChangeAspect="1"/>
          </p:cNvPicPr>
          <p:nvPr/>
        </p:nvPicPr>
        <p:blipFill>
          <a:blip r:embed="rId2"/>
          <a:stretch>
            <a:fillRect/>
          </a:stretch>
        </p:blipFill>
        <p:spPr>
          <a:xfrm>
            <a:off x="1452575" y="2073162"/>
            <a:ext cx="3380822" cy="2265807"/>
          </a:xfrm>
          <a:prstGeom prst="rect">
            <a:avLst/>
          </a:prstGeom>
        </p:spPr>
      </p:pic>
    </p:spTree>
    <p:extLst>
      <p:ext uri="{BB962C8B-B14F-4D97-AF65-F5344CB8AC3E}">
        <p14:creationId xmlns:p14="http://schemas.microsoft.com/office/powerpoint/2010/main" val="2115841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D2973A-4295-4D4B-8A60-BE02256D7EA7}"/>
              </a:ext>
            </a:extLst>
          </p:cNvPr>
          <p:cNvSpPr>
            <a:spLocks noGrp="1"/>
          </p:cNvSpPr>
          <p:nvPr>
            <p:ph type="title"/>
          </p:nvPr>
        </p:nvSpPr>
        <p:spPr>
          <a:xfrm>
            <a:off x="729450" y="1318650"/>
            <a:ext cx="3842550" cy="535200"/>
          </a:xfrm>
        </p:spPr>
        <p:txBody>
          <a:bodyPr/>
          <a:lstStyle/>
          <a:p>
            <a:r>
              <a:rPr lang="en-US" dirty="0"/>
              <a:t>Reactive Transaction</a:t>
            </a:r>
          </a:p>
        </p:txBody>
      </p:sp>
      <p:pic>
        <p:nvPicPr>
          <p:cNvPr id="5" name="Picture 4">
            <a:extLst>
              <a:ext uri="{FF2B5EF4-FFF2-40B4-BE49-F238E27FC236}">
                <a16:creationId xmlns:a16="http://schemas.microsoft.com/office/drawing/2014/main" id="{9758495D-A6E2-4C46-99E1-2E66BC2C3FC8}"/>
              </a:ext>
            </a:extLst>
          </p:cNvPr>
          <p:cNvPicPr>
            <a:picLocks noChangeAspect="1"/>
          </p:cNvPicPr>
          <p:nvPr/>
        </p:nvPicPr>
        <p:blipFill>
          <a:blip r:embed="rId2"/>
          <a:stretch>
            <a:fillRect/>
          </a:stretch>
        </p:blipFill>
        <p:spPr>
          <a:xfrm>
            <a:off x="1119456" y="1982504"/>
            <a:ext cx="3452544" cy="2504436"/>
          </a:xfrm>
          <a:prstGeom prst="rect">
            <a:avLst/>
          </a:prstGeom>
        </p:spPr>
      </p:pic>
      <p:sp>
        <p:nvSpPr>
          <p:cNvPr id="6" name="TextBox 5">
            <a:extLst>
              <a:ext uri="{FF2B5EF4-FFF2-40B4-BE49-F238E27FC236}">
                <a16:creationId xmlns:a16="http://schemas.microsoft.com/office/drawing/2014/main" id="{6A47B21D-6B3F-457E-A9BC-B32AA18286C5}"/>
              </a:ext>
            </a:extLst>
          </p:cNvPr>
          <p:cNvSpPr txBox="1"/>
          <p:nvPr/>
        </p:nvSpPr>
        <p:spPr>
          <a:xfrm>
            <a:off x="4813005" y="2571750"/>
            <a:ext cx="3870251" cy="923330"/>
          </a:xfrm>
          <a:prstGeom prst="rect">
            <a:avLst/>
          </a:prstGeom>
          <a:noFill/>
        </p:spPr>
        <p:txBody>
          <a:bodyPr wrap="square" rtlCol="0">
            <a:spAutoFit/>
          </a:bodyPr>
          <a:lstStyle/>
          <a:p>
            <a:r>
              <a:rPr lang="en-US" sz="1800" dirty="0" err="1">
                <a:solidFill>
                  <a:schemeClr val="accent3">
                    <a:lumMod val="75000"/>
                  </a:schemeClr>
                </a:solidFill>
                <a:latin typeface="Consolas" panose="020B0609020204030204" pitchFamily="49" charset="0"/>
              </a:rPr>
              <a:t>registerReactiveTxn</a:t>
            </a:r>
            <a:r>
              <a:rPr lang="en-US" sz="1800" dirty="0">
                <a:solidFill>
                  <a:schemeClr val="accent3">
                    <a:lumMod val="75000"/>
                  </a:schemeClr>
                </a:solidFill>
                <a:latin typeface="Consolas" panose="020B0609020204030204" pitchFamily="49" charset="0"/>
              </a:rPr>
              <a:t> (</a:t>
            </a:r>
            <a:r>
              <a:rPr lang="en-US" sz="1800" dirty="0" err="1">
                <a:solidFill>
                  <a:schemeClr val="accent3">
                    <a:lumMod val="75000"/>
                  </a:schemeClr>
                </a:solidFill>
                <a:latin typeface="Consolas" panose="020B0609020204030204" pitchFamily="49" charset="0"/>
              </a:rPr>
              <a:t>displayUI</a:t>
            </a:r>
            <a:r>
              <a:rPr lang="en-US" sz="1800" dirty="0">
                <a:solidFill>
                  <a:schemeClr val="accent3">
                    <a:lumMod val="75000"/>
                  </a:schemeClr>
                </a:solidFill>
                <a:latin typeface="Consolas" panose="020B0609020204030204" pitchFamily="49" charset="0"/>
              </a:rPr>
              <a:t>(player1,player2, turn)); </a:t>
            </a:r>
          </a:p>
        </p:txBody>
      </p:sp>
    </p:spTree>
    <p:extLst>
      <p:ext uri="{BB962C8B-B14F-4D97-AF65-F5344CB8AC3E}">
        <p14:creationId xmlns:p14="http://schemas.microsoft.com/office/powerpoint/2010/main" val="936827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D2973A-4295-4D4B-8A60-BE02256D7EA7}"/>
              </a:ext>
            </a:extLst>
          </p:cNvPr>
          <p:cNvSpPr>
            <a:spLocks noGrp="1"/>
          </p:cNvSpPr>
          <p:nvPr>
            <p:ph type="title"/>
          </p:nvPr>
        </p:nvSpPr>
        <p:spPr>
          <a:xfrm>
            <a:off x="729450" y="1318650"/>
            <a:ext cx="3842550" cy="535200"/>
          </a:xfrm>
        </p:spPr>
        <p:txBody>
          <a:bodyPr/>
          <a:lstStyle/>
          <a:p>
            <a:r>
              <a:rPr lang="en-US" dirty="0"/>
              <a:t>Diamond Cloud</a:t>
            </a:r>
          </a:p>
        </p:txBody>
      </p:sp>
      <p:pic>
        <p:nvPicPr>
          <p:cNvPr id="2" name="Picture 1">
            <a:extLst>
              <a:ext uri="{FF2B5EF4-FFF2-40B4-BE49-F238E27FC236}">
                <a16:creationId xmlns:a16="http://schemas.microsoft.com/office/drawing/2014/main" id="{078A72A1-84C8-4D9E-94CD-B7F2E16D7667}"/>
              </a:ext>
            </a:extLst>
          </p:cNvPr>
          <p:cNvPicPr>
            <a:picLocks noChangeAspect="1"/>
          </p:cNvPicPr>
          <p:nvPr/>
        </p:nvPicPr>
        <p:blipFill>
          <a:blip r:embed="rId2"/>
          <a:stretch>
            <a:fillRect/>
          </a:stretch>
        </p:blipFill>
        <p:spPr>
          <a:xfrm>
            <a:off x="1108614" y="1853850"/>
            <a:ext cx="6926772" cy="2937890"/>
          </a:xfrm>
          <a:prstGeom prst="rect">
            <a:avLst/>
          </a:prstGeom>
        </p:spPr>
      </p:pic>
    </p:spTree>
    <p:extLst>
      <p:ext uri="{BB962C8B-B14F-4D97-AF65-F5344CB8AC3E}">
        <p14:creationId xmlns:p14="http://schemas.microsoft.com/office/powerpoint/2010/main" val="574326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EEE368-14BC-412F-AFEA-CC3150D1326C}"/>
              </a:ext>
            </a:extLst>
          </p:cNvPr>
          <p:cNvPicPr>
            <a:picLocks noChangeAspect="1"/>
          </p:cNvPicPr>
          <p:nvPr/>
        </p:nvPicPr>
        <p:blipFill>
          <a:blip r:embed="rId3"/>
          <a:stretch>
            <a:fillRect/>
          </a:stretch>
        </p:blipFill>
        <p:spPr>
          <a:xfrm>
            <a:off x="1410586" y="1264154"/>
            <a:ext cx="6322828" cy="3498099"/>
          </a:xfrm>
          <a:prstGeom prst="rect">
            <a:avLst/>
          </a:prstGeom>
        </p:spPr>
      </p:pic>
    </p:spTree>
    <p:extLst>
      <p:ext uri="{BB962C8B-B14F-4D97-AF65-F5344CB8AC3E}">
        <p14:creationId xmlns:p14="http://schemas.microsoft.com/office/powerpoint/2010/main" val="3709290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2ED372-67D1-4780-87B9-A3B625A38127}"/>
              </a:ext>
            </a:extLst>
          </p:cNvPr>
          <p:cNvPicPr>
            <a:picLocks noChangeAspect="1"/>
          </p:cNvPicPr>
          <p:nvPr/>
        </p:nvPicPr>
        <p:blipFill>
          <a:blip r:embed="rId3"/>
          <a:stretch>
            <a:fillRect/>
          </a:stretch>
        </p:blipFill>
        <p:spPr>
          <a:xfrm>
            <a:off x="8594" y="0"/>
            <a:ext cx="9126812" cy="5143500"/>
          </a:xfrm>
          <a:prstGeom prst="rect">
            <a:avLst/>
          </a:prstGeom>
        </p:spPr>
      </p:pic>
      <p:sp>
        <p:nvSpPr>
          <p:cNvPr id="4" name="Rectangle 3">
            <a:extLst>
              <a:ext uri="{FF2B5EF4-FFF2-40B4-BE49-F238E27FC236}">
                <a16:creationId xmlns:a16="http://schemas.microsoft.com/office/drawing/2014/main" id="{7727F1C8-E981-480E-A546-25DCF5FB3FBD}"/>
              </a:ext>
            </a:extLst>
          </p:cNvPr>
          <p:cNvSpPr/>
          <p:nvPr/>
        </p:nvSpPr>
        <p:spPr>
          <a:xfrm>
            <a:off x="893135" y="2502195"/>
            <a:ext cx="7768856" cy="11979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731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EB33-56ED-417A-B544-1F97F2A8E3B5}"/>
              </a:ext>
            </a:extLst>
          </p:cNvPr>
          <p:cNvSpPr>
            <a:spLocks noGrp="1"/>
          </p:cNvSpPr>
          <p:nvPr>
            <p:ph type="title"/>
          </p:nvPr>
        </p:nvSpPr>
        <p:spPr/>
        <p:txBody>
          <a:bodyPr/>
          <a:lstStyle/>
          <a:p>
            <a:r>
              <a:rPr lang="en-US" dirty="0"/>
              <a:t>Reactive Application</a:t>
            </a:r>
          </a:p>
        </p:txBody>
      </p:sp>
      <p:sp>
        <p:nvSpPr>
          <p:cNvPr id="4" name="TextBox 3">
            <a:extLst>
              <a:ext uri="{FF2B5EF4-FFF2-40B4-BE49-F238E27FC236}">
                <a16:creationId xmlns:a16="http://schemas.microsoft.com/office/drawing/2014/main" id="{E560902A-1DF2-4C18-9B1F-D39411991C25}"/>
              </a:ext>
            </a:extLst>
          </p:cNvPr>
          <p:cNvSpPr txBox="1"/>
          <p:nvPr/>
        </p:nvSpPr>
        <p:spPr>
          <a:xfrm>
            <a:off x="2402957" y="2495107"/>
            <a:ext cx="4813005"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Application with distributed nodes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Automatically propagate changes</a:t>
            </a:r>
          </a:p>
        </p:txBody>
      </p:sp>
    </p:spTree>
    <p:extLst>
      <p:ext uri="{BB962C8B-B14F-4D97-AF65-F5344CB8AC3E}">
        <p14:creationId xmlns:p14="http://schemas.microsoft.com/office/powerpoint/2010/main" val="2509271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4B8F69-5CD3-40C6-9570-9FE339C22640}"/>
              </a:ext>
            </a:extLst>
          </p:cNvPr>
          <p:cNvPicPr>
            <a:picLocks noChangeAspect="1"/>
          </p:cNvPicPr>
          <p:nvPr/>
        </p:nvPicPr>
        <p:blipFill>
          <a:blip r:embed="rId3"/>
          <a:stretch>
            <a:fillRect/>
          </a:stretch>
        </p:blipFill>
        <p:spPr>
          <a:xfrm>
            <a:off x="0" y="129946"/>
            <a:ext cx="9144000" cy="4883607"/>
          </a:xfrm>
          <a:prstGeom prst="rect">
            <a:avLst/>
          </a:prstGeom>
        </p:spPr>
      </p:pic>
    </p:spTree>
    <p:extLst>
      <p:ext uri="{BB962C8B-B14F-4D97-AF65-F5344CB8AC3E}">
        <p14:creationId xmlns:p14="http://schemas.microsoft.com/office/powerpoint/2010/main" val="1675206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3BA540-3310-46F3-B8B5-CFD955469275}"/>
              </a:ext>
            </a:extLst>
          </p:cNvPr>
          <p:cNvPicPr>
            <a:picLocks noChangeAspect="1"/>
          </p:cNvPicPr>
          <p:nvPr/>
        </p:nvPicPr>
        <p:blipFill>
          <a:blip r:embed="rId3"/>
          <a:stretch>
            <a:fillRect/>
          </a:stretch>
        </p:blipFill>
        <p:spPr>
          <a:xfrm>
            <a:off x="0" y="1029862"/>
            <a:ext cx="9144000" cy="3083775"/>
          </a:xfrm>
          <a:prstGeom prst="rect">
            <a:avLst/>
          </a:prstGeom>
        </p:spPr>
      </p:pic>
    </p:spTree>
    <p:extLst>
      <p:ext uri="{BB962C8B-B14F-4D97-AF65-F5344CB8AC3E}">
        <p14:creationId xmlns:p14="http://schemas.microsoft.com/office/powerpoint/2010/main" val="1851244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EB33-56ED-417A-B544-1F97F2A8E3B5}"/>
              </a:ext>
            </a:extLst>
          </p:cNvPr>
          <p:cNvSpPr>
            <a:spLocks noGrp="1"/>
          </p:cNvSpPr>
          <p:nvPr>
            <p:ph type="title"/>
          </p:nvPr>
        </p:nvSpPr>
        <p:spPr/>
        <p:txBody>
          <a:bodyPr/>
          <a:lstStyle/>
          <a:p>
            <a:r>
              <a:rPr lang="en-US" dirty="0"/>
              <a:t>Background</a:t>
            </a:r>
          </a:p>
        </p:txBody>
      </p:sp>
      <p:pic>
        <p:nvPicPr>
          <p:cNvPr id="1026" name="Picture 2" descr="Image result for Google docs">
            <a:extLst>
              <a:ext uri="{FF2B5EF4-FFF2-40B4-BE49-F238E27FC236}">
                <a16:creationId xmlns:a16="http://schemas.microsoft.com/office/drawing/2014/main" id="{491EC4B1-401A-4ACE-8C98-A6CEEF803A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554" y="2362643"/>
            <a:ext cx="2736112" cy="136805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915BEEC-5874-4B9F-94E2-012FD55F7CDF}"/>
              </a:ext>
            </a:extLst>
          </p:cNvPr>
          <p:cNvPicPr>
            <a:picLocks noChangeAspect="1"/>
          </p:cNvPicPr>
          <p:nvPr/>
        </p:nvPicPr>
        <p:blipFill>
          <a:blip r:embed="rId4"/>
          <a:stretch>
            <a:fillRect/>
          </a:stretch>
        </p:blipFill>
        <p:spPr>
          <a:xfrm>
            <a:off x="4766264" y="1708861"/>
            <a:ext cx="3652704" cy="2675620"/>
          </a:xfrm>
          <a:prstGeom prst="rect">
            <a:avLst/>
          </a:prstGeom>
        </p:spPr>
      </p:pic>
    </p:spTree>
    <p:extLst>
      <p:ext uri="{BB962C8B-B14F-4D97-AF65-F5344CB8AC3E}">
        <p14:creationId xmlns:p14="http://schemas.microsoft.com/office/powerpoint/2010/main" val="32549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EB33-56ED-417A-B544-1F97F2A8E3B5}"/>
              </a:ext>
            </a:extLst>
          </p:cNvPr>
          <p:cNvSpPr>
            <a:spLocks noGrp="1"/>
          </p:cNvSpPr>
          <p:nvPr>
            <p:ph type="title"/>
          </p:nvPr>
        </p:nvSpPr>
        <p:spPr/>
        <p:txBody>
          <a:bodyPr/>
          <a:lstStyle/>
          <a:p>
            <a:r>
              <a:rPr lang="en-US" dirty="0"/>
              <a:t>Background</a:t>
            </a:r>
          </a:p>
        </p:txBody>
      </p:sp>
      <p:pic>
        <p:nvPicPr>
          <p:cNvPr id="1026" name="Picture 2" descr="Image result for Google docs">
            <a:extLst>
              <a:ext uri="{FF2B5EF4-FFF2-40B4-BE49-F238E27FC236}">
                <a16:creationId xmlns:a16="http://schemas.microsoft.com/office/drawing/2014/main" id="{491EC4B1-401A-4ACE-8C98-A6CEEF803A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404" y="2130992"/>
            <a:ext cx="1268706" cy="6343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915BEEC-5874-4B9F-94E2-012FD55F7CDF}"/>
              </a:ext>
            </a:extLst>
          </p:cNvPr>
          <p:cNvPicPr>
            <a:picLocks noChangeAspect="1"/>
          </p:cNvPicPr>
          <p:nvPr/>
        </p:nvPicPr>
        <p:blipFill>
          <a:blip r:embed="rId4"/>
          <a:stretch>
            <a:fillRect/>
          </a:stretch>
        </p:blipFill>
        <p:spPr>
          <a:xfrm>
            <a:off x="1219089" y="2870740"/>
            <a:ext cx="2661218" cy="1949352"/>
          </a:xfrm>
          <a:prstGeom prst="rect">
            <a:avLst/>
          </a:prstGeom>
        </p:spPr>
      </p:pic>
      <p:pic>
        <p:nvPicPr>
          <p:cNvPr id="3074" name="Picture 2" descr="Image result for counter strike">
            <a:extLst>
              <a:ext uri="{FF2B5EF4-FFF2-40B4-BE49-F238E27FC236}">
                <a16:creationId xmlns:a16="http://schemas.microsoft.com/office/drawing/2014/main" id="{4674F8C9-EC22-4409-B4EF-FF0995826A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7685" y="1794633"/>
            <a:ext cx="3826156" cy="2152213"/>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CEBDE95C-C519-496D-8DF0-5224DEEA9B41}"/>
              </a:ext>
            </a:extLst>
          </p:cNvPr>
          <p:cNvCxnSpPr/>
          <p:nvPr/>
        </p:nvCxnSpPr>
        <p:spPr>
          <a:xfrm>
            <a:off x="4401879" y="1853850"/>
            <a:ext cx="0" cy="2289544"/>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622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EB33-56ED-417A-B544-1F97F2A8E3B5}"/>
              </a:ext>
            </a:extLst>
          </p:cNvPr>
          <p:cNvSpPr>
            <a:spLocks noGrp="1"/>
          </p:cNvSpPr>
          <p:nvPr>
            <p:ph type="title"/>
          </p:nvPr>
        </p:nvSpPr>
        <p:spPr/>
        <p:txBody>
          <a:bodyPr/>
          <a:lstStyle/>
          <a:p>
            <a:r>
              <a:rPr lang="en-US" dirty="0"/>
              <a:t>Race Condition</a:t>
            </a:r>
          </a:p>
        </p:txBody>
      </p:sp>
      <p:pic>
        <p:nvPicPr>
          <p:cNvPr id="4" name="Picture 3">
            <a:extLst>
              <a:ext uri="{FF2B5EF4-FFF2-40B4-BE49-F238E27FC236}">
                <a16:creationId xmlns:a16="http://schemas.microsoft.com/office/drawing/2014/main" id="{12E35703-CBA9-42B8-9286-ED32DE3E2A06}"/>
              </a:ext>
            </a:extLst>
          </p:cNvPr>
          <p:cNvPicPr>
            <a:picLocks noChangeAspect="1"/>
          </p:cNvPicPr>
          <p:nvPr/>
        </p:nvPicPr>
        <p:blipFill>
          <a:blip r:embed="rId3"/>
          <a:stretch>
            <a:fillRect/>
          </a:stretch>
        </p:blipFill>
        <p:spPr>
          <a:xfrm>
            <a:off x="-49619" y="-49619"/>
            <a:ext cx="9193619" cy="5193119"/>
          </a:xfrm>
          <a:prstGeom prst="rect">
            <a:avLst/>
          </a:prstGeom>
        </p:spPr>
      </p:pic>
    </p:spTree>
    <p:extLst>
      <p:ext uri="{BB962C8B-B14F-4D97-AF65-F5344CB8AC3E}">
        <p14:creationId xmlns:p14="http://schemas.microsoft.com/office/powerpoint/2010/main" val="37926276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AD43-2D8F-4A89-81B1-A3363095DE8A}"/>
              </a:ext>
            </a:extLst>
          </p:cNvPr>
          <p:cNvSpPr>
            <a:spLocks noGrp="1"/>
          </p:cNvSpPr>
          <p:nvPr>
            <p:ph type="title"/>
          </p:nvPr>
        </p:nvSpPr>
        <p:spPr/>
        <p:txBody>
          <a:bodyPr/>
          <a:lstStyle/>
          <a:p>
            <a:r>
              <a:rPr lang="en-US" dirty="0"/>
              <a:t>Traditional Approach</a:t>
            </a:r>
          </a:p>
        </p:txBody>
      </p:sp>
      <p:pic>
        <p:nvPicPr>
          <p:cNvPr id="4" name="Picture 3">
            <a:extLst>
              <a:ext uri="{FF2B5EF4-FFF2-40B4-BE49-F238E27FC236}">
                <a16:creationId xmlns:a16="http://schemas.microsoft.com/office/drawing/2014/main" id="{E16ABEE3-C677-45A9-A23A-D4290474D6A9}"/>
              </a:ext>
            </a:extLst>
          </p:cNvPr>
          <p:cNvPicPr>
            <a:picLocks noChangeAspect="1"/>
          </p:cNvPicPr>
          <p:nvPr/>
        </p:nvPicPr>
        <p:blipFill>
          <a:blip r:embed="rId3"/>
          <a:stretch>
            <a:fillRect/>
          </a:stretch>
        </p:blipFill>
        <p:spPr>
          <a:xfrm>
            <a:off x="0" y="2215"/>
            <a:ext cx="9144000" cy="5139070"/>
          </a:xfrm>
          <a:prstGeom prst="rect">
            <a:avLst/>
          </a:prstGeom>
        </p:spPr>
      </p:pic>
      <p:sp>
        <p:nvSpPr>
          <p:cNvPr id="6" name="Multiplication Sign 5">
            <a:extLst>
              <a:ext uri="{FF2B5EF4-FFF2-40B4-BE49-F238E27FC236}">
                <a16:creationId xmlns:a16="http://schemas.microsoft.com/office/drawing/2014/main" id="{2DE54F56-191A-44CB-9FA6-1D21045FB621}"/>
              </a:ext>
            </a:extLst>
          </p:cNvPr>
          <p:cNvSpPr/>
          <p:nvPr/>
        </p:nvSpPr>
        <p:spPr>
          <a:xfrm>
            <a:off x="5167424" y="2928431"/>
            <a:ext cx="1027294" cy="1008287"/>
          </a:xfrm>
          <a:prstGeom prst="mathMultiply">
            <a:avLst>
              <a:gd name="adj1" fmla="val 597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24CCAAB-D99F-4564-8AE9-7EA2E7B6B13E}"/>
              </a:ext>
            </a:extLst>
          </p:cNvPr>
          <p:cNvSpPr txBox="1"/>
          <p:nvPr/>
        </p:nvSpPr>
        <p:spPr>
          <a:xfrm>
            <a:off x="5258866" y="2798445"/>
            <a:ext cx="1134140" cy="369332"/>
          </a:xfrm>
          <a:prstGeom prst="rect">
            <a:avLst/>
          </a:prstGeom>
          <a:noFill/>
        </p:spPr>
        <p:txBody>
          <a:bodyPr wrap="square" rtlCol="0">
            <a:spAutoFit/>
          </a:bodyPr>
          <a:lstStyle/>
          <a:p>
            <a:r>
              <a:rPr lang="en-US" sz="1800" dirty="0">
                <a:solidFill>
                  <a:srgbClr val="FF0000"/>
                </a:solidFill>
              </a:rPr>
              <a:t>Failure</a:t>
            </a:r>
          </a:p>
        </p:txBody>
      </p:sp>
      <p:pic>
        <p:nvPicPr>
          <p:cNvPr id="5" name="Picture 4">
            <a:extLst>
              <a:ext uri="{FF2B5EF4-FFF2-40B4-BE49-F238E27FC236}">
                <a16:creationId xmlns:a16="http://schemas.microsoft.com/office/drawing/2014/main" id="{CFD66468-BD89-43D9-9A9A-32B34C2A6945}"/>
              </a:ext>
            </a:extLst>
          </p:cNvPr>
          <p:cNvPicPr>
            <a:picLocks noChangeAspect="1"/>
          </p:cNvPicPr>
          <p:nvPr/>
        </p:nvPicPr>
        <p:blipFill>
          <a:blip r:embed="rId4"/>
          <a:stretch>
            <a:fillRect/>
          </a:stretch>
        </p:blipFill>
        <p:spPr>
          <a:xfrm>
            <a:off x="6180542" y="2290380"/>
            <a:ext cx="1290248" cy="1167960"/>
          </a:xfrm>
          <a:prstGeom prst="rect">
            <a:avLst/>
          </a:prstGeom>
        </p:spPr>
      </p:pic>
    </p:spTree>
    <p:extLst>
      <p:ext uri="{BB962C8B-B14F-4D97-AF65-F5344CB8AC3E}">
        <p14:creationId xmlns:p14="http://schemas.microsoft.com/office/powerpoint/2010/main" val="94255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AD43-2D8F-4A89-81B1-A3363095DE8A}"/>
              </a:ext>
            </a:extLst>
          </p:cNvPr>
          <p:cNvSpPr>
            <a:spLocks noGrp="1"/>
          </p:cNvSpPr>
          <p:nvPr>
            <p:ph type="title"/>
          </p:nvPr>
        </p:nvSpPr>
        <p:spPr/>
        <p:txBody>
          <a:bodyPr/>
          <a:lstStyle/>
          <a:p>
            <a:r>
              <a:rPr lang="en-US" dirty="0"/>
              <a:t>Traditional Approach</a:t>
            </a:r>
          </a:p>
        </p:txBody>
      </p:sp>
      <p:pic>
        <p:nvPicPr>
          <p:cNvPr id="4" name="Picture 3">
            <a:extLst>
              <a:ext uri="{FF2B5EF4-FFF2-40B4-BE49-F238E27FC236}">
                <a16:creationId xmlns:a16="http://schemas.microsoft.com/office/drawing/2014/main" id="{E16ABEE3-C677-45A9-A23A-D4290474D6A9}"/>
              </a:ext>
            </a:extLst>
          </p:cNvPr>
          <p:cNvPicPr>
            <a:picLocks noChangeAspect="1"/>
          </p:cNvPicPr>
          <p:nvPr/>
        </p:nvPicPr>
        <p:blipFill>
          <a:blip r:embed="rId3"/>
          <a:stretch>
            <a:fillRect/>
          </a:stretch>
        </p:blipFill>
        <p:spPr>
          <a:xfrm>
            <a:off x="0" y="2215"/>
            <a:ext cx="9144000" cy="5139070"/>
          </a:xfrm>
          <a:prstGeom prst="rect">
            <a:avLst/>
          </a:prstGeom>
        </p:spPr>
      </p:pic>
      <p:grpSp>
        <p:nvGrpSpPr>
          <p:cNvPr id="9" name="Group 8">
            <a:extLst>
              <a:ext uri="{FF2B5EF4-FFF2-40B4-BE49-F238E27FC236}">
                <a16:creationId xmlns:a16="http://schemas.microsoft.com/office/drawing/2014/main" id="{2AC480DD-505B-464D-855A-AF342D5FA191}"/>
              </a:ext>
            </a:extLst>
          </p:cNvPr>
          <p:cNvGrpSpPr/>
          <p:nvPr/>
        </p:nvGrpSpPr>
        <p:grpSpPr>
          <a:xfrm>
            <a:off x="5854476" y="3729319"/>
            <a:ext cx="1439459" cy="1303029"/>
            <a:chOff x="5854476" y="3729319"/>
            <a:chExt cx="1439459" cy="1303029"/>
          </a:xfrm>
        </p:grpSpPr>
        <p:pic>
          <p:nvPicPr>
            <p:cNvPr id="8" name="Picture 7">
              <a:extLst>
                <a:ext uri="{FF2B5EF4-FFF2-40B4-BE49-F238E27FC236}">
                  <a16:creationId xmlns:a16="http://schemas.microsoft.com/office/drawing/2014/main" id="{F26BF2D3-025C-44D3-8AF7-4E4605D4C99C}"/>
                </a:ext>
              </a:extLst>
            </p:cNvPr>
            <p:cNvPicPr>
              <a:picLocks noChangeAspect="1"/>
            </p:cNvPicPr>
            <p:nvPr/>
          </p:nvPicPr>
          <p:blipFill>
            <a:blip r:embed="rId4"/>
            <a:stretch>
              <a:fillRect/>
            </a:stretch>
          </p:blipFill>
          <p:spPr>
            <a:xfrm>
              <a:off x="5854476" y="3729319"/>
              <a:ext cx="1439459" cy="1303029"/>
            </a:xfrm>
            <a:prstGeom prst="rect">
              <a:avLst/>
            </a:prstGeom>
          </p:spPr>
        </p:pic>
        <p:sp>
          <p:nvSpPr>
            <p:cNvPr id="3" name="TextBox 2">
              <a:extLst>
                <a:ext uri="{FF2B5EF4-FFF2-40B4-BE49-F238E27FC236}">
                  <a16:creationId xmlns:a16="http://schemas.microsoft.com/office/drawing/2014/main" id="{B18D0AEC-FA44-48D3-BF3A-886BC7F77C51}"/>
                </a:ext>
              </a:extLst>
            </p:cNvPr>
            <p:cNvSpPr txBox="1"/>
            <p:nvPr/>
          </p:nvSpPr>
          <p:spPr>
            <a:xfrm>
              <a:off x="6726865" y="4718352"/>
              <a:ext cx="496182" cy="253916"/>
            </a:xfrm>
            <a:prstGeom prst="rect">
              <a:avLst/>
            </a:prstGeom>
            <a:solidFill>
              <a:srgbClr val="FFC000"/>
            </a:solidFill>
            <a:ln>
              <a:noFill/>
            </a:ln>
          </p:spPr>
          <p:txBody>
            <a:bodyPr wrap="square" rtlCol="0">
              <a:spAutoFit/>
            </a:bodyPr>
            <a:lstStyle/>
            <a:p>
              <a:r>
                <a:rPr lang="en-US" sz="1050" b="1" dirty="0"/>
                <a:t>Bob</a:t>
              </a:r>
            </a:p>
          </p:txBody>
        </p:sp>
      </p:grpSp>
      <p:cxnSp>
        <p:nvCxnSpPr>
          <p:cNvPr id="11" name="Straight Arrow Connector 10">
            <a:extLst>
              <a:ext uri="{FF2B5EF4-FFF2-40B4-BE49-F238E27FC236}">
                <a16:creationId xmlns:a16="http://schemas.microsoft.com/office/drawing/2014/main" id="{9A81E3E9-8777-496E-8121-3684E6A855BD}"/>
              </a:ext>
            </a:extLst>
          </p:cNvPr>
          <p:cNvCxnSpPr/>
          <p:nvPr/>
        </p:nvCxnSpPr>
        <p:spPr>
          <a:xfrm flipH="1" flipV="1">
            <a:off x="5202865" y="2571750"/>
            <a:ext cx="1006549" cy="1248883"/>
          </a:xfrm>
          <a:prstGeom prst="straightConnector1">
            <a:avLst/>
          </a:prstGeom>
          <a:ln w="31750">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885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4236D-C121-41C2-8088-B1EA014BE6CA}"/>
              </a:ext>
            </a:extLst>
          </p:cNvPr>
          <p:cNvSpPr>
            <a:spLocks noGrp="1"/>
          </p:cNvSpPr>
          <p:nvPr>
            <p:ph type="title"/>
          </p:nvPr>
        </p:nvSpPr>
        <p:spPr/>
        <p:txBody>
          <a:bodyPr/>
          <a:lstStyle/>
          <a:p>
            <a:r>
              <a:rPr lang="en-US" dirty="0"/>
              <a:t>Wide-area Storage System</a:t>
            </a:r>
          </a:p>
        </p:txBody>
      </p:sp>
      <p:pic>
        <p:nvPicPr>
          <p:cNvPr id="1026" name="Picture 2" descr="Image result for Dropbox">
            <a:extLst>
              <a:ext uri="{FF2B5EF4-FFF2-40B4-BE49-F238E27FC236}">
                <a16:creationId xmlns:a16="http://schemas.microsoft.com/office/drawing/2014/main" id="{F3417C16-CD44-4FC1-B00A-15F403EAF3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652" y="1943726"/>
            <a:ext cx="2177143" cy="21771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Google drive">
            <a:extLst>
              <a:ext uri="{FF2B5EF4-FFF2-40B4-BE49-F238E27FC236}">
                <a16:creationId xmlns:a16="http://schemas.microsoft.com/office/drawing/2014/main" id="{46818A9E-2E5E-4C85-AF1F-8FFC2E1CE6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093" y="2009041"/>
            <a:ext cx="1890134" cy="18901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onedrive">
            <a:extLst>
              <a:ext uri="{FF2B5EF4-FFF2-40B4-BE49-F238E27FC236}">
                <a16:creationId xmlns:a16="http://schemas.microsoft.com/office/drawing/2014/main" id="{EA63DA7B-9559-4FD3-BF8E-88E68592D2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4278" y="2091728"/>
            <a:ext cx="2353872" cy="172475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00614D8-6B77-4459-91B3-9100FB3963C5}"/>
              </a:ext>
            </a:extLst>
          </p:cNvPr>
          <p:cNvSpPr txBox="1"/>
          <p:nvPr/>
        </p:nvSpPr>
        <p:spPr>
          <a:xfrm>
            <a:off x="2280976" y="4014316"/>
            <a:ext cx="4280598" cy="461665"/>
          </a:xfrm>
          <a:prstGeom prst="rect">
            <a:avLst/>
          </a:prstGeom>
          <a:noFill/>
        </p:spPr>
        <p:txBody>
          <a:bodyPr wrap="square" rtlCol="0">
            <a:spAutoFit/>
          </a:bodyPr>
          <a:lstStyle/>
          <a:p>
            <a:pPr algn="ctr"/>
            <a:r>
              <a:rPr lang="en-US" sz="2400" dirty="0"/>
              <a:t>High latency</a:t>
            </a:r>
          </a:p>
        </p:txBody>
      </p:sp>
    </p:spTree>
    <p:extLst>
      <p:ext uri="{BB962C8B-B14F-4D97-AF65-F5344CB8AC3E}">
        <p14:creationId xmlns:p14="http://schemas.microsoft.com/office/powerpoint/2010/main" val="1635005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21EC7-E93E-4B42-B074-D032DFBFAC35}"/>
              </a:ext>
            </a:extLst>
          </p:cNvPr>
          <p:cNvSpPr>
            <a:spLocks noGrp="1"/>
          </p:cNvSpPr>
          <p:nvPr>
            <p:ph type="title"/>
          </p:nvPr>
        </p:nvSpPr>
        <p:spPr/>
        <p:txBody>
          <a:bodyPr/>
          <a:lstStyle/>
          <a:p>
            <a:r>
              <a:rPr lang="en-US" dirty="0"/>
              <a:t>Diamond</a:t>
            </a:r>
          </a:p>
        </p:txBody>
      </p:sp>
      <p:pic>
        <p:nvPicPr>
          <p:cNvPr id="15" name="Picture 14">
            <a:extLst>
              <a:ext uri="{FF2B5EF4-FFF2-40B4-BE49-F238E27FC236}">
                <a16:creationId xmlns:a16="http://schemas.microsoft.com/office/drawing/2014/main" id="{41587C85-59D1-4F45-9532-7358F9CD29D6}"/>
              </a:ext>
            </a:extLst>
          </p:cNvPr>
          <p:cNvPicPr>
            <a:picLocks noChangeAspect="1"/>
          </p:cNvPicPr>
          <p:nvPr/>
        </p:nvPicPr>
        <p:blipFill>
          <a:blip r:embed="rId3"/>
          <a:stretch>
            <a:fillRect/>
          </a:stretch>
        </p:blipFill>
        <p:spPr>
          <a:xfrm>
            <a:off x="5904" y="0"/>
            <a:ext cx="9132192" cy="5143500"/>
          </a:xfrm>
          <a:prstGeom prst="rect">
            <a:avLst/>
          </a:prstGeom>
        </p:spPr>
      </p:pic>
    </p:spTree>
    <p:extLst>
      <p:ext uri="{BB962C8B-B14F-4D97-AF65-F5344CB8AC3E}">
        <p14:creationId xmlns:p14="http://schemas.microsoft.com/office/powerpoint/2010/main" val="3838768557"/>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928</TotalTime>
  <Words>1076</Words>
  <Application>Microsoft Office PowerPoint</Application>
  <PresentationFormat>On-screen Show (16:9)</PresentationFormat>
  <Paragraphs>58</Paragraphs>
  <Slides>21</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Lato</vt:lpstr>
      <vt:lpstr>Raleway</vt:lpstr>
      <vt:lpstr>Arial</vt:lpstr>
      <vt:lpstr>Consolas</vt:lpstr>
      <vt:lpstr>Streamline</vt:lpstr>
      <vt:lpstr>Diamond: Automating Data Management and Storage for Wide-area, Reactive Applications</vt:lpstr>
      <vt:lpstr>Reactive Application</vt:lpstr>
      <vt:lpstr>Background</vt:lpstr>
      <vt:lpstr>Background</vt:lpstr>
      <vt:lpstr>Race Condition</vt:lpstr>
      <vt:lpstr>Traditional Approach</vt:lpstr>
      <vt:lpstr>Traditional Approach</vt:lpstr>
      <vt:lpstr>Wide-area Storage System</vt:lpstr>
      <vt:lpstr>Diamond</vt:lpstr>
      <vt:lpstr>MVC Model</vt:lpstr>
      <vt:lpstr>MVC Model</vt:lpstr>
      <vt:lpstr>PowerPoint Presentation</vt:lpstr>
      <vt:lpstr>Reactive Data Types</vt:lpstr>
      <vt:lpstr>Reactive Data Map (rmap)</vt:lpstr>
      <vt:lpstr>Read-write Transaction</vt:lpstr>
      <vt:lpstr>Reactive Transaction</vt:lpstr>
      <vt:lpstr>Diamond Cloud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construct SBS</dc:title>
  <dc:creator>Neil Zhao</dc:creator>
  <cp:lastModifiedBy>Zhao Neil</cp:lastModifiedBy>
  <cp:revision>71</cp:revision>
  <dcterms:modified xsi:type="dcterms:W3CDTF">2018-11-02T17:55:01Z</dcterms:modified>
</cp:coreProperties>
</file>