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 name="Shape 20"/>
        <p:cNvGrpSpPr/>
        <p:nvPr/>
      </p:nvGrpSpPr>
      <p:grpSpPr>
        <a:xfrm>
          <a:off x="0" y="0"/>
          <a:ext cx="0" cy="0"/>
          <a:chOff x="0" y="0"/>
          <a:chExt cx="0" cy="0"/>
        </a:xfrm>
      </p:grpSpPr>
      <p:sp>
        <p:nvSpPr>
          <p:cNvPr id="21" name="Google Shape;2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 name="Google Shape;22;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Removed each flush and tried to re-verify the code with optimizer plugin</a:t>
            </a:r>
            <a:endParaRPr/>
          </a:p>
        </p:txBody>
      </p:sp>
      <p:sp>
        <p:nvSpPr>
          <p:cNvPr id="80" name="Google Shape;80;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Too complex for state of the art SMT solvers</a:t>
            </a:r>
            <a:endParaRPr/>
          </a:p>
        </p:txBody>
      </p:sp>
      <p:sp>
        <p:nvSpPr>
          <p:cNvPr id="92" name="Google Shape;92;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1. disk model used to implement YminLFS</a:t>
            </a:r>
            <a:endParaRPr/>
          </a:p>
          <a:p>
            <a:pPr indent="0" lvl="0" marL="0" rtl="0" algn="l">
              <a:spcBef>
                <a:spcPts val="0"/>
              </a:spcBef>
              <a:spcAft>
                <a:spcPts val="0"/>
              </a:spcAft>
              <a:buNone/>
            </a:pPr>
            <a:r>
              <a:rPr lang="en-US"/>
              <a:t>2. Manages separate data disks Ability to start, commit, and add to transactions.  Can also read data.  uses a log disk</a:t>
            </a:r>
            <a:endParaRPr/>
          </a:p>
        </p:txBody>
      </p:sp>
      <p:sp>
        <p:nvSpPr>
          <p:cNvPr id="98" name="Google Shape;98;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3096ffa94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g43096ffa94_0_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3096ffa94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g43096ffa94_0_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3096ffa94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g43096ffa94_0_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3096ffa94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g43096ffa94_0_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3096ffa94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better than FSCQ on RAM maybe bc of Python-to-C compiler</a:t>
            </a:r>
            <a:endParaRPr/>
          </a:p>
        </p:txBody>
      </p:sp>
      <p:sp>
        <p:nvSpPr>
          <p:cNvPr id="130" name="Google Shape;130;g43096ffa94_0_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Ylog uses the same on-disk layout as Arrakis… when comparing found crash recovery logic was not idempotent and log can end up with garbage data if system crashed during recovery</a:t>
            </a:r>
            <a:endParaRPr/>
          </a:p>
        </p:txBody>
      </p:sp>
      <p:sp>
        <p:nvSpPr>
          <p:cNvPr id="137" name="Google Shape;137;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 name="Shape 26"/>
        <p:cNvGrpSpPr/>
        <p:nvPr/>
      </p:nvGrpSpPr>
      <p:grpSpPr>
        <a:xfrm>
          <a:off x="0" y="0"/>
          <a:ext cx="0" cy="0"/>
          <a:chOff x="0" y="0"/>
          <a:chExt cx="0" cy="0"/>
        </a:xfrm>
      </p:grpSpPr>
      <p:sp>
        <p:nvSpPr>
          <p:cNvPr id="27" name="Google Shape;27;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 name="Google Shape;2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writing proofs requires both a high degree of expertise and a significant time investment</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9" name="Google Shape;29;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Ran against all Z3 git repo in the past 3 years (1417 versions)</a:t>
            </a:r>
            <a:endParaRPr/>
          </a:p>
        </p:txBody>
      </p:sp>
      <p:sp>
        <p:nvSpPr>
          <p:cNvPr id="143" name="Google Shape;143;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3096ffa94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g43096ffa94_0_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 name="Shape 33"/>
        <p:cNvGrpSpPr/>
        <p:nvPr/>
      </p:nvGrpSpPr>
      <p:grpSpPr>
        <a:xfrm>
          <a:off x="0" y="0"/>
          <a:ext cx="0" cy="0"/>
          <a:chOff x="0" y="0"/>
          <a:chExt cx="0" cy="0"/>
        </a:xfrm>
      </p:grpSpPr>
      <p:sp>
        <p:nvSpPr>
          <p:cNvPr id="34" name="Google Shape;34;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 name="Google Shape;3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YminLFS a log structured file system</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Yxv6 a journaling file system (keeps track of changes not committed to the main file system by recording intentions of changes) resembles xv6 &amp; FSCQ</a:t>
            </a:r>
            <a:endParaRPr/>
          </a:p>
        </p:txBody>
      </p:sp>
      <p:sp>
        <p:nvSpPr>
          <p:cNvPr id="36" name="Google Shape;36;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 name="Shape 40"/>
        <p:cNvGrpSpPr/>
        <p:nvPr/>
      </p:nvGrpSpPr>
      <p:grpSpPr>
        <a:xfrm>
          <a:off x="0" y="0"/>
          <a:ext cx="0" cy="0"/>
          <a:chOff x="0" y="0"/>
          <a:chExt cx="0" cy="0"/>
        </a:xfrm>
      </p:grpSpPr>
      <p:sp>
        <p:nvSpPr>
          <p:cNvPr id="41" name="Google Shape;4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 name="Google Shape;42;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 name="Google Shape;48;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1. F1 is correct with respect to F0 if, starting from equivalent consistent states and invoking the same operation on both systems, any state produced by F1 is equivalent to some state produced by F0. 2. one function is crash refinement of the other  3. Recover after reboot. same state even if recover function run many times after crashing (crashing while recovering) 4. kinda like 3….  5. run background operations (no-ops)  6. </a:t>
            </a:r>
            <a:endParaRPr/>
          </a:p>
        </p:txBody>
      </p:sp>
      <p:sp>
        <p:nvSpPr>
          <p:cNvPr id="54" name="Google Shape;54;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 name="Google Shape;6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Definition is amenable to Satisfiability Module Theories (SMT) reasoning</a:t>
            </a:r>
            <a:endParaRPr/>
          </a:p>
        </p:txBody>
      </p:sp>
      <p:sp>
        <p:nvSpPr>
          <p:cNvPr id="61" name="Google Shape;61;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 name="Google Shape;67;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 name="Google Shape;73;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Took less than 4 hours for authors to make</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Bugs were found by verifier but not by the test</a:t>
            </a:r>
            <a:endParaRPr/>
          </a:p>
        </p:txBody>
      </p:sp>
      <p:sp>
        <p:nvSpPr>
          <p:cNvPr id="74" name="Google Shape;74;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cSld name="Title">
    <p:bg>
      <p:bgPr>
        <a:blipFill>
          <a:blip r:embed="rId2">
            <a:alphaModFix/>
          </a:blip>
          <a:stretch>
            <a:fillRect/>
          </a:stretch>
        </a:blipFill>
      </p:bgPr>
    </p:bg>
    <p:spTree>
      <p:nvGrpSpPr>
        <p:cNvPr id="10" name="Shape 10"/>
        <p:cNvGrpSpPr/>
        <p:nvPr/>
      </p:nvGrpSpPr>
      <p:grpSpPr>
        <a:xfrm>
          <a:off x="0" y="0"/>
          <a:ext cx="0" cy="0"/>
          <a:chOff x="0" y="0"/>
          <a:chExt cx="0" cy="0"/>
        </a:xfrm>
      </p:grpSpPr>
      <p:sp>
        <p:nvSpPr>
          <p:cNvPr id="11" name="Google Shape;11;p2"/>
          <p:cNvSpPr txBox="1"/>
          <p:nvPr>
            <p:ph type="title"/>
          </p:nvPr>
        </p:nvSpPr>
        <p:spPr>
          <a:xfrm>
            <a:off x="228600" y="559525"/>
            <a:ext cx="4768200" cy="173007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rgbClr val="FA6300"/>
              </a:buClr>
              <a:buSzPts val="4400"/>
              <a:buFont typeface="Calibri"/>
              <a:buNone/>
              <a:defRPr b="0" i="0" sz="4400" u="none" cap="none" strike="noStrike">
                <a:solidFill>
                  <a:srgbClr val="FA6300"/>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2"/>
          <p:cNvSpPr txBox="1"/>
          <p:nvPr>
            <p:ph idx="1" type="body"/>
          </p:nvPr>
        </p:nvSpPr>
        <p:spPr>
          <a:xfrm>
            <a:off x="228600" y="2382838"/>
            <a:ext cx="4768850" cy="942975"/>
          </a:xfrm>
          <a:prstGeom prst="rect">
            <a:avLst/>
          </a:prstGeom>
          <a:noFill/>
          <a:ln>
            <a:noFill/>
          </a:ln>
        </p:spPr>
        <p:txBody>
          <a:bodyPr anchorCtr="0" anchor="t" bIns="45700" lIns="91425" spcFirstLastPara="1" rIns="91425" wrap="square" tIns="45700"/>
          <a:lstStyle>
            <a:lvl1pPr indent="-228600" lvl="0" marL="457200" marR="0" rtl="0" algn="l">
              <a:spcBef>
                <a:spcPts val="320"/>
              </a:spcBef>
              <a:spcAft>
                <a:spcPts val="0"/>
              </a:spcAft>
              <a:buClr>
                <a:schemeClr val="dk1"/>
              </a:buClr>
              <a:buSzPts val="1600"/>
              <a:buFont typeface="Arial"/>
              <a:buNone/>
              <a:defRPr b="0" i="0" sz="1600" u="none" cap="none" strike="noStrike">
                <a:solidFill>
                  <a:schemeClr val="dk1"/>
                </a:solidFill>
                <a:latin typeface="Georgia"/>
                <a:ea typeface="Georgia"/>
                <a:cs typeface="Georgia"/>
                <a:sym typeface="Georgia"/>
              </a:defRPr>
            </a:lvl1pPr>
            <a:lvl2pPr indent="-228600" lvl="1" marL="914400" marR="0" rtl="0" algn="l">
              <a:spcBef>
                <a:spcPts val="560"/>
              </a:spcBef>
              <a:spcAft>
                <a:spcPts val="0"/>
              </a:spcAft>
              <a:buClr>
                <a:schemeClr val="dk1"/>
              </a:buClr>
              <a:buSzPts val="2800"/>
              <a:buFont typeface="Arial"/>
              <a:buNone/>
              <a:defRPr b="0" i="0" sz="2800" u="none" cap="none" strike="noStrike">
                <a:solidFill>
                  <a:schemeClr val="dk1"/>
                </a:solidFill>
                <a:latin typeface="Georgia"/>
                <a:ea typeface="Georgia"/>
                <a:cs typeface="Georgia"/>
                <a:sym typeface="Georgia"/>
              </a:defRPr>
            </a:lvl2pPr>
            <a:lvl3pPr indent="-228600" lvl="2" marL="1371600" marR="0" rtl="0" algn="l">
              <a:spcBef>
                <a:spcPts val="480"/>
              </a:spcBef>
              <a:spcAft>
                <a:spcPts val="0"/>
              </a:spcAft>
              <a:buClr>
                <a:schemeClr val="dk1"/>
              </a:buClr>
              <a:buSzPts val="2400"/>
              <a:buFont typeface="Arial"/>
              <a:buNone/>
              <a:defRPr b="0" i="0" sz="2400" u="none" cap="none" strike="noStrike">
                <a:solidFill>
                  <a:schemeClr val="dk1"/>
                </a:solidFill>
                <a:latin typeface="Georgia"/>
                <a:ea typeface="Georgia"/>
                <a:cs typeface="Georgia"/>
                <a:sym typeface="Georgia"/>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Georgia"/>
                <a:ea typeface="Georgia"/>
                <a:cs typeface="Georgia"/>
                <a:sym typeface="Georgia"/>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Georgia"/>
                <a:ea typeface="Georgia"/>
                <a:cs typeface="Georgia"/>
                <a:sym typeface="Georgi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Georgia"/>
                <a:ea typeface="Georgia"/>
                <a:cs typeface="Georgia"/>
                <a:sym typeface="Georgi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Georgia"/>
                <a:ea typeface="Georgia"/>
                <a:cs typeface="Georgia"/>
                <a:sym typeface="Georgi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Georgia"/>
                <a:ea typeface="Georgia"/>
                <a:cs typeface="Georgia"/>
                <a:sym typeface="Georgi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Georgia"/>
                <a:ea typeface="Georgia"/>
                <a:cs typeface="Georgia"/>
                <a:sym typeface="Georgia"/>
              </a:defRPr>
            </a:lvl9pPr>
          </a:lstStyle>
          <a:p/>
        </p:txBody>
      </p:sp>
      <p:pic>
        <p:nvPicPr>
          <p:cNvPr id="13" name="Google Shape;13;p2"/>
          <p:cNvPicPr preferRelativeResize="0"/>
          <p:nvPr/>
        </p:nvPicPr>
        <p:blipFill rotWithShape="1">
          <a:blip r:embed="rId3">
            <a:alphaModFix/>
          </a:blip>
          <a:srcRect b="0" l="0" r="0" t="0"/>
          <a:stretch/>
        </p:blipFill>
        <p:spPr>
          <a:xfrm>
            <a:off x="630284" y="6008552"/>
            <a:ext cx="1843813" cy="32004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Slide 1">
  <p:cSld name="Content Slide 1">
    <p:bg>
      <p:bgPr>
        <a:blipFill>
          <a:blip r:embed="rId2">
            <a:alphaModFix/>
          </a:blip>
          <a:stretch>
            <a:fillRect/>
          </a:stretch>
        </a:blip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19400" y="274638"/>
            <a:ext cx="5867400" cy="11430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 name="Google Shape;16;p3"/>
          <p:cNvSpPr txBox="1"/>
          <p:nvPr>
            <p:ph idx="1" type="body"/>
          </p:nvPr>
        </p:nvSpPr>
        <p:spPr>
          <a:xfrm>
            <a:off x="2819400" y="1600200"/>
            <a:ext cx="5867400" cy="452596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Georgia"/>
                <a:ea typeface="Georgia"/>
                <a:cs typeface="Georgia"/>
                <a:sym typeface="Georgia"/>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Georgia"/>
                <a:ea typeface="Georgia"/>
                <a:cs typeface="Georgia"/>
                <a:sym typeface="Georgia"/>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Georgia"/>
                <a:ea typeface="Georgia"/>
                <a:cs typeface="Georgia"/>
                <a:sym typeface="Georgia"/>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Georgia"/>
                <a:ea typeface="Georgia"/>
                <a:cs typeface="Georgia"/>
                <a:sym typeface="Georgia"/>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Georgia"/>
                <a:ea typeface="Georgia"/>
                <a:cs typeface="Georgia"/>
                <a:sym typeface="Georgi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Georgia"/>
                <a:ea typeface="Georgia"/>
                <a:cs typeface="Georgia"/>
                <a:sym typeface="Georgi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Georgia"/>
                <a:ea typeface="Georgia"/>
                <a:cs typeface="Georgia"/>
                <a:sym typeface="Georgi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Georgia"/>
                <a:ea typeface="Georgia"/>
                <a:cs typeface="Georgia"/>
                <a:sym typeface="Georgi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Georgia"/>
                <a:ea typeface="Georgia"/>
                <a:cs typeface="Georgia"/>
                <a:sym typeface="Georgia"/>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Slide 2">
  <p:cSld name="Content Slide 2">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4"/>
          <p:cNvSpPr txBox="1"/>
          <p:nvPr>
            <p:ph type="title"/>
          </p:nvPr>
        </p:nvSpPr>
        <p:spPr>
          <a:xfrm>
            <a:off x="381000" y="274638"/>
            <a:ext cx="8305800" cy="11430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4"/>
          <p:cNvSpPr txBox="1"/>
          <p:nvPr>
            <p:ph idx="1" type="body"/>
          </p:nvPr>
        </p:nvSpPr>
        <p:spPr>
          <a:xfrm>
            <a:off x="381000" y="1600200"/>
            <a:ext cx="8305800" cy="452596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Georgia"/>
                <a:ea typeface="Georgia"/>
                <a:cs typeface="Georgia"/>
                <a:sym typeface="Georgia"/>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Georgia"/>
                <a:ea typeface="Georgia"/>
                <a:cs typeface="Georgia"/>
                <a:sym typeface="Georgia"/>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Georgia"/>
                <a:ea typeface="Georgia"/>
                <a:cs typeface="Georgia"/>
                <a:sym typeface="Georgia"/>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Georgia"/>
                <a:ea typeface="Georgia"/>
                <a:cs typeface="Georgia"/>
                <a:sym typeface="Georgia"/>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Georgia"/>
                <a:ea typeface="Georgia"/>
                <a:cs typeface="Georgia"/>
                <a:sym typeface="Georgi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Georgia"/>
                <a:ea typeface="Georgia"/>
                <a:cs typeface="Georgia"/>
                <a:sym typeface="Georgi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Georgia"/>
                <a:ea typeface="Georgia"/>
                <a:cs typeface="Georgia"/>
                <a:sym typeface="Georgi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Georgia"/>
                <a:ea typeface="Georgia"/>
                <a:cs typeface="Georgia"/>
                <a:sym typeface="Georgi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Georgia"/>
                <a:ea typeface="Georgia"/>
                <a:cs typeface="Georgia"/>
                <a:sym typeface="Georgia"/>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 name="Shape 23"/>
        <p:cNvGrpSpPr/>
        <p:nvPr/>
      </p:nvGrpSpPr>
      <p:grpSpPr>
        <a:xfrm>
          <a:off x="0" y="0"/>
          <a:ext cx="0" cy="0"/>
          <a:chOff x="0" y="0"/>
          <a:chExt cx="0" cy="0"/>
        </a:xfrm>
      </p:grpSpPr>
      <p:sp>
        <p:nvSpPr>
          <p:cNvPr id="24" name="Google Shape;24;p5"/>
          <p:cNvSpPr txBox="1"/>
          <p:nvPr>
            <p:ph type="title"/>
          </p:nvPr>
        </p:nvSpPr>
        <p:spPr>
          <a:xfrm>
            <a:off x="367496" y="768325"/>
            <a:ext cx="8546800" cy="13255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13294B"/>
              </a:buClr>
              <a:buSzPts val="4000"/>
              <a:buFont typeface="Georgia"/>
              <a:buNone/>
            </a:pPr>
            <a:r>
              <a:rPr b="1" i="0" lang="en-US" sz="4000" u="none" cap="none" strike="noStrike">
                <a:solidFill>
                  <a:srgbClr val="13294B"/>
                </a:solidFill>
                <a:latin typeface="Georgia"/>
                <a:ea typeface="Georgia"/>
                <a:cs typeface="Georgia"/>
                <a:sym typeface="Georgia"/>
              </a:rPr>
              <a:t>Push-Button Verification of File Systems via Crash Refinement</a:t>
            </a:r>
            <a:endParaRPr/>
          </a:p>
        </p:txBody>
      </p:sp>
      <p:sp>
        <p:nvSpPr>
          <p:cNvPr id="25" name="Google Shape;25;p5"/>
          <p:cNvSpPr txBox="1"/>
          <p:nvPr>
            <p:ph idx="1" type="body"/>
          </p:nvPr>
        </p:nvSpPr>
        <p:spPr>
          <a:xfrm>
            <a:off x="367496" y="2239963"/>
            <a:ext cx="7791426" cy="197864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000"/>
              <a:buFont typeface="Arial"/>
              <a:buNone/>
            </a:pPr>
            <a:r>
              <a:rPr b="0" i="0" lang="en-US" sz="2000" u="none" cap="none" strike="noStrike">
                <a:solidFill>
                  <a:schemeClr val="dk1"/>
                </a:solidFill>
                <a:latin typeface="Georgia"/>
                <a:ea typeface="Georgia"/>
                <a:cs typeface="Georgia"/>
                <a:sym typeface="Georgia"/>
              </a:rPr>
              <a:t>Helgi Sigurbjarnarson, James Bornholt, Emina Torlak, Xi Wang </a:t>
            </a:r>
            <a:endParaRPr/>
          </a:p>
          <a:p>
            <a:pPr indent="0" lvl="0" marL="0" marR="0" rtl="0" algn="l">
              <a:spcBef>
                <a:spcPts val="400"/>
              </a:spcBef>
              <a:spcAft>
                <a:spcPts val="0"/>
              </a:spcAft>
              <a:buClr>
                <a:schemeClr val="dk1"/>
              </a:buClr>
              <a:buSzPts val="2000"/>
              <a:buFont typeface="Arial"/>
              <a:buNone/>
            </a:pPr>
            <a:r>
              <a:rPr b="0" i="0" lang="en-US" sz="2000" u="none" cap="none" strike="noStrike">
                <a:solidFill>
                  <a:schemeClr val="dk1"/>
                </a:solidFill>
                <a:latin typeface="Georgia"/>
                <a:ea typeface="Georgia"/>
                <a:cs typeface="Georgia"/>
                <a:sym typeface="Georgia"/>
              </a:rPr>
              <a:t>University of Washington</a:t>
            </a:r>
            <a:endParaRPr/>
          </a:p>
          <a:p>
            <a:pPr indent="0" lvl="0" marL="0" marR="0" rtl="0" algn="l">
              <a:spcBef>
                <a:spcPts val="400"/>
              </a:spcBef>
              <a:spcAft>
                <a:spcPts val="0"/>
              </a:spcAft>
              <a:buClr>
                <a:schemeClr val="dk1"/>
              </a:buClr>
              <a:buSzPts val="2000"/>
              <a:buFont typeface="Arial"/>
              <a:buNone/>
            </a:pPr>
            <a:r>
              <a:t/>
            </a:r>
            <a:endParaRPr b="0" i="0" sz="2000" u="none" cap="none" strike="noStrike">
              <a:solidFill>
                <a:srgbClr val="13294B"/>
              </a:solidFill>
              <a:latin typeface="Calibri"/>
              <a:ea typeface="Calibri"/>
              <a:cs typeface="Calibri"/>
              <a:sym typeface="Calibri"/>
            </a:endParaRPr>
          </a:p>
          <a:p>
            <a:pPr indent="0" lvl="0" marL="0" marR="0" rtl="0" algn="l">
              <a:spcBef>
                <a:spcPts val="400"/>
              </a:spcBef>
              <a:spcAft>
                <a:spcPts val="0"/>
              </a:spcAft>
              <a:buClr>
                <a:srgbClr val="13294B"/>
              </a:buClr>
              <a:buSzPts val="2000"/>
              <a:buFont typeface="Arial"/>
              <a:buNone/>
            </a:pPr>
            <a:r>
              <a:rPr b="0" i="0" lang="en-US" sz="2000" u="none" cap="none" strike="noStrike">
                <a:solidFill>
                  <a:srgbClr val="13294B"/>
                </a:solidFill>
                <a:latin typeface="Calibri"/>
                <a:ea typeface="Calibri"/>
                <a:cs typeface="Calibri"/>
                <a:sym typeface="Calibri"/>
              </a:rPr>
              <a:t>Presented by: Nomaan Dossaji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4"/>
          <p:cNvSpPr txBox="1"/>
          <p:nvPr>
            <p:ph type="title"/>
          </p:nvPr>
        </p:nvSpPr>
        <p:spPr>
          <a:xfrm>
            <a:off x="381000" y="274638"/>
            <a:ext cx="7045036" cy="1143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4400"/>
              <a:buFont typeface="Calibri"/>
              <a:buNone/>
            </a:pPr>
            <a:r>
              <a:rPr lang="en-US">
                <a:solidFill>
                  <a:srgbClr val="13294B"/>
                </a:solidFill>
              </a:rPr>
              <a:t>Yggdrasil Effects on YminLFS</a:t>
            </a:r>
            <a:endParaRPr b="0" i="0" sz="4400" u="none" cap="none" strike="noStrike">
              <a:solidFill>
                <a:srgbClr val="13294B"/>
              </a:solidFill>
              <a:latin typeface="Calibri"/>
              <a:ea typeface="Calibri"/>
              <a:cs typeface="Calibri"/>
              <a:sym typeface="Calibri"/>
            </a:endParaRPr>
          </a:p>
        </p:txBody>
      </p:sp>
      <p:sp>
        <p:nvSpPr>
          <p:cNvPr id="83" name="Google Shape;83;p14"/>
          <p:cNvSpPr txBox="1"/>
          <p:nvPr>
            <p:ph idx="1" type="body"/>
          </p:nvPr>
        </p:nvSpPr>
        <p:spPr>
          <a:xfrm>
            <a:off x="381000" y="1600200"/>
            <a:ext cx="7045036" cy="4338781"/>
          </a:xfrm>
          <a:prstGeom prst="rect">
            <a:avLst/>
          </a:prstGeom>
          <a:noFill/>
          <a:ln>
            <a:noFill/>
          </a:ln>
        </p:spPr>
        <p:txBody>
          <a:bodyPr anchorCtr="0" anchor="t" bIns="45700" lIns="91425" spcFirstLastPara="1" rIns="91425" wrap="square" tIns="45700">
            <a:noAutofit/>
          </a:bodyPr>
          <a:lstStyle/>
          <a:p>
            <a:pPr indent="-342900" lvl="0" marL="342900" rtl="0" algn="l">
              <a:spcBef>
                <a:spcPts val="640"/>
              </a:spcBef>
              <a:spcAft>
                <a:spcPts val="0"/>
              </a:spcAft>
              <a:buSzPts val="3200"/>
              <a:buChar char="•"/>
            </a:pPr>
            <a:r>
              <a:rPr lang="en-US"/>
              <a:t>Yggdrasil found 2 bugs when implementing</a:t>
            </a:r>
            <a:endParaRPr/>
          </a:p>
          <a:p>
            <a:pPr indent="-285750" lvl="1" marL="742950" rtl="0" algn="l">
              <a:spcBef>
                <a:spcPts val="560"/>
              </a:spcBef>
              <a:spcAft>
                <a:spcPts val="0"/>
              </a:spcAft>
              <a:buSzPts val="2800"/>
              <a:buChar char="–"/>
            </a:pPr>
            <a:r>
              <a:rPr lang="en-US"/>
              <a:t>One in the lookup logic and one in the data layout</a:t>
            </a:r>
            <a:endParaRPr/>
          </a:p>
          <a:p>
            <a:pPr indent="-342900" lvl="0" marL="342900" rtl="0" algn="l">
              <a:spcBef>
                <a:spcPts val="640"/>
              </a:spcBef>
              <a:spcAft>
                <a:spcPts val="0"/>
              </a:spcAft>
              <a:buSzPts val="3200"/>
              <a:buChar char="•"/>
            </a:pPr>
            <a:r>
              <a:rPr lang="en-US"/>
              <a:t>Optimization:</a:t>
            </a:r>
            <a:endParaRPr/>
          </a:p>
          <a:p>
            <a:pPr indent="-285750" lvl="1" marL="742950" rtl="0" algn="l">
              <a:spcBef>
                <a:spcPts val="560"/>
              </a:spcBef>
              <a:spcAft>
                <a:spcPts val="0"/>
              </a:spcAft>
              <a:buSzPts val="2800"/>
              <a:buChar char="–"/>
            </a:pPr>
            <a:r>
              <a:rPr lang="en-US"/>
              <a:t>Removed 3 flushes from mknod</a:t>
            </a:r>
            <a:endParaRPr b="0" i="0" sz="3200" u="none" cap="none" strike="noStrike">
              <a:solidFill>
                <a:schemeClr val="dk1"/>
              </a:solidFill>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5"/>
          <p:cNvSpPr txBox="1"/>
          <p:nvPr>
            <p:ph type="title"/>
          </p:nvPr>
        </p:nvSpPr>
        <p:spPr>
          <a:xfrm>
            <a:off x="381000" y="274638"/>
            <a:ext cx="7045036" cy="1143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13294B"/>
              </a:buClr>
              <a:buSzPts val="4400"/>
              <a:buFont typeface="Calibri"/>
              <a:buNone/>
            </a:pPr>
            <a:r>
              <a:rPr b="0" i="0" lang="en-US" sz="4400" u="none" cap="none" strike="noStrike">
                <a:solidFill>
                  <a:srgbClr val="13294B"/>
                </a:solidFill>
                <a:latin typeface="Calibri"/>
                <a:ea typeface="Calibri"/>
                <a:cs typeface="Calibri"/>
                <a:sym typeface="Calibri"/>
              </a:rPr>
              <a:t>Counterexample</a:t>
            </a:r>
            <a:endParaRPr/>
          </a:p>
        </p:txBody>
      </p:sp>
      <p:pic>
        <p:nvPicPr>
          <p:cNvPr id="89" name="Google Shape;89;p15"/>
          <p:cNvPicPr preferRelativeResize="0"/>
          <p:nvPr>
            <p:ph idx="1" type="body"/>
          </p:nvPr>
        </p:nvPicPr>
        <p:blipFill rotWithShape="1">
          <a:blip r:embed="rId3">
            <a:alphaModFix/>
          </a:blip>
          <a:srcRect b="0" l="0" r="0" t="0"/>
          <a:stretch/>
        </p:blipFill>
        <p:spPr>
          <a:xfrm>
            <a:off x="381000" y="1809913"/>
            <a:ext cx="7045325" cy="391921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6"/>
          <p:cNvSpPr txBox="1"/>
          <p:nvPr>
            <p:ph type="title"/>
          </p:nvPr>
        </p:nvSpPr>
        <p:spPr>
          <a:xfrm>
            <a:off x="381000" y="274638"/>
            <a:ext cx="7045036" cy="1143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4400"/>
              <a:buFont typeface="Calibri"/>
              <a:buNone/>
            </a:pPr>
            <a:r>
              <a:rPr lang="en-US">
                <a:solidFill>
                  <a:srgbClr val="13294B"/>
                </a:solidFill>
              </a:rPr>
              <a:t>Yxv6 File System</a:t>
            </a:r>
            <a:endParaRPr b="0" i="0" sz="4400" u="none" cap="none" strike="noStrike">
              <a:solidFill>
                <a:srgbClr val="13294B"/>
              </a:solidFill>
              <a:latin typeface="Calibri"/>
              <a:ea typeface="Calibri"/>
              <a:cs typeface="Calibri"/>
              <a:sym typeface="Calibri"/>
            </a:endParaRPr>
          </a:p>
        </p:txBody>
      </p:sp>
      <p:sp>
        <p:nvSpPr>
          <p:cNvPr id="95" name="Google Shape;95;p16"/>
          <p:cNvSpPr txBox="1"/>
          <p:nvPr>
            <p:ph idx="1" type="body"/>
          </p:nvPr>
        </p:nvSpPr>
        <p:spPr>
          <a:xfrm>
            <a:off x="381000" y="1600200"/>
            <a:ext cx="7045036" cy="4338781"/>
          </a:xfrm>
          <a:prstGeom prst="rect">
            <a:avLst/>
          </a:prstGeom>
          <a:noFill/>
          <a:ln>
            <a:noFill/>
          </a:ln>
        </p:spPr>
        <p:txBody>
          <a:bodyPr anchorCtr="0" anchor="t" bIns="45700" lIns="91425" spcFirstLastPara="1" rIns="91425" wrap="square" tIns="45700">
            <a:noAutofit/>
          </a:bodyPr>
          <a:lstStyle/>
          <a:p>
            <a:pPr indent="-431800" lvl="0" marL="457200" marR="0" rtl="0" algn="l">
              <a:spcBef>
                <a:spcPts val="0"/>
              </a:spcBef>
              <a:spcAft>
                <a:spcPts val="0"/>
              </a:spcAft>
              <a:buClr>
                <a:schemeClr val="dk1"/>
              </a:buClr>
              <a:buSzPts val="3200"/>
              <a:buFont typeface="Georgia"/>
              <a:buChar char="•"/>
            </a:pPr>
            <a:r>
              <a:rPr lang="en-US"/>
              <a:t>Journaling file system</a:t>
            </a:r>
            <a:endParaRPr/>
          </a:p>
          <a:p>
            <a:pPr indent="-431800" lvl="0" marL="457200" marR="0" rtl="0" algn="l">
              <a:spcBef>
                <a:spcPts val="0"/>
              </a:spcBef>
              <a:spcAft>
                <a:spcPts val="0"/>
              </a:spcAft>
              <a:buSzPts val="3200"/>
              <a:buChar char="•"/>
            </a:pPr>
            <a:r>
              <a:rPr lang="en-US"/>
              <a:t>Modular design enabled by crash refinement to scale up to SMT reasoning </a:t>
            </a:r>
            <a:endParaRPr/>
          </a:p>
          <a:p>
            <a:pPr indent="-431800" lvl="0" marL="457200" marR="0" rtl="0" algn="l">
              <a:spcBef>
                <a:spcPts val="0"/>
              </a:spcBef>
              <a:spcAft>
                <a:spcPts val="0"/>
              </a:spcAft>
              <a:buSzPts val="3200"/>
              <a:buChar char="•"/>
            </a:pPr>
            <a:r>
              <a:rPr lang="en-US"/>
              <a:t>Multiple layers to bound reasoning one layer at a time </a:t>
            </a:r>
            <a:endParaRPr/>
          </a:p>
          <a:p>
            <a:pPr indent="-431800" lvl="0" marL="457200" marR="0" rtl="0" algn="l">
              <a:spcBef>
                <a:spcPts val="0"/>
              </a:spcBef>
              <a:spcAft>
                <a:spcPts val="0"/>
              </a:spcAft>
              <a:buSzPts val="3200"/>
              <a:buChar char="•"/>
            </a:pPr>
            <a:r>
              <a:rPr lang="en-US"/>
              <a:t>+ sync groups multiple system calls to 1 transaction and commits when log is full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7"/>
          <p:cNvSpPr txBox="1"/>
          <p:nvPr>
            <p:ph type="title"/>
          </p:nvPr>
        </p:nvSpPr>
        <p:spPr>
          <a:xfrm>
            <a:off x="381000" y="274638"/>
            <a:ext cx="7045036" cy="1143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4400"/>
              <a:buFont typeface="Calibri"/>
              <a:buNone/>
            </a:pPr>
            <a:r>
              <a:rPr lang="en-US">
                <a:solidFill>
                  <a:srgbClr val="13294B"/>
                </a:solidFill>
              </a:rPr>
              <a:t>Yxv6 Layers</a:t>
            </a:r>
            <a:endParaRPr b="0" i="0" sz="4400" u="none" cap="none" strike="noStrike">
              <a:solidFill>
                <a:srgbClr val="13294B"/>
              </a:solidFill>
              <a:latin typeface="Calibri"/>
              <a:ea typeface="Calibri"/>
              <a:cs typeface="Calibri"/>
              <a:sym typeface="Calibri"/>
            </a:endParaRPr>
          </a:p>
        </p:txBody>
      </p:sp>
      <p:sp>
        <p:nvSpPr>
          <p:cNvPr id="101" name="Google Shape;101;p17"/>
          <p:cNvSpPr txBox="1"/>
          <p:nvPr>
            <p:ph idx="1" type="body"/>
          </p:nvPr>
        </p:nvSpPr>
        <p:spPr>
          <a:xfrm>
            <a:off x="381000" y="1600200"/>
            <a:ext cx="7045036" cy="4338781"/>
          </a:xfrm>
          <a:prstGeom prst="rect">
            <a:avLst/>
          </a:prstGeom>
          <a:noFill/>
          <a:ln>
            <a:noFill/>
          </a:ln>
        </p:spPr>
        <p:txBody>
          <a:bodyPr anchorCtr="0" anchor="t" bIns="45700" lIns="91425" spcFirstLastPara="1" rIns="91425" wrap="square" tIns="45700">
            <a:noAutofit/>
          </a:bodyPr>
          <a:lstStyle/>
          <a:p>
            <a:pPr indent="-431800" lvl="0" marL="457200" marR="0" rtl="0" algn="l">
              <a:spcBef>
                <a:spcPts val="0"/>
              </a:spcBef>
              <a:spcAft>
                <a:spcPts val="0"/>
              </a:spcAft>
              <a:buClr>
                <a:schemeClr val="dk1"/>
              </a:buClr>
              <a:buSzPts val="3200"/>
              <a:buFont typeface="Georgia"/>
              <a:buAutoNum type="arabicPeriod"/>
            </a:pPr>
            <a:r>
              <a:rPr lang="en-US"/>
              <a:t>Asynchronous Disk</a:t>
            </a:r>
            <a:endParaRPr/>
          </a:p>
          <a:p>
            <a:pPr indent="-431800" lvl="0" marL="457200" marR="0" rtl="0" algn="l">
              <a:spcBef>
                <a:spcPts val="0"/>
              </a:spcBef>
              <a:spcAft>
                <a:spcPts val="0"/>
              </a:spcAft>
              <a:buSzPts val="3200"/>
              <a:buAutoNum type="arabicPeriod"/>
            </a:pPr>
            <a:r>
              <a:rPr lang="en-US"/>
              <a:t>Transactional Disk</a:t>
            </a:r>
            <a:endParaRPr/>
          </a:p>
          <a:p>
            <a:pPr indent="-406400" lvl="1" marL="914400" marR="0" rtl="0" algn="l">
              <a:spcBef>
                <a:spcPts val="0"/>
              </a:spcBef>
              <a:spcAft>
                <a:spcPts val="0"/>
              </a:spcAft>
              <a:buSzPts val="2800"/>
              <a:buAutoNum type="alphaLcPeriod"/>
            </a:pPr>
            <a:r>
              <a:rPr lang="en-US"/>
              <a:t>Manages separate data disks</a:t>
            </a:r>
            <a:endParaRPr/>
          </a:p>
          <a:p>
            <a:pPr indent="-406400" lvl="1" marL="914400" marR="0" rtl="0" algn="l">
              <a:spcBef>
                <a:spcPts val="0"/>
              </a:spcBef>
              <a:spcAft>
                <a:spcPts val="0"/>
              </a:spcAft>
              <a:buSzPts val="2800"/>
              <a:buAutoNum type="alphaLcPeriod"/>
            </a:pPr>
            <a:r>
              <a:rPr lang="en-US"/>
              <a:t>Ability to start, commit, and add to transactions.  Can also read data.</a:t>
            </a:r>
            <a:endParaRPr/>
          </a:p>
          <a:p>
            <a:pPr indent="-431800" lvl="0" marL="457200" marR="0" rtl="0" algn="l">
              <a:spcBef>
                <a:spcPts val="0"/>
              </a:spcBef>
              <a:spcAft>
                <a:spcPts val="0"/>
              </a:spcAft>
              <a:buSzPts val="3200"/>
              <a:buAutoNum type="arabicPeriod"/>
            </a:pPr>
            <a:r>
              <a:rPr lang="en-US"/>
              <a:t>Virtual Transactional Disk</a:t>
            </a:r>
            <a:endParaRPr/>
          </a:p>
          <a:p>
            <a:pPr indent="-431800" lvl="0" marL="457200" marR="0" rtl="0" algn="l">
              <a:spcBef>
                <a:spcPts val="0"/>
              </a:spcBef>
              <a:spcAft>
                <a:spcPts val="0"/>
              </a:spcAft>
              <a:buSzPts val="3200"/>
              <a:buAutoNum type="arabicPeriod"/>
            </a:pPr>
            <a:r>
              <a:rPr lang="en-US"/>
              <a:t>Inodes</a:t>
            </a:r>
            <a:endParaRPr/>
          </a:p>
          <a:p>
            <a:pPr indent="-431800" lvl="0" marL="457200" marR="0" rtl="0" algn="l">
              <a:spcBef>
                <a:spcPts val="0"/>
              </a:spcBef>
              <a:spcAft>
                <a:spcPts val="0"/>
              </a:spcAft>
              <a:buSzPts val="3200"/>
              <a:buAutoNum type="arabicPeriod"/>
            </a:pPr>
            <a:r>
              <a:rPr lang="en-US"/>
              <a:t>File System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381000" y="274638"/>
            <a:ext cx="7044900" cy="1143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4400"/>
              <a:buFont typeface="Calibri"/>
              <a:buNone/>
            </a:pPr>
            <a:r>
              <a:t/>
            </a:r>
            <a:endParaRPr b="0" i="0" sz="4400" u="none" cap="none" strike="noStrike">
              <a:solidFill>
                <a:srgbClr val="13294B"/>
              </a:solidFill>
              <a:latin typeface="Calibri"/>
              <a:ea typeface="Calibri"/>
              <a:cs typeface="Calibri"/>
              <a:sym typeface="Calibri"/>
            </a:endParaRPr>
          </a:p>
        </p:txBody>
      </p:sp>
      <p:sp>
        <p:nvSpPr>
          <p:cNvPr id="107" name="Google Shape;107;p18"/>
          <p:cNvSpPr txBox="1"/>
          <p:nvPr>
            <p:ph idx="1" type="body"/>
          </p:nvPr>
        </p:nvSpPr>
        <p:spPr>
          <a:xfrm>
            <a:off x="381000" y="1600200"/>
            <a:ext cx="7044900" cy="4338900"/>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b="0" i="0" sz="3200" u="none" cap="none" strike="noStrike">
              <a:solidFill>
                <a:schemeClr val="dk1"/>
              </a:solidFill>
              <a:latin typeface="Georgia"/>
              <a:ea typeface="Georgia"/>
              <a:cs typeface="Georgia"/>
              <a:sym typeface="Georgia"/>
            </a:endParaRPr>
          </a:p>
        </p:txBody>
      </p:sp>
      <p:pic>
        <p:nvPicPr>
          <p:cNvPr id="108" name="Google Shape;108;p18"/>
          <p:cNvPicPr preferRelativeResize="0"/>
          <p:nvPr/>
        </p:nvPicPr>
        <p:blipFill>
          <a:blip r:embed="rId3">
            <a:alphaModFix/>
          </a:blip>
          <a:stretch>
            <a:fillRect/>
          </a:stretch>
        </p:blipFill>
        <p:spPr>
          <a:xfrm>
            <a:off x="2022962" y="0"/>
            <a:ext cx="5098077" cy="6858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381000" y="274638"/>
            <a:ext cx="7044900" cy="1143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4400"/>
              <a:buFont typeface="Calibri"/>
              <a:buNone/>
            </a:pPr>
            <a:r>
              <a:rPr lang="en-US">
                <a:solidFill>
                  <a:srgbClr val="13294B"/>
                </a:solidFill>
              </a:rPr>
              <a:t>Yxv6 Finitization</a:t>
            </a:r>
            <a:endParaRPr b="0" i="0" sz="4400" u="none" cap="none" strike="noStrike">
              <a:solidFill>
                <a:srgbClr val="13294B"/>
              </a:solidFill>
              <a:latin typeface="Calibri"/>
              <a:ea typeface="Calibri"/>
              <a:cs typeface="Calibri"/>
              <a:sym typeface="Calibri"/>
            </a:endParaRPr>
          </a:p>
        </p:txBody>
      </p:sp>
      <p:sp>
        <p:nvSpPr>
          <p:cNvPr id="114" name="Google Shape;114;p19"/>
          <p:cNvSpPr txBox="1"/>
          <p:nvPr>
            <p:ph idx="1" type="body"/>
          </p:nvPr>
        </p:nvSpPr>
        <p:spPr>
          <a:xfrm>
            <a:off x="381000" y="1600200"/>
            <a:ext cx="7044900" cy="4338900"/>
          </a:xfrm>
          <a:prstGeom prst="rect">
            <a:avLst/>
          </a:prstGeom>
          <a:noFill/>
          <a:ln>
            <a:noFill/>
          </a:ln>
        </p:spPr>
        <p:txBody>
          <a:bodyPr anchorCtr="0" anchor="t" bIns="45700" lIns="91425" spcFirstLastPara="1" rIns="91425" wrap="square" tIns="45700">
            <a:noAutofit/>
          </a:bodyPr>
          <a:lstStyle/>
          <a:p>
            <a:pPr indent="-431800" lvl="0" marL="457200" marR="0" rtl="0" algn="l">
              <a:spcBef>
                <a:spcPts val="0"/>
              </a:spcBef>
              <a:spcAft>
                <a:spcPts val="0"/>
              </a:spcAft>
              <a:buClr>
                <a:schemeClr val="dk1"/>
              </a:buClr>
              <a:buSzPts val="3200"/>
              <a:buFont typeface="Georgia"/>
              <a:buChar char="•"/>
            </a:pPr>
            <a:r>
              <a:rPr lang="en-US"/>
              <a:t>Operations need to be finite except for:</a:t>
            </a:r>
            <a:endParaRPr/>
          </a:p>
          <a:p>
            <a:pPr indent="-406400" lvl="1" marL="914400" marR="0" rtl="0" algn="l">
              <a:spcBef>
                <a:spcPts val="0"/>
              </a:spcBef>
              <a:spcAft>
                <a:spcPts val="0"/>
              </a:spcAft>
              <a:buSzPts val="2800"/>
              <a:buChar char="–"/>
            </a:pPr>
            <a:r>
              <a:rPr lang="en-US"/>
              <a:t>Searching: to verify, check if index is marked free in bitmap</a:t>
            </a:r>
            <a:endParaRPr/>
          </a:p>
          <a:p>
            <a:pPr indent="-406400" lvl="1" marL="914400" marR="0" rtl="0" algn="l">
              <a:spcBef>
                <a:spcPts val="0"/>
              </a:spcBef>
              <a:spcAft>
                <a:spcPts val="0"/>
              </a:spcAft>
              <a:buSzPts val="2800"/>
              <a:buChar char="–"/>
            </a:pPr>
            <a:r>
              <a:rPr lang="en-US"/>
              <a:t>Unlinking a file to free data blocks.  Instead move inode to orphan inodes disk and garbage collector frees blocks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381000" y="274638"/>
            <a:ext cx="7044900" cy="1143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4400"/>
              <a:buFont typeface="Calibri"/>
              <a:buNone/>
            </a:pPr>
            <a:r>
              <a:rPr lang="en-US">
                <a:solidFill>
                  <a:srgbClr val="13294B"/>
                </a:solidFill>
              </a:rPr>
              <a:t>Yxv6 Correctness</a:t>
            </a:r>
            <a:endParaRPr b="0" i="0" sz="4400" u="none" cap="none" strike="noStrike">
              <a:solidFill>
                <a:srgbClr val="13294B"/>
              </a:solidFill>
              <a:latin typeface="Calibri"/>
              <a:ea typeface="Calibri"/>
              <a:cs typeface="Calibri"/>
              <a:sym typeface="Calibri"/>
            </a:endParaRPr>
          </a:p>
        </p:txBody>
      </p:sp>
      <p:sp>
        <p:nvSpPr>
          <p:cNvPr id="120" name="Google Shape;120;p20"/>
          <p:cNvSpPr txBox="1"/>
          <p:nvPr>
            <p:ph idx="1" type="body"/>
          </p:nvPr>
        </p:nvSpPr>
        <p:spPr>
          <a:xfrm>
            <a:off x="381000" y="1600200"/>
            <a:ext cx="7044900" cy="4338900"/>
          </a:xfrm>
          <a:prstGeom prst="rect">
            <a:avLst/>
          </a:prstGeom>
          <a:noFill/>
          <a:ln>
            <a:noFill/>
          </a:ln>
        </p:spPr>
        <p:txBody>
          <a:bodyPr anchorCtr="0" anchor="t" bIns="45700" lIns="91425" spcFirstLastPara="1" rIns="91425" wrap="square" tIns="45700">
            <a:noAutofit/>
          </a:bodyPr>
          <a:lstStyle/>
          <a:p>
            <a:pPr indent="-431800" lvl="0" marL="457200" marR="0" rtl="0" algn="l">
              <a:spcBef>
                <a:spcPts val="0"/>
              </a:spcBef>
              <a:spcAft>
                <a:spcPts val="0"/>
              </a:spcAft>
              <a:buClr>
                <a:schemeClr val="dk1"/>
              </a:buClr>
              <a:buSzPts val="3200"/>
              <a:buFont typeface="Georgia"/>
              <a:buChar char="•"/>
            </a:pPr>
            <a:r>
              <a:rPr lang="en-US"/>
              <a:t>Passed fsstress tests</a:t>
            </a:r>
            <a:endParaRPr/>
          </a:p>
          <a:p>
            <a:pPr indent="-431800" lvl="0" marL="457200" marR="0" rtl="0" algn="l">
              <a:spcBef>
                <a:spcPts val="0"/>
              </a:spcBef>
              <a:spcAft>
                <a:spcPts val="0"/>
              </a:spcAft>
              <a:buSzPts val="3200"/>
              <a:buChar char="•"/>
            </a:pPr>
            <a:r>
              <a:rPr lang="en-US"/>
              <a:t>Authors utilize Yxv6 for Yggdrasil’s development</a:t>
            </a:r>
            <a:endParaRPr/>
          </a:p>
          <a:p>
            <a:pPr indent="-431800" lvl="0" marL="457200" marR="0" rtl="0" algn="l">
              <a:spcBef>
                <a:spcPts val="0"/>
              </a:spcBef>
              <a:spcAft>
                <a:spcPts val="0"/>
              </a:spcAft>
              <a:buSzPts val="3200"/>
              <a:buChar char="•"/>
            </a:pPr>
            <a:r>
              <a:rPr lang="en-US"/>
              <a:t>Applied disk block enumerator from Ferrite toolkit to verify after crash and recovery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381000" y="274638"/>
            <a:ext cx="7044900" cy="1143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4400"/>
              <a:buFont typeface="Calibri"/>
              <a:buNone/>
            </a:pPr>
            <a:r>
              <a:rPr lang="en-US">
                <a:solidFill>
                  <a:srgbClr val="13294B"/>
                </a:solidFill>
              </a:rPr>
              <a:t>Results SSD</a:t>
            </a:r>
            <a:endParaRPr b="0" i="0" sz="4400" u="none" cap="none" strike="noStrike">
              <a:solidFill>
                <a:srgbClr val="13294B"/>
              </a:solidFill>
              <a:latin typeface="Calibri"/>
              <a:ea typeface="Calibri"/>
              <a:cs typeface="Calibri"/>
              <a:sym typeface="Calibri"/>
            </a:endParaRPr>
          </a:p>
        </p:txBody>
      </p:sp>
      <p:sp>
        <p:nvSpPr>
          <p:cNvPr id="126" name="Google Shape;126;p21"/>
          <p:cNvSpPr txBox="1"/>
          <p:nvPr>
            <p:ph idx="1" type="body"/>
          </p:nvPr>
        </p:nvSpPr>
        <p:spPr>
          <a:xfrm>
            <a:off x="381000" y="1600200"/>
            <a:ext cx="7044900" cy="4338900"/>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b="0" i="0" sz="3200" u="none" cap="none" strike="noStrike">
              <a:solidFill>
                <a:schemeClr val="dk1"/>
              </a:solidFill>
              <a:latin typeface="Georgia"/>
              <a:ea typeface="Georgia"/>
              <a:cs typeface="Georgia"/>
              <a:sym typeface="Georgia"/>
            </a:endParaRPr>
          </a:p>
        </p:txBody>
      </p:sp>
      <p:pic>
        <p:nvPicPr>
          <p:cNvPr id="127" name="Google Shape;127;p21"/>
          <p:cNvPicPr preferRelativeResize="0"/>
          <p:nvPr/>
        </p:nvPicPr>
        <p:blipFill>
          <a:blip r:embed="rId3">
            <a:alphaModFix/>
          </a:blip>
          <a:stretch>
            <a:fillRect/>
          </a:stretch>
        </p:blipFill>
        <p:spPr>
          <a:xfrm>
            <a:off x="757963" y="1417650"/>
            <a:ext cx="6290976" cy="45703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81000" y="274638"/>
            <a:ext cx="7044900" cy="1143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4400"/>
              <a:buFont typeface="Calibri"/>
              <a:buNone/>
            </a:pPr>
            <a:r>
              <a:rPr lang="en-US">
                <a:solidFill>
                  <a:srgbClr val="13294B"/>
                </a:solidFill>
              </a:rPr>
              <a:t>Results RAM</a:t>
            </a:r>
            <a:endParaRPr b="0" i="0" sz="4400" u="none" cap="none" strike="noStrike">
              <a:solidFill>
                <a:srgbClr val="13294B"/>
              </a:solidFill>
              <a:latin typeface="Calibri"/>
              <a:ea typeface="Calibri"/>
              <a:cs typeface="Calibri"/>
              <a:sym typeface="Calibri"/>
            </a:endParaRPr>
          </a:p>
        </p:txBody>
      </p:sp>
      <p:sp>
        <p:nvSpPr>
          <p:cNvPr id="133" name="Google Shape;133;p22"/>
          <p:cNvSpPr txBox="1"/>
          <p:nvPr>
            <p:ph idx="1" type="body"/>
          </p:nvPr>
        </p:nvSpPr>
        <p:spPr>
          <a:xfrm>
            <a:off x="381000" y="1600200"/>
            <a:ext cx="7044900" cy="4338900"/>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b="0" i="0" sz="3200" u="none" cap="none" strike="noStrike">
              <a:solidFill>
                <a:schemeClr val="dk1"/>
              </a:solidFill>
              <a:latin typeface="Georgia"/>
              <a:ea typeface="Georgia"/>
              <a:cs typeface="Georgia"/>
              <a:sym typeface="Georgia"/>
            </a:endParaRPr>
          </a:p>
        </p:txBody>
      </p:sp>
      <p:pic>
        <p:nvPicPr>
          <p:cNvPr id="134" name="Google Shape;134;p22"/>
          <p:cNvPicPr preferRelativeResize="0"/>
          <p:nvPr/>
        </p:nvPicPr>
        <p:blipFill>
          <a:blip r:embed="rId3">
            <a:alphaModFix/>
          </a:blip>
          <a:stretch>
            <a:fillRect/>
          </a:stretch>
        </p:blipFill>
        <p:spPr>
          <a:xfrm>
            <a:off x="885037" y="1556063"/>
            <a:ext cx="6036823" cy="44271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81000" y="274638"/>
            <a:ext cx="7045036" cy="1143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13294B"/>
              </a:buClr>
              <a:buSzPts val="4400"/>
              <a:buFont typeface="Calibri"/>
              <a:buNone/>
            </a:pPr>
            <a:r>
              <a:rPr b="0" i="0" lang="en-US" sz="4400" u="none" cap="none" strike="noStrike">
                <a:solidFill>
                  <a:srgbClr val="13294B"/>
                </a:solidFill>
                <a:latin typeface="Calibri"/>
                <a:ea typeface="Calibri"/>
                <a:cs typeface="Calibri"/>
                <a:sym typeface="Calibri"/>
              </a:rPr>
              <a:t>Yggdrasil Other Uses</a:t>
            </a:r>
            <a:br>
              <a:rPr b="0" i="0" lang="en-US" sz="4400" u="none" cap="none" strike="noStrike">
                <a:solidFill>
                  <a:srgbClr val="13294B"/>
                </a:solidFill>
                <a:latin typeface="Calibri"/>
                <a:ea typeface="Calibri"/>
                <a:cs typeface="Calibri"/>
                <a:sym typeface="Calibri"/>
              </a:rPr>
            </a:br>
            <a:endParaRPr b="0" i="0" sz="4400" u="none" cap="none" strike="noStrike">
              <a:solidFill>
                <a:srgbClr val="13294B"/>
              </a:solidFill>
              <a:latin typeface="Calibri"/>
              <a:ea typeface="Calibri"/>
              <a:cs typeface="Calibri"/>
              <a:sym typeface="Calibri"/>
            </a:endParaRPr>
          </a:p>
        </p:txBody>
      </p:sp>
      <p:sp>
        <p:nvSpPr>
          <p:cNvPr id="140" name="Google Shape;140;p23"/>
          <p:cNvSpPr txBox="1"/>
          <p:nvPr>
            <p:ph idx="1" type="body"/>
          </p:nvPr>
        </p:nvSpPr>
        <p:spPr>
          <a:xfrm>
            <a:off x="381000" y="1600200"/>
            <a:ext cx="7045036" cy="4338781"/>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Georgia"/>
                <a:ea typeface="Georgia"/>
                <a:cs typeface="Georgia"/>
                <a:sym typeface="Georgia"/>
              </a:rPr>
              <a:t>Application-level verification such as with Ycp</a:t>
            </a:r>
            <a:endParaRPr b="0" i="0" sz="3200" u="none" cap="none" strike="noStrike">
              <a:solidFill>
                <a:schemeClr val="dk1"/>
              </a:solidFill>
              <a:latin typeface="Georgia"/>
              <a:ea typeface="Georgia"/>
              <a:cs typeface="Georgia"/>
              <a:sym typeface="Georgia"/>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Georgia"/>
                <a:ea typeface="Georgia"/>
                <a:cs typeface="Georgia"/>
                <a:sym typeface="Georgia"/>
              </a:rPr>
              <a:t>Persistent log data structure Ylog</a:t>
            </a:r>
            <a:endParaRPr b="0" i="0" sz="3200" u="none" cap="none" strike="noStrike">
              <a:solidFill>
                <a:schemeClr val="dk1"/>
              </a:solidFill>
              <a:latin typeface="Georgia"/>
              <a:ea typeface="Georgia"/>
              <a:cs typeface="Georgia"/>
              <a:sym typeface="Georgia"/>
            </a:endParaRPr>
          </a:p>
          <a:p>
            <a:pPr indent="-285750" lvl="1" marL="742950" marR="0" rtl="0" algn="l">
              <a:spcBef>
                <a:spcPts val="640"/>
              </a:spcBef>
              <a:spcAft>
                <a:spcPts val="0"/>
              </a:spcAft>
              <a:buSzPts val="2800"/>
              <a:buChar char="–"/>
            </a:pPr>
            <a:r>
              <a:rPr lang="en-US"/>
              <a:t>Found bugs in Arrakis </a:t>
            </a:r>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 name="Shape 30"/>
        <p:cNvGrpSpPr/>
        <p:nvPr/>
      </p:nvGrpSpPr>
      <p:grpSpPr>
        <a:xfrm>
          <a:off x="0" y="0"/>
          <a:ext cx="0" cy="0"/>
          <a:chOff x="0" y="0"/>
          <a:chExt cx="0" cy="0"/>
        </a:xfrm>
      </p:grpSpPr>
      <p:sp>
        <p:nvSpPr>
          <p:cNvPr id="31" name="Google Shape;31;p6"/>
          <p:cNvSpPr txBox="1"/>
          <p:nvPr>
            <p:ph type="title"/>
          </p:nvPr>
        </p:nvSpPr>
        <p:spPr>
          <a:xfrm>
            <a:off x="381000" y="274638"/>
            <a:ext cx="7045036" cy="1143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13294B"/>
              </a:buClr>
              <a:buSzPts val="4400"/>
              <a:buFont typeface="Georgia"/>
              <a:buNone/>
            </a:pPr>
            <a:r>
              <a:rPr b="0" i="0" lang="en-US" sz="4400" u="none" cap="none" strike="noStrike">
                <a:solidFill>
                  <a:srgbClr val="13294B"/>
                </a:solidFill>
                <a:latin typeface="Georgia"/>
                <a:ea typeface="Georgia"/>
                <a:cs typeface="Georgia"/>
                <a:sym typeface="Georgia"/>
              </a:rPr>
              <a:t>Problem</a:t>
            </a:r>
            <a:endParaRPr b="0" i="0" sz="4400" u="none" cap="none" strike="noStrike">
              <a:solidFill>
                <a:srgbClr val="13294B"/>
              </a:solidFill>
              <a:latin typeface="Calibri"/>
              <a:ea typeface="Calibri"/>
              <a:cs typeface="Calibri"/>
              <a:sym typeface="Calibri"/>
            </a:endParaRPr>
          </a:p>
        </p:txBody>
      </p:sp>
      <p:sp>
        <p:nvSpPr>
          <p:cNvPr id="32" name="Google Shape;32;p6"/>
          <p:cNvSpPr txBox="1"/>
          <p:nvPr>
            <p:ph idx="1" type="body"/>
          </p:nvPr>
        </p:nvSpPr>
        <p:spPr>
          <a:xfrm>
            <a:off x="381000" y="1600200"/>
            <a:ext cx="7045036" cy="4338781"/>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13294B"/>
              </a:buClr>
              <a:buSzPts val="2400"/>
              <a:buFont typeface="Arial"/>
              <a:buChar char="•"/>
            </a:pPr>
            <a:r>
              <a:rPr b="0" i="0" lang="en-US" sz="2400" u="none" cap="none" strike="noStrike">
                <a:solidFill>
                  <a:srgbClr val="13294B"/>
                </a:solidFill>
                <a:latin typeface="Calibri"/>
                <a:ea typeface="Calibri"/>
                <a:cs typeface="Calibri"/>
                <a:sym typeface="Calibri"/>
              </a:rPr>
              <a:t>Correctly implement a file system</a:t>
            </a:r>
            <a:endParaRPr b="0" i="0" sz="2400" u="none" cap="none" strike="noStrike">
              <a:solidFill>
                <a:srgbClr val="13294B"/>
              </a:solidFill>
              <a:latin typeface="Calibri"/>
              <a:ea typeface="Calibri"/>
              <a:cs typeface="Calibri"/>
              <a:sym typeface="Calibri"/>
            </a:endParaRPr>
          </a:p>
          <a:p>
            <a:pPr indent="0" lvl="0" marL="0" marR="0" rtl="0" algn="l">
              <a:spcBef>
                <a:spcPts val="0"/>
              </a:spcBef>
              <a:spcAft>
                <a:spcPts val="0"/>
              </a:spcAft>
              <a:buNone/>
            </a:pPr>
            <a:r>
              <a:t/>
            </a:r>
            <a:endParaRPr sz="2400">
              <a:solidFill>
                <a:srgbClr val="13294B"/>
              </a:solidFill>
              <a:latin typeface="Calibri"/>
              <a:ea typeface="Calibri"/>
              <a:cs typeface="Calibri"/>
              <a:sym typeface="Calibri"/>
            </a:endParaRPr>
          </a:p>
          <a:p>
            <a:pPr indent="-285750" lvl="1" marL="742950" marR="0" rtl="0" algn="l">
              <a:spcBef>
                <a:spcPts val="480"/>
              </a:spcBef>
              <a:spcAft>
                <a:spcPts val="0"/>
              </a:spcAft>
              <a:buClr>
                <a:srgbClr val="13294B"/>
              </a:buClr>
              <a:buSzPts val="2400"/>
              <a:buFont typeface="Arial"/>
              <a:buChar char="–"/>
            </a:pPr>
            <a:r>
              <a:rPr b="0" i="0" lang="en-US" sz="2400" u="none" cap="none" strike="noStrike">
                <a:solidFill>
                  <a:srgbClr val="13294B"/>
                </a:solidFill>
                <a:latin typeface="Calibri"/>
                <a:ea typeface="Calibri"/>
                <a:cs typeface="Calibri"/>
                <a:sym typeface="Calibri"/>
              </a:rPr>
              <a:t>Difficult because complex data structures that need to be resilient to system crashes/power failures</a:t>
            </a:r>
            <a:endParaRPr b="0" i="0" sz="2400" u="none" cap="none" strike="noStrike">
              <a:solidFill>
                <a:srgbClr val="13294B"/>
              </a:solidFill>
              <a:latin typeface="Calibri"/>
              <a:ea typeface="Calibri"/>
              <a:cs typeface="Calibri"/>
              <a:sym typeface="Calibri"/>
            </a:endParaRPr>
          </a:p>
          <a:p>
            <a:pPr indent="0" lvl="0" marL="0" marR="0" rtl="0" algn="l">
              <a:spcBef>
                <a:spcPts val="480"/>
              </a:spcBef>
              <a:spcAft>
                <a:spcPts val="0"/>
              </a:spcAft>
              <a:buNone/>
            </a:pPr>
            <a:r>
              <a:t/>
            </a:r>
            <a:endParaRPr sz="2400">
              <a:solidFill>
                <a:srgbClr val="13294B"/>
              </a:solidFill>
              <a:latin typeface="Calibri"/>
              <a:ea typeface="Calibri"/>
              <a:cs typeface="Calibri"/>
              <a:sym typeface="Calibri"/>
            </a:endParaRPr>
          </a:p>
          <a:p>
            <a:pPr indent="-342900" lvl="0" marL="342900" marR="0" rtl="0" algn="l">
              <a:spcBef>
                <a:spcPts val="480"/>
              </a:spcBef>
              <a:spcAft>
                <a:spcPts val="0"/>
              </a:spcAft>
              <a:buClr>
                <a:srgbClr val="13294B"/>
              </a:buClr>
              <a:buSzPts val="2400"/>
              <a:buFont typeface="Arial"/>
              <a:buChar char="•"/>
            </a:pPr>
            <a:r>
              <a:rPr b="0" i="0" lang="en-US" sz="2400" u="none" cap="none" strike="noStrike">
                <a:solidFill>
                  <a:srgbClr val="13294B"/>
                </a:solidFill>
                <a:latin typeface="Calibri"/>
                <a:ea typeface="Calibri"/>
                <a:cs typeface="Calibri"/>
                <a:sym typeface="Calibri"/>
              </a:rPr>
              <a:t>Proof burden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81000" y="274638"/>
            <a:ext cx="7045036" cy="1143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Limitations</a:t>
            </a:r>
            <a:br>
              <a:rPr b="0" i="0" lang="en-US" sz="4400" u="none" cap="none" strike="noStrike">
                <a:solidFill>
                  <a:schemeClr val="dk1"/>
                </a:solidFill>
                <a:latin typeface="Calibri"/>
                <a:ea typeface="Calibri"/>
                <a:cs typeface="Calibri"/>
                <a:sym typeface="Calibri"/>
              </a:rPr>
            </a:br>
            <a:endParaRPr b="0" i="0" sz="4400" u="none" cap="none" strike="noStrike">
              <a:solidFill>
                <a:srgbClr val="13294B"/>
              </a:solidFill>
              <a:latin typeface="Calibri"/>
              <a:ea typeface="Calibri"/>
              <a:cs typeface="Calibri"/>
              <a:sym typeface="Calibri"/>
            </a:endParaRPr>
          </a:p>
        </p:txBody>
      </p:sp>
      <p:sp>
        <p:nvSpPr>
          <p:cNvPr id="146" name="Google Shape;146;p24"/>
          <p:cNvSpPr txBox="1"/>
          <p:nvPr>
            <p:ph idx="1" type="body"/>
          </p:nvPr>
        </p:nvSpPr>
        <p:spPr>
          <a:xfrm>
            <a:off x="381000" y="1600200"/>
            <a:ext cx="7045036" cy="4338781"/>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Georgia"/>
                <a:ea typeface="Georgia"/>
                <a:cs typeface="Georgia"/>
                <a:sym typeface="Georgia"/>
              </a:rPr>
              <a:t>Single threaded</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Georgia"/>
                <a:ea typeface="Georgia"/>
                <a:cs typeface="Georgia"/>
                <a:sym typeface="Georgia"/>
              </a:rPr>
              <a:t>Cython – Python to C compiler unverified</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Georgia"/>
                <a:ea typeface="Georgia"/>
                <a:cs typeface="Georgia"/>
                <a:sym typeface="Georgia"/>
              </a:rPr>
              <a:t>Reliance on other ideas:</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Georgia"/>
                <a:ea typeface="Georgia"/>
                <a:cs typeface="Georgia"/>
                <a:sym typeface="Georgia"/>
              </a:rPr>
              <a:t>SMT for automated reasoning</a:t>
            </a:r>
            <a:endParaRPr/>
          </a:p>
          <a:p>
            <a:pPr indent="-254000" lvl="2" marL="114300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Georgia"/>
                <a:ea typeface="Georgia"/>
                <a:cs typeface="Georgia"/>
                <a:sym typeface="Georgia"/>
              </a:rPr>
              <a:t>Z3</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Georgia"/>
                <a:ea typeface="Georgia"/>
                <a:cs typeface="Georgia"/>
                <a:sym typeface="Georgia"/>
              </a:rPr>
              <a:t>Cannot repair corrupted file systems</a:t>
            </a:r>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Georgia"/>
              <a:ea typeface="Georgia"/>
              <a:cs typeface="Georgia"/>
              <a:sym typeface="Georgia"/>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Georgia"/>
              <a:ea typeface="Georgia"/>
              <a:cs typeface="Georgia"/>
              <a:sym typeface="Georgi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381000" y="274638"/>
            <a:ext cx="7044900" cy="1143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4400"/>
              <a:buFont typeface="Calibri"/>
              <a:buNone/>
            </a:pPr>
            <a:r>
              <a:rPr lang="en-US">
                <a:solidFill>
                  <a:srgbClr val="13294B"/>
                </a:solidFill>
              </a:rPr>
              <a:t>Class Comments</a:t>
            </a:r>
            <a:endParaRPr b="0" i="0" sz="4400" u="none" cap="none" strike="noStrike">
              <a:solidFill>
                <a:srgbClr val="13294B"/>
              </a:solidFill>
              <a:latin typeface="Calibri"/>
              <a:ea typeface="Calibri"/>
              <a:cs typeface="Calibri"/>
              <a:sym typeface="Calibri"/>
            </a:endParaRPr>
          </a:p>
        </p:txBody>
      </p:sp>
      <p:sp>
        <p:nvSpPr>
          <p:cNvPr id="152" name="Google Shape;152;p25"/>
          <p:cNvSpPr txBox="1"/>
          <p:nvPr>
            <p:ph idx="1" type="body"/>
          </p:nvPr>
        </p:nvSpPr>
        <p:spPr>
          <a:xfrm>
            <a:off x="381000" y="1600200"/>
            <a:ext cx="7044900" cy="4338900"/>
          </a:xfrm>
          <a:prstGeom prst="rect">
            <a:avLst/>
          </a:prstGeom>
          <a:noFill/>
          <a:ln>
            <a:noFill/>
          </a:ln>
        </p:spPr>
        <p:txBody>
          <a:bodyPr anchorCtr="0" anchor="t" bIns="45700" lIns="91425" spcFirstLastPara="1" rIns="91425" wrap="square" tIns="45700">
            <a:noAutofit/>
          </a:bodyPr>
          <a:lstStyle/>
          <a:p>
            <a:pPr indent="-393700" lvl="0" marL="457200" marR="0" rtl="0" algn="l">
              <a:spcBef>
                <a:spcPts val="0"/>
              </a:spcBef>
              <a:spcAft>
                <a:spcPts val="0"/>
              </a:spcAft>
              <a:buClr>
                <a:schemeClr val="dk1"/>
              </a:buClr>
              <a:buSzPts val="2600"/>
              <a:buFont typeface="Georgia"/>
              <a:buChar char="•"/>
            </a:pPr>
            <a:r>
              <a:rPr lang="en-US" sz="2600"/>
              <a:t>No support in concurrent systems (multi-threaded systems) </a:t>
            </a:r>
            <a:endParaRPr sz="2600"/>
          </a:p>
          <a:p>
            <a:pPr indent="-393700" lvl="0" marL="457200" marR="0" rtl="0" algn="l">
              <a:spcBef>
                <a:spcPts val="0"/>
              </a:spcBef>
              <a:spcAft>
                <a:spcPts val="0"/>
              </a:spcAft>
              <a:buClr>
                <a:schemeClr val="dk1"/>
              </a:buClr>
              <a:buSzPts val="2600"/>
              <a:buFont typeface="Georgia"/>
              <a:buChar char="•"/>
            </a:pPr>
            <a:r>
              <a:rPr lang="en-US" sz="2600"/>
              <a:t>Crash refinement can be useful in other areas</a:t>
            </a:r>
            <a:endParaRPr sz="2600"/>
          </a:p>
          <a:p>
            <a:pPr indent="-393700" lvl="0" marL="457200" marR="0" rtl="0" algn="l">
              <a:spcBef>
                <a:spcPts val="0"/>
              </a:spcBef>
              <a:spcAft>
                <a:spcPts val="0"/>
              </a:spcAft>
              <a:buSzPts val="2600"/>
              <a:buChar char="•"/>
            </a:pPr>
            <a:r>
              <a:rPr lang="en-US" sz="2600"/>
              <a:t>More thorough evaluation such as references/baselines for other verification</a:t>
            </a:r>
            <a:endParaRPr sz="2600"/>
          </a:p>
          <a:p>
            <a:pPr indent="-393700" lvl="0" marL="457200" marR="0" rtl="0" algn="l">
              <a:spcBef>
                <a:spcPts val="0"/>
              </a:spcBef>
              <a:spcAft>
                <a:spcPts val="0"/>
              </a:spcAft>
              <a:buSzPts val="2600"/>
              <a:buChar char="•"/>
            </a:pPr>
            <a:r>
              <a:rPr lang="en-US" sz="2600"/>
              <a:t>36 hours for single core</a:t>
            </a:r>
            <a:endParaRPr sz="2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 name="Shape 37"/>
        <p:cNvGrpSpPr/>
        <p:nvPr/>
      </p:nvGrpSpPr>
      <p:grpSpPr>
        <a:xfrm>
          <a:off x="0" y="0"/>
          <a:ext cx="0" cy="0"/>
          <a:chOff x="0" y="0"/>
          <a:chExt cx="0" cy="0"/>
        </a:xfrm>
      </p:grpSpPr>
      <p:sp>
        <p:nvSpPr>
          <p:cNvPr id="38" name="Google Shape;38;p7"/>
          <p:cNvSpPr txBox="1"/>
          <p:nvPr>
            <p:ph type="title"/>
          </p:nvPr>
        </p:nvSpPr>
        <p:spPr>
          <a:xfrm>
            <a:off x="381000" y="274638"/>
            <a:ext cx="7045036" cy="1143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13294B"/>
              </a:buClr>
              <a:buSzPts val="4400"/>
              <a:buFont typeface="Calibri"/>
              <a:buNone/>
            </a:pPr>
            <a:r>
              <a:rPr b="0" i="0" lang="en-US" sz="4400" u="none" cap="none" strike="noStrike">
                <a:solidFill>
                  <a:srgbClr val="13294B"/>
                </a:solidFill>
                <a:latin typeface="Calibri"/>
                <a:ea typeface="Calibri"/>
                <a:cs typeface="Calibri"/>
                <a:sym typeface="Calibri"/>
              </a:rPr>
              <a:t>Overview</a:t>
            </a:r>
            <a:endParaRPr/>
          </a:p>
        </p:txBody>
      </p:sp>
      <p:sp>
        <p:nvSpPr>
          <p:cNvPr id="39" name="Google Shape;39;p7"/>
          <p:cNvSpPr txBox="1"/>
          <p:nvPr>
            <p:ph idx="1" type="body"/>
          </p:nvPr>
        </p:nvSpPr>
        <p:spPr>
          <a:xfrm>
            <a:off x="381000" y="1600200"/>
            <a:ext cx="7045036" cy="4338781"/>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Georgia"/>
                <a:ea typeface="Georgia"/>
                <a:cs typeface="Georgia"/>
                <a:sym typeface="Georgia"/>
              </a:rPr>
              <a:t>Authors used Yggdrasil to implement</a:t>
            </a:r>
            <a:endParaRPr b="0" i="0" sz="3200" u="none" cap="none" strike="noStrike">
              <a:solidFill>
                <a:schemeClr val="dk1"/>
              </a:solidFill>
              <a:latin typeface="Georgia"/>
              <a:ea typeface="Georgia"/>
              <a:cs typeface="Georgia"/>
              <a:sym typeface="Georgia"/>
            </a:endParaRPr>
          </a:p>
          <a:p>
            <a:pPr indent="0" lvl="0" marL="0" marR="0" rtl="0" algn="l">
              <a:spcBef>
                <a:spcPts val="0"/>
              </a:spcBef>
              <a:spcAft>
                <a:spcPts val="0"/>
              </a:spcAft>
              <a:buNone/>
            </a:pPr>
            <a:r>
              <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Georgia"/>
                <a:ea typeface="Georgia"/>
                <a:cs typeface="Georgia"/>
                <a:sym typeface="Georgia"/>
              </a:rPr>
              <a:t>YminLFS</a:t>
            </a:r>
            <a:endParaRPr b="0" i="0" sz="2800" u="none" cap="none" strike="noStrike">
              <a:solidFill>
                <a:schemeClr val="dk1"/>
              </a:solidFill>
              <a:latin typeface="Georgia"/>
              <a:ea typeface="Georgia"/>
              <a:cs typeface="Georgia"/>
              <a:sym typeface="Georgia"/>
            </a:endParaRPr>
          </a:p>
          <a:p>
            <a:pPr indent="0" lvl="0" marL="0" marR="0" rtl="0" algn="l">
              <a:spcBef>
                <a:spcPts val="560"/>
              </a:spcBef>
              <a:spcAft>
                <a:spcPts val="0"/>
              </a:spcAft>
              <a:buNone/>
            </a:pPr>
            <a:r>
              <a:t/>
            </a:r>
            <a:endParaRPr/>
          </a:p>
          <a:p>
            <a:pPr indent="-285750" lvl="1" marL="742950" rtl="0" algn="l">
              <a:spcBef>
                <a:spcPts val="560"/>
              </a:spcBef>
              <a:spcAft>
                <a:spcPts val="0"/>
              </a:spcAft>
              <a:buClr>
                <a:schemeClr val="dk1"/>
              </a:buClr>
              <a:buSzPts val="2800"/>
              <a:buFont typeface="Arial"/>
              <a:buChar char="–"/>
            </a:pPr>
            <a:r>
              <a:rPr lang="en-US"/>
              <a:t>Yxv6+sync</a:t>
            </a:r>
            <a:endParaRPr/>
          </a:p>
          <a:p>
            <a:pPr indent="0" lvl="0" marL="0" rtl="0" algn="l">
              <a:spcBef>
                <a:spcPts val="640"/>
              </a:spcBef>
              <a:spcAft>
                <a:spcPts val="0"/>
              </a:spcAft>
              <a:buNone/>
            </a:pPr>
            <a:r>
              <a:t/>
            </a:r>
            <a:endParaRPr/>
          </a:p>
          <a:p>
            <a:pPr indent="-285750" lvl="1" marL="742950" rtl="0" algn="l">
              <a:spcBef>
                <a:spcPts val="560"/>
              </a:spcBef>
              <a:spcAft>
                <a:spcPts val="0"/>
              </a:spcAft>
              <a:buClr>
                <a:schemeClr val="dk1"/>
              </a:buClr>
              <a:buSzPts val="2800"/>
              <a:buFont typeface="Arial"/>
              <a:buChar char="–"/>
            </a:pPr>
            <a:r>
              <a:rPr lang="en-US"/>
              <a:t>Yxv6+group_commit</a:t>
            </a:r>
            <a:endParaRPr/>
          </a:p>
          <a:p>
            <a:pPr indent="0" lvl="0" marL="0" marR="0" rtl="0" algn="l">
              <a:spcBef>
                <a:spcPts val="560"/>
              </a:spcBef>
              <a:spcAft>
                <a:spcPts val="0"/>
              </a:spcAft>
              <a:buNone/>
            </a:pPr>
            <a:r>
              <a:t/>
            </a:r>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Georgia"/>
              <a:ea typeface="Georgia"/>
              <a:cs typeface="Georgia"/>
              <a:sym typeface="Georgia"/>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 name="Shape 43"/>
        <p:cNvGrpSpPr/>
        <p:nvPr/>
      </p:nvGrpSpPr>
      <p:grpSpPr>
        <a:xfrm>
          <a:off x="0" y="0"/>
          <a:ext cx="0" cy="0"/>
          <a:chOff x="0" y="0"/>
          <a:chExt cx="0" cy="0"/>
        </a:xfrm>
      </p:grpSpPr>
      <p:sp>
        <p:nvSpPr>
          <p:cNvPr id="44" name="Google Shape;44;p8"/>
          <p:cNvSpPr txBox="1"/>
          <p:nvPr>
            <p:ph type="title"/>
          </p:nvPr>
        </p:nvSpPr>
        <p:spPr>
          <a:xfrm>
            <a:off x="381000" y="274638"/>
            <a:ext cx="7045036" cy="1143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13294B"/>
              </a:buClr>
              <a:buSzPts val="4400"/>
              <a:buFont typeface="Calibri"/>
              <a:buNone/>
            </a:pPr>
            <a:r>
              <a:rPr b="0" i="0" lang="en-US" sz="4400" u="none" cap="none" strike="noStrike">
                <a:solidFill>
                  <a:srgbClr val="13294B"/>
                </a:solidFill>
                <a:latin typeface="Calibri"/>
                <a:ea typeface="Calibri"/>
                <a:cs typeface="Calibri"/>
                <a:sym typeface="Calibri"/>
              </a:rPr>
              <a:t>Yggdrasil</a:t>
            </a:r>
            <a:endParaRPr/>
          </a:p>
        </p:txBody>
      </p:sp>
      <p:sp>
        <p:nvSpPr>
          <p:cNvPr id="45" name="Google Shape;45;p8"/>
          <p:cNvSpPr txBox="1"/>
          <p:nvPr>
            <p:ph idx="1" type="body"/>
          </p:nvPr>
        </p:nvSpPr>
        <p:spPr>
          <a:xfrm>
            <a:off x="381000" y="1454425"/>
            <a:ext cx="7045036" cy="4338781"/>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Georgia"/>
                <a:ea typeface="Georgia"/>
                <a:cs typeface="Georgia"/>
                <a:sym typeface="Georgia"/>
              </a:rPr>
              <a:t>Toolkit that helps programmers write file systems and formally verify their correctness in a pushbutton fashion</a:t>
            </a:r>
            <a:endParaRPr/>
          </a:p>
          <a:p>
            <a:pPr indent="-342900" lvl="0" marL="3429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Georgia"/>
                <a:ea typeface="Georgia"/>
                <a:cs typeface="Georgia"/>
                <a:sym typeface="Georgia"/>
              </a:rPr>
              <a:t>Fully automated reasoning</a:t>
            </a:r>
            <a:endParaRPr/>
          </a:p>
          <a:p>
            <a:pPr indent="-342900" lvl="0" marL="3429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Georgia"/>
                <a:ea typeface="Georgia"/>
                <a:cs typeface="Georgia"/>
                <a:sym typeface="Georgia"/>
              </a:rPr>
              <a:t>Yggdrasil asks programmers for three inputs: a specification of the expected behavior, an implementation, and consistency invariants indicating whether a file system image is in a consistent state</a:t>
            </a:r>
            <a:endParaRPr/>
          </a:p>
          <a:p>
            <a:pPr indent="-342900" lvl="0" marL="3429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Georgia"/>
                <a:ea typeface="Georgia"/>
                <a:cs typeface="Georgia"/>
                <a:sym typeface="Georgia"/>
              </a:rPr>
              <a:t>Single-threaded systems</a:t>
            </a:r>
            <a:endParaRPr b="0" i="0" sz="2400" u="none" cap="none" strike="noStrike">
              <a:solidFill>
                <a:schemeClr val="dk1"/>
              </a:solidFill>
              <a:latin typeface="Georgia"/>
              <a:ea typeface="Georgia"/>
              <a:cs typeface="Georgia"/>
              <a:sym typeface="Georgia"/>
            </a:endParaRPr>
          </a:p>
          <a:p>
            <a:pPr indent="-342900" lvl="0" marL="342900" marR="0" rtl="0" algn="l">
              <a:spcBef>
                <a:spcPts val="480"/>
              </a:spcBef>
              <a:spcAft>
                <a:spcPts val="0"/>
              </a:spcAft>
              <a:buClr>
                <a:schemeClr val="dk1"/>
              </a:buClr>
              <a:buSzPts val="2400"/>
              <a:buFont typeface="Arial"/>
              <a:buChar char="•"/>
            </a:pPr>
            <a:r>
              <a:rPr lang="en-US" sz="2400"/>
              <a:t>Provides optimizations and reverifies the code</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Google Shape;50;p9"/>
          <p:cNvSpPr txBox="1"/>
          <p:nvPr>
            <p:ph type="title"/>
          </p:nvPr>
        </p:nvSpPr>
        <p:spPr>
          <a:xfrm>
            <a:off x="381000" y="274638"/>
            <a:ext cx="7045036" cy="1143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4400"/>
              <a:buFont typeface="Calibri"/>
              <a:buNone/>
            </a:pPr>
            <a:r>
              <a:rPr lang="en-US">
                <a:solidFill>
                  <a:srgbClr val="13294B"/>
                </a:solidFill>
              </a:rPr>
              <a:t>Why Crash Refinement</a:t>
            </a:r>
            <a:endParaRPr b="0" i="0" sz="4400" u="none" cap="none" strike="noStrike">
              <a:solidFill>
                <a:srgbClr val="13294B"/>
              </a:solidFill>
              <a:latin typeface="Calibri"/>
              <a:ea typeface="Calibri"/>
              <a:cs typeface="Calibri"/>
              <a:sym typeface="Calibri"/>
            </a:endParaRPr>
          </a:p>
        </p:txBody>
      </p:sp>
      <p:sp>
        <p:nvSpPr>
          <p:cNvPr id="51" name="Google Shape;51;p9"/>
          <p:cNvSpPr txBox="1"/>
          <p:nvPr>
            <p:ph idx="1" type="body"/>
          </p:nvPr>
        </p:nvSpPr>
        <p:spPr>
          <a:xfrm>
            <a:off x="381000" y="1600200"/>
            <a:ext cx="7045036" cy="4338781"/>
          </a:xfrm>
          <a:prstGeom prst="rect">
            <a:avLst/>
          </a:prstGeom>
          <a:noFill/>
          <a:ln>
            <a:noFill/>
          </a:ln>
        </p:spPr>
        <p:txBody>
          <a:bodyPr anchorCtr="0" anchor="t" bIns="45700" lIns="91425" spcFirstLastPara="1" rIns="91425" wrap="square" tIns="45700">
            <a:noAutofit/>
          </a:bodyPr>
          <a:lstStyle/>
          <a:p>
            <a:pPr indent="-431800" lvl="0" marL="457200" marR="0" rtl="0" algn="l">
              <a:spcBef>
                <a:spcPts val="0"/>
              </a:spcBef>
              <a:spcAft>
                <a:spcPts val="0"/>
              </a:spcAft>
              <a:buClr>
                <a:schemeClr val="dk1"/>
              </a:buClr>
              <a:buSzPts val="3200"/>
              <a:buFont typeface="Georgia"/>
              <a:buChar char="•"/>
            </a:pPr>
            <a:r>
              <a:rPr lang="en-US"/>
              <a:t>If the same operations occur on 2 systems, they will transition to equivalent consistent states</a:t>
            </a:r>
            <a:endParaRPr/>
          </a:p>
          <a:p>
            <a:pPr indent="-431800" lvl="0" marL="457200" marR="0" rtl="0" algn="l">
              <a:spcBef>
                <a:spcPts val="0"/>
              </a:spcBef>
              <a:spcAft>
                <a:spcPts val="0"/>
              </a:spcAft>
              <a:buClr>
                <a:schemeClr val="dk1"/>
              </a:buClr>
              <a:buSzPts val="3200"/>
              <a:buFont typeface="Georgia"/>
              <a:buChar char="•"/>
            </a:pPr>
            <a:r>
              <a:rPr lang="en-US"/>
              <a:t>The statement above is too strong for systems that interact with external storage so </a:t>
            </a:r>
            <a:r>
              <a:rPr b="1" lang="en-US"/>
              <a:t>Crash Refinement</a:t>
            </a:r>
            <a:r>
              <a:rPr lang="en-US"/>
              <a:t> is introduced</a:t>
            </a:r>
            <a:endParaRPr i="0" sz="3200" u="none" cap="none" strike="noStrike">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0"/>
          <p:cNvSpPr txBox="1"/>
          <p:nvPr>
            <p:ph type="title"/>
          </p:nvPr>
        </p:nvSpPr>
        <p:spPr>
          <a:xfrm>
            <a:off x="381000" y="274638"/>
            <a:ext cx="7045036" cy="1143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4400"/>
              <a:buFont typeface="Calibri"/>
              <a:buNone/>
            </a:pPr>
            <a:r>
              <a:rPr lang="en-US">
                <a:solidFill>
                  <a:srgbClr val="13294B"/>
                </a:solidFill>
              </a:rPr>
              <a:t>Crash Refinement Definitions</a:t>
            </a:r>
            <a:endParaRPr b="0" i="0" sz="4400" u="none" cap="none" strike="noStrike">
              <a:solidFill>
                <a:srgbClr val="13294B"/>
              </a:solidFill>
              <a:latin typeface="Calibri"/>
              <a:ea typeface="Calibri"/>
              <a:cs typeface="Calibri"/>
              <a:sym typeface="Calibri"/>
            </a:endParaRPr>
          </a:p>
        </p:txBody>
      </p:sp>
      <p:sp>
        <p:nvSpPr>
          <p:cNvPr id="57" name="Google Shape;57;p10"/>
          <p:cNvSpPr txBox="1"/>
          <p:nvPr>
            <p:ph idx="1" type="body"/>
          </p:nvPr>
        </p:nvSpPr>
        <p:spPr>
          <a:xfrm>
            <a:off x="381000" y="1600200"/>
            <a:ext cx="7045036" cy="4338781"/>
          </a:xfrm>
          <a:prstGeom prst="rect">
            <a:avLst/>
          </a:prstGeom>
          <a:noFill/>
          <a:ln>
            <a:noFill/>
          </a:ln>
        </p:spPr>
        <p:txBody>
          <a:bodyPr anchorCtr="0" anchor="t" bIns="45700" lIns="91425" spcFirstLastPara="1" rIns="91425" wrap="square" tIns="45700">
            <a:noAutofit/>
          </a:bodyPr>
          <a:lstStyle/>
          <a:p>
            <a:pPr indent="-431800" lvl="0" marL="457200" marR="0" rtl="0" algn="l">
              <a:spcBef>
                <a:spcPts val="0"/>
              </a:spcBef>
              <a:spcAft>
                <a:spcPts val="0"/>
              </a:spcAft>
              <a:buClr>
                <a:schemeClr val="dk1"/>
              </a:buClr>
              <a:buSzPts val="3200"/>
              <a:buFont typeface="Georgia"/>
              <a:buAutoNum type="arabicPeriod"/>
            </a:pPr>
            <a:r>
              <a:rPr lang="en-US"/>
              <a:t>Crash-free equivalence</a:t>
            </a:r>
            <a:endParaRPr/>
          </a:p>
          <a:p>
            <a:pPr indent="-431800" lvl="0" marL="457200" marR="0" rtl="0" algn="l">
              <a:spcBef>
                <a:spcPts val="0"/>
              </a:spcBef>
              <a:spcAft>
                <a:spcPts val="0"/>
              </a:spcAft>
              <a:buSzPts val="3200"/>
              <a:buAutoNum type="arabicPeriod"/>
            </a:pPr>
            <a:r>
              <a:rPr lang="en-US"/>
              <a:t>Crash refinement without recovery</a:t>
            </a:r>
            <a:endParaRPr/>
          </a:p>
          <a:p>
            <a:pPr indent="-431800" lvl="0" marL="457200" marR="0" rtl="0" algn="l">
              <a:spcBef>
                <a:spcPts val="0"/>
              </a:spcBef>
              <a:spcAft>
                <a:spcPts val="0"/>
              </a:spcAft>
              <a:buSzPts val="3200"/>
              <a:buAutoNum type="arabicPeriod"/>
            </a:pPr>
            <a:r>
              <a:rPr lang="en-US"/>
              <a:t>Recovery idempotence</a:t>
            </a:r>
            <a:endParaRPr/>
          </a:p>
          <a:p>
            <a:pPr indent="-431800" lvl="0" marL="457200" marR="0" rtl="0" algn="l">
              <a:spcBef>
                <a:spcPts val="0"/>
              </a:spcBef>
              <a:spcAft>
                <a:spcPts val="0"/>
              </a:spcAft>
              <a:buSzPts val="3200"/>
              <a:buAutoNum type="arabicPeriod"/>
            </a:pPr>
            <a:r>
              <a:rPr lang="en-US"/>
              <a:t>Crash refinement with recovery</a:t>
            </a:r>
            <a:endParaRPr/>
          </a:p>
          <a:p>
            <a:pPr indent="-431800" lvl="0" marL="457200" marR="0" rtl="0" algn="l">
              <a:spcBef>
                <a:spcPts val="0"/>
              </a:spcBef>
              <a:spcAft>
                <a:spcPts val="0"/>
              </a:spcAft>
              <a:buSzPts val="3200"/>
              <a:buAutoNum type="arabicPeriod"/>
            </a:pPr>
            <a:r>
              <a:rPr lang="en-US"/>
              <a:t>No-op</a:t>
            </a:r>
            <a:endParaRPr/>
          </a:p>
          <a:p>
            <a:pPr indent="-431800" lvl="0" marL="457200" marR="0" rtl="0" algn="l">
              <a:spcBef>
                <a:spcPts val="0"/>
              </a:spcBef>
              <a:spcAft>
                <a:spcPts val="0"/>
              </a:spcAft>
              <a:buSzPts val="3200"/>
              <a:buAutoNum type="arabicPeriod"/>
            </a:pPr>
            <a:r>
              <a:rPr lang="en-US"/>
              <a:t>System crash refinement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1"/>
          <p:cNvSpPr txBox="1"/>
          <p:nvPr>
            <p:ph type="title"/>
          </p:nvPr>
        </p:nvSpPr>
        <p:spPr>
          <a:xfrm>
            <a:off x="381000" y="274638"/>
            <a:ext cx="7045036" cy="1143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13294B"/>
              </a:buClr>
              <a:buSzPts val="4400"/>
              <a:buFont typeface="Calibri"/>
              <a:buNone/>
            </a:pPr>
            <a:r>
              <a:rPr b="0" i="0" lang="en-US" sz="4400" u="none" cap="none" strike="noStrike">
                <a:solidFill>
                  <a:srgbClr val="13294B"/>
                </a:solidFill>
                <a:latin typeface="Calibri"/>
                <a:ea typeface="Calibri"/>
                <a:cs typeface="Calibri"/>
                <a:sym typeface="Calibri"/>
              </a:rPr>
              <a:t>Crash Refinement</a:t>
            </a:r>
            <a:br>
              <a:rPr b="0" i="0" lang="en-US" sz="4400" u="none" cap="none" strike="noStrike">
                <a:solidFill>
                  <a:srgbClr val="13294B"/>
                </a:solidFill>
                <a:latin typeface="Calibri"/>
                <a:ea typeface="Calibri"/>
                <a:cs typeface="Calibri"/>
                <a:sym typeface="Calibri"/>
              </a:rPr>
            </a:br>
            <a:endParaRPr b="0" i="0" sz="4400" u="none" cap="none" strike="noStrike">
              <a:solidFill>
                <a:srgbClr val="13294B"/>
              </a:solidFill>
              <a:latin typeface="Calibri"/>
              <a:ea typeface="Calibri"/>
              <a:cs typeface="Calibri"/>
              <a:sym typeface="Calibri"/>
            </a:endParaRPr>
          </a:p>
        </p:txBody>
      </p:sp>
      <p:sp>
        <p:nvSpPr>
          <p:cNvPr id="64" name="Google Shape;64;p11"/>
          <p:cNvSpPr txBox="1"/>
          <p:nvPr>
            <p:ph idx="1" type="body"/>
          </p:nvPr>
        </p:nvSpPr>
        <p:spPr>
          <a:xfrm>
            <a:off x="381000" y="1600200"/>
            <a:ext cx="7045036" cy="4338781"/>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Georgia"/>
                <a:ea typeface="Georgia"/>
                <a:cs typeface="Georgia"/>
                <a:sym typeface="Georgia"/>
              </a:rPr>
              <a:t>Captures the presence of non-determinism</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Georgia"/>
                <a:ea typeface="Georgia"/>
                <a:cs typeface="Georgia"/>
                <a:sym typeface="Georgia"/>
              </a:rPr>
              <a:t>Any disk state produced by a correct implementation must also be producible by the specification</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Georgia"/>
                <a:ea typeface="Georgia"/>
                <a:cs typeface="Georgia"/>
                <a:sym typeface="Georgia"/>
              </a:rPr>
              <a:t>Use Z3 to automate the proof process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2"/>
          <p:cNvSpPr txBox="1"/>
          <p:nvPr>
            <p:ph type="title"/>
          </p:nvPr>
        </p:nvSpPr>
        <p:spPr>
          <a:xfrm>
            <a:off x="381000" y="274638"/>
            <a:ext cx="7045036" cy="1143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13294B"/>
              </a:buClr>
              <a:buSzPts val="4400"/>
              <a:buFont typeface="Calibri"/>
              <a:buNone/>
            </a:pPr>
            <a:r>
              <a:rPr b="0" i="0" lang="en-US" sz="4400" u="none" cap="none" strike="noStrike">
                <a:solidFill>
                  <a:srgbClr val="13294B"/>
                </a:solidFill>
                <a:latin typeface="Calibri"/>
                <a:ea typeface="Calibri"/>
                <a:cs typeface="Calibri"/>
                <a:sym typeface="Calibri"/>
              </a:rPr>
              <a:t>Yggdrasil </a:t>
            </a:r>
            <a:r>
              <a:rPr lang="en-US">
                <a:solidFill>
                  <a:srgbClr val="13294B"/>
                </a:solidFill>
              </a:rPr>
              <a:t>Plugins</a:t>
            </a:r>
            <a:endParaRPr/>
          </a:p>
        </p:txBody>
      </p:sp>
      <p:sp>
        <p:nvSpPr>
          <p:cNvPr id="70" name="Google Shape;70;p12"/>
          <p:cNvSpPr txBox="1"/>
          <p:nvPr>
            <p:ph idx="1" type="body"/>
          </p:nvPr>
        </p:nvSpPr>
        <p:spPr>
          <a:xfrm>
            <a:off x="381000" y="1600200"/>
            <a:ext cx="7045036" cy="4338781"/>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Georgia"/>
                <a:ea typeface="Georgia"/>
                <a:cs typeface="Georgia"/>
                <a:sym typeface="Georgia"/>
              </a:rPr>
              <a:t>Identifies where the system crashed</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Georgia"/>
                <a:ea typeface="Georgia"/>
                <a:cs typeface="Georgia"/>
                <a:sym typeface="Georgia"/>
              </a:rPr>
              <a:t>Allows programmers to add plug-in visualizer</a:t>
            </a:r>
            <a:endParaRPr b="0" i="0" sz="3200" u="none" cap="none" strike="noStrike">
              <a:solidFill>
                <a:schemeClr val="dk1"/>
              </a:solidFill>
              <a:latin typeface="Georgia"/>
              <a:ea typeface="Georgia"/>
              <a:cs typeface="Georgia"/>
              <a:sym typeface="Georgia"/>
            </a:endParaRPr>
          </a:p>
          <a:p>
            <a:pPr indent="-342900" lvl="0" marL="342900" marR="0" rtl="0" algn="l">
              <a:spcBef>
                <a:spcPts val="640"/>
              </a:spcBef>
              <a:spcAft>
                <a:spcPts val="0"/>
              </a:spcAft>
              <a:buClr>
                <a:schemeClr val="dk1"/>
              </a:buClr>
              <a:buSzPts val="3200"/>
              <a:buFont typeface="Arial"/>
              <a:buChar char="•"/>
            </a:pPr>
            <a:r>
              <a:rPr lang="en-US"/>
              <a:t>Plug-ins for optimizations also allowed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3"/>
          <p:cNvSpPr txBox="1"/>
          <p:nvPr>
            <p:ph type="title"/>
          </p:nvPr>
        </p:nvSpPr>
        <p:spPr>
          <a:xfrm>
            <a:off x="381000" y="274638"/>
            <a:ext cx="7045036" cy="1143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13294B"/>
              </a:buClr>
              <a:buSzPts val="4400"/>
              <a:buFont typeface="Calibri"/>
              <a:buNone/>
            </a:pPr>
            <a:r>
              <a:rPr b="0" i="0" lang="en-US" sz="4400" u="none" cap="none" strike="noStrike">
                <a:solidFill>
                  <a:srgbClr val="13294B"/>
                </a:solidFill>
                <a:latin typeface="Calibri"/>
                <a:ea typeface="Calibri"/>
                <a:cs typeface="Calibri"/>
                <a:sym typeface="Calibri"/>
              </a:rPr>
              <a:t>YminLFS</a:t>
            </a:r>
            <a:endParaRPr b="0" i="0" sz="4400" u="none" cap="none" strike="noStrike">
              <a:solidFill>
                <a:srgbClr val="13294B"/>
              </a:solidFill>
              <a:latin typeface="Calibri"/>
              <a:ea typeface="Calibri"/>
              <a:cs typeface="Calibri"/>
              <a:sym typeface="Calibri"/>
            </a:endParaRPr>
          </a:p>
        </p:txBody>
      </p:sp>
      <p:sp>
        <p:nvSpPr>
          <p:cNvPr id="77" name="Google Shape;77;p13"/>
          <p:cNvSpPr txBox="1"/>
          <p:nvPr>
            <p:ph idx="1" type="body"/>
          </p:nvPr>
        </p:nvSpPr>
        <p:spPr>
          <a:xfrm>
            <a:off x="381000" y="1600200"/>
            <a:ext cx="7045036" cy="4338781"/>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Georgia"/>
                <a:ea typeface="Georgia"/>
                <a:cs typeface="Georgia"/>
                <a:sym typeface="Georgia"/>
              </a:rPr>
              <a:t>Log-structured file system</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Georgia"/>
                <a:ea typeface="Georgia"/>
                <a:cs typeface="Georgia"/>
                <a:sym typeface="Georgia"/>
              </a:rPr>
              <a:t>Does not overwrite blocks and no garbage collection</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Georgia"/>
                <a:ea typeface="Georgia"/>
                <a:cs typeface="Georgia"/>
                <a:sym typeface="Georgia"/>
              </a:rPr>
              <a:t>Minimal to construct, but still tricky</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Georgia"/>
                <a:ea typeface="Georgia"/>
                <a:cs typeface="Georgia"/>
                <a:sym typeface="Georgia"/>
              </a:rPr>
              <a:t>Yggdrasil found 2 bugs when implementing</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Georgia"/>
                <a:ea typeface="Georgia"/>
                <a:cs typeface="Georgia"/>
                <a:sym typeface="Georgia"/>
              </a:rPr>
              <a:t>One in the lookup logic and one in the data layout</a:t>
            </a:r>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University Of Illinois">
      <a:dk1>
        <a:srgbClr val="131F33"/>
      </a:dk1>
      <a:lt1>
        <a:srgbClr val="FFFFFF"/>
      </a:lt1>
      <a:dk2>
        <a:srgbClr val="FA6300"/>
      </a:dk2>
      <a:lt2>
        <a:srgbClr val="FAFAFA"/>
      </a:lt2>
      <a:accent1>
        <a:srgbClr val="131F33"/>
      </a:accent1>
      <a:accent2>
        <a:srgbClr val="FA6300"/>
      </a:accent2>
      <a:accent3>
        <a:srgbClr val="555555"/>
      </a:accent3>
      <a:accent4>
        <a:srgbClr val="888888"/>
      </a:accent4>
      <a:accent5>
        <a:srgbClr val="4BACC6"/>
      </a:accent5>
      <a:accent6>
        <a:srgbClr val="F79646"/>
      </a:accent6>
      <a:hlink>
        <a:srgbClr val="666666"/>
      </a:hlink>
      <a:folHlink>
        <a:srgbClr val="AAAAA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