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76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7335500" cy="9753600"/>
  <p:notesSz cx="173355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/>
    <p:restoredTop sz="73781"/>
  </p:normalViewPr>
  <p:slideViewPr>
    <p:cSldViewPr>
      <p:cViewPr>
        <p:scale>
          <a:sx n="150" d="100"/>
          <a:sy n="150" d="100"/>
        </p:scale>
        <p:origin x="-6392" y="-25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512050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818688" y="0"/>
            <a:ext cx="7512050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7392C-63B4-A04D-8B23-8C6B2A06C16E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41988" y="1219200"/>
            <a:ext cx="58515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733550" y="4694238"/>
            <a:ext cx="13868400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7512050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818688" y="9264650"/>
            <a:ext cx="7512050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B8181-A19D-6245-9A81-C8AD2041D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1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The user periodically submits </a:t>
            </a:r>
            <a:r>
              <a:rPr lang="en-US" dirty="0" err="1" smtClean="0"/>
              <a:t>JobX</a:t>
            </a:r>
            <a:r>
              <a:rPr lang="en-US" dirty="0" smtClean="0"/>
              <a:t> with manually provisioned resources. In the meantime, the underlying infrastructure captures: (a) Data-dependencies and ingress/egress operations in the Provenance Graph (PG). (b) Resource utilization of each run (marked as the R1-R4 skylines in Fig. 3) in a Telemetry-History (TH) database. 2. The SLO Inference performs an offline analysis of the successful runs of </a:t>
            </a:r>
            <a:r>
              <a:rPr lang="en-US" dirty="0" err="1" smtClean="0"/>
              <a:t>JobX</a:t>
            </a:r>
            <a:r>
              <a:rPr lang="en-US" dirty="0" smtClean="0"/>
              <a:t>: (a) From the PG it derives a deadline d—the SLO. (b) From the TH, it derives a model of the job resource demand over time, R ∗ . We refer to R ∗ as the job resource model 3. The user signs off (or optionally overrides) the automatically-generated SLO and job resource model. 4. Morpheus enforces SLOs via recurring reservations: (a) Adds a recurring reservation for </a:t>
            </a:r>
            <a:r>
              <a:rPr lang="en-US" dirty="0" err="1" smtClean="0"/>
              <a:t>JobX</a:t>
            </a:r>
            <a:r>
              <a:rPr lang="en-US" dirty="0" smtClean="0"/>
              <a:t> into the cluster agenda—this sets aside resources over time based on the job resource model R ∗ . (b) New instances of </a:t>
            </a:r>
            <a:r>
              <a:rPr lang="en-US" dirty="0" err="1" smtClean="0"/>
              <a:t>JobX</a:t>
            </a:r>
            <a:r>
              <a:rPr lang="en-US" dirty="0" smtClean="0"/>
              <a:t> run within the recurring reservation (dedicated resources). 5. The Dynamic </a:t>
            </a:r>
            <a:r>
              <a:rPr lang="en-US" dirty="0" err="1" smtClean="0"/>
              <a:t>Reprovisioning</a:t>
            </a:r>
            <a:r>
              <a:rPr lang="en-US" dirty="0" smtClean="0"/>
              <a:t> component monitors the job progress online, and increases/decreases the reservation, to mitigate inherent execution variability. 6. Morpheus constantly feeds back into Step 2 the PG and telemetry information of the new runs for continuous learning and refinement of the SLO and the job resource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B8181-A19D-6245-9A81-C8AD2041DD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13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nodes represent jobs and files in our clusters, and edges capture read/write operations among jobs, files, and all ingress/egress operations</a:t>
            </a:r>
          </a:p>
          <a:p>
            <a:endParaRPr lang="en-US" dirty="0" smtClean="0"/>
          </a:p>
          <a:p>
            <a:r>
              <a:rPr lang="en-US" dirty="0" smtClean="0"/>
              <a:t>To this end, we rely on four random variables, in chronological order: </a:t>
            </a:r>
            <a:r>
              <a:rPr lang="en-US" dirty="0" err="1" smtClean="0"/>
              <a:t>TinAvail</a:t>
            </a:r>
            <a:r>
              <a:rPr lang="en-US" dirty="0" smtClean="0"/>
              <a:t>, time at which job inputs are available (i.e., the time of last write to any input); </a:t>
            </a:r>
            <a:r>
              <a:rPr lang="en-US" dirty="0" err="1" smtClean="0"/>
              <a:t>Tstart</a:t>
            </a:r>
            <a:r>
              <a:rPr lang="en-US" dirty="0" smtClean="0"/>
              <a:t>, time when the job starts execution; Tend, time when the job completes execution; </a:t>
            </a:r>
            <a:r>
              <a:rPr lang="en-US" dirty="0" err="1" smtClean="0"/>
              <a:t>ToutRead</a:t>
            </a:r>
            <a:r>
              <a:rPr lang="en-US" dirty="0" smtClean="0"/>
              <a:t>, time at which any job output is first read.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B8181-A19D-6245-9A81-C8AD2041DD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21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small fraction of jobs with periods that are not amenable (off-kilter or periods larger than one day) are accommodated using non-periodic reservations for each instance. We note that the LCM can be reconfigured in case of many such outliers.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B8181-A19D-6245-9A81-C8AD2041DD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67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 nutshell, the idea behind </a:t>
            </a:r>
            <a:r>
              <a:rPr lang="en-US" dirty="0" err="1" smtClean="0"/>
              <a:t>LowCost</a:t>
            </a:r>
            <a:r>
              <a:rPr lang="en-US" dirty="0" smtClean="0"/>
              <a:t> is to allocate each incoming job in a way that is </a:t>
            </a:r>
            <a:r>
              <a:rPr lang="en-US" dirty="0" err="1" smtClean="0"/>
              <a:t>costefficient</a:t>
            </a:r>
            <a:r>
              <a:rPr lang="en-US" dirty="0" smtClean="0"/>
              <a:t> with respect to </a:t>
            </a:r>
            <a:r>
              <a:rPr lang="en-US" dirty="0" err="1" smtClean="0"/>
              <a:t>maxt</a:t>
            </a:r>
            <a:r>
              <a:rPr lang="en-US" dirty="0" smtClean="0"/>
              <a:t> c(t). To that end, </a:t>
            </a:r>
            <a:r>
              <a:rPr lang="en-US" dirty="0" err="1" smtClean="0"/>
              <a:t>LowCost</a:t>
            </a:r>
            <a:r>
              <a:rPr lang="en-US" dirty="0" smtClean="0"/>
              <a:t> follows a greedy procedure which places containers iteratively at cost-efficient positions.</a:t>
            </a:r>
          </a:p>
          <a:p>
            <a:r>
              <a:rPr lang="en-US" dirty="0" smtClean="0"/>
              <a:t>In more detail, </a:t>
            </a:r>
            <a:r>
              <a:rPr lang="en-US" dirty="0" err="1" smtClean="0"/>
              <a:t>LowCost</a:t>
            </a:r>
            <a:r>
              <a:rPr lang="en-US" dirty="0" smtClean="0"/>
              <a:t> handles the stages one by one in reverse chronological order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B8181-A19D-6245-9A81-C8AD2041DD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1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peak, aggregate guaranteed capacity exceeds the 92TB of container memory, reaching maximum cluster capacity. The system remains responsive throughout the experiment with reservation submission latencies within 10sec.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B8181-A19D-6245-9A81-C8AD2041DD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81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B8181-A19D-6245-9A81-C8AD2041DD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47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00162" y="3023616"/>
            <a:ext cx="14735175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00325" y="5462016"/>
            <a:ext cx="1213485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0000D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0000D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66775" y="2243328"/>
            <a:ext cx="7540942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927782" y="2243328"/>
            <a:ext cx="7540942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0000D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03232" y="488984"/>
            <a:ext cx="3729034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0000D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25298" y="2695708"/>
            <a:ext cx="6934834" cy="4027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894070" y="9070848"/>
            <a:ext cx="5547360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66775" y="9070848"/>
            <a:ext cx="3987165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764266" y="9228328"/>
            <a:ext cx="305434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20" Type="http://schemas.openxmlformats.org/officeDocument/2006/relationships/image" Target="../media/image39.png"/><Relationship Id="rId21" Type="http://schemas.openxmlformats.org/officeDocument/2006/relationships/image" Target="../media/image40.png"/><Relationship Id="rId22" Type="http://schemas.openxmlformats.org/officeDocument/2006/relationships/image" Target="../media/image41.png"/><Relationship Id="rId23" Type="http://schemas.openxmlformats.org/officeDocument/2006/relationships/image" Target="../media/image42.png"/><Relationship Id="rId24" Type="http://schemas.openxmlformats.org/officeDocument/2006/relationships/image" Target="../media/image43.png"/><Relationship Id="rId25" Type="http://schemas.openxmlformats.org/officeDocument/2006/relationships/image" Target="../media/image44.png"/><Relationship Id="rId26" Type="http://schemas.openxmlformats.org/officeDocument/2006/relationships/image" Target="../media/image45.png"/><Relationship Id="rId27" Type="http://schemas.openxmlformats.org/officeDocument/2006/relationships/image" Target="../media/image46.png"/><Relationship Id="rId28" Type="http://schemas.openxmlformats.org/officeDocument/2006/relationships/image" Target="../media/image47.png"/><Relationship Id="rId29" Type="http://schemas.openxmlformats.org/officeDocument/2006/relationships/image" Target="../media/image4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6" Type="http://schemas.openxmlformats.org/officeDocument/2006/relationships/image" Target="../media/image92.png"/><Relationship Id="rId47" Type="http://schemas.openxmlformats.org/officeDocument/2006/relationships/image" Target="../media/image93.png"/><Relationship Id="rId48" Type="http://schemas.openxmlformats.org/officeDocument/2006/relationships/image" Target="../media/image94.png"/><Relationship Id="rId20" Type="http://schemas.openxmlformats.org/officeDocument/2006/relationships/image" Target="../media/image66.png"/><Relationship Id="rId21" Type="http://schemas.openxmlformats.org/officeDocument/2006/relationships/image" Target="../media/image67.png"/><Relationship Id="rId22" Type="http://schemas.openxmlformats.org/officeDocument/2006/relationships/image" Target="../media/image68.png"/><Relationship Id="rId23" Type="http://schemas.openxmlformats.org/officeDocument/2006/relationships/image" Target="../media/image69.png"/><Relationship Id="rId24" Type="http://schemas.openxmlformats.org/officeDocument/2006/relationships/image" Target="../media/image70.png"/><Relationship Id="rId25" Type="http://schemas.openxmlformats.org/officeDocument/2006/relationships/image" Target="../media/image71.png"/><Relationship Id="rId26" Type="http://schemas.openxmlformats.org/officeDocument/2006/relationships/image" Target="../media/image72.png"/><Relationship Id="rId27" Type="http://schemas.openxmlformats.org/officeDocument/2006/relationships/image" Target="../media/image73.png"/><Relationship Id="rId28" Type="http://schemas.openxmlformats.org/officeDocument/2006/relationships/image" Target="../media/image74.png"/><Relationship Id="rId29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30" Type="http://schemas.openxmlformats.org/officeDocument/2006/relationships/image" Target="../media/image76.png"/><Relationship Id="rId31" Type="http://schemas.openxmlformats.org/officeDocument/2006/relationships/image" Target="../media/image77.png"/><Relationship Id="rId32" Type="http://schemas.openxmlformats.org/officeDocument/2006/relationships/image" Target="../media/image78.png"/><Relationship Id="rId9" Type="http://schemas.openxmlformats.org/officeDocument/2006/relationships/image" Target="../media/image55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33" Type="http://schemas.openxmlformats.org/officeDocument/2006/relationships/image" Target="../media/image79.png"/><Relationship Id="rId34" Type="http://schemas.openxmlformats.org/officeDocument/2006/relationships/image" Target="../media/image80.png"/><Relationship Id="rId35" Type="http://schemas.openxmlformats.org/officeDocument/2006/relationships/image" Target="../media/image81.png"/><Relationship Id="rId36" Type="http://schemas.openxmlformats.org/officeDocument/2006/relationships/image" Target="../media/image82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Relationship Id="rId14" Type="http://schemas.openxmlformats.org/officeDocument/2006/relationships/image" Target="../media/image60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Relationship Id="rId17" Type="http://schemas.openxmlformats.org/officeDocument/2006/relationships/image" Target="../media/image63.png"/><Relationship Id="rId18" Type="http://schemas.openxmlformats.org/officeDocument/2006/relationships/image" Target="../media/image64.png"/><Relationship Id="rId19" Type="http://schemas.openxmlformats.org/officeDocument/2006/relationships/image" Target="../media/image65.png"/><Relationship Id="rId37" Type="http://schemas.openxmlformats.org/officeDocument/2006/relationships/image" Target="../media/image83.png"/><Relationship Id="rId38" Type="http://schemas.openxmlformats.org/officeDocument/2006/relationships/image" Target="../media/image84.png"/><Relationship Id="rId39" Type="http://schemas.openxmlformats.org/officeDocument/2006/relationships/image" Target="../media/image85.png"/><Relationship Id="rId40" Type="http://schemas.openxmlformats.org/officeDocument/2006/relationships/image" Target="../media/image86.png"/><Relationship Id="rId41" Type="http://schemas.openxmlformats.org/officeDocument/2006/relationships/image" Target="../media/image87.png"/><Relationship Id="rId42" Type="http://schemas.openxmlformats.org/officeDocument/2006/relationships/image" Target="../media/image88.png"/><Relationship Id="rId43" Type="http://schemas.openxmlformats.org/officeDocument/2006/relationships/image" Target="../media/image89.png"/><Relationship Id="rId44" Type="http://schemas.openxmlformats.org/officeDocument/2006/relationships/image" Target="../media/image90.png"/><Relationship Id="rId45" Type="http://schemas.openxmlformats.org/officeDocument/2006/relationships/image" Target="../media/image9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100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991" y="2135173"/>
            <a:ext cx="16213455" cy="179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5800" spc="35" dirty="0"/>
              <a:t>Morpheus:</a:t>
            </a:r>
            <a:endParaRPr sz="5800"/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5800" spc="229" dirty="0"/>
              <a:t>Towards </a:t>
            </a:r>
            <a:r>
              <a:rPr sz="5800" spc="155" dirty="0"/>
              <a:t>Automated </a:t>
            </a:r>
            <a:r>
              <a:rPr sz="5800" spc="530" dirty="0"/>
              <a:t>SLOs </a:t>
            </a:r>
            <a:r>
              <a:rPr sz="5800" spc="105" dirty="0"/>
              <a:t>for </a:t>
            </a:r>
            <a:r>
              <a:rPr sz="5800" spc="155" dirty="0"/>
              <a:t>Enterprise</a:t>
            </a:r>
            <a:r>
              <a:rPr sz="5800" spc="465" dirty="0"/>
              <a:t> </a:t>
            </a:r>
            <a:r>
              <a:rPr sz="5800" spc="220" dirty="0"/>
              <a:t>Clusters</a:t>
            </a:r>
            <a:endParaRPr sz="5800"/>
          </a:p>
        </p:txBody>
      </p:sp>
      <p:sp>
        <p:nvSpPr>
          <p:cNvPr id="3" name="object 3"/>
          <p:cNvSpPr txBox="1"/>
          <p:nvPr/>
        </p:nvSpPr>
        <p:spPr>
          <a:xfrm>
            <a:off x="14548510" y="5053832"/>
            <a:ext cx="26276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10" dirty="0">
                <a:latin typeface="Arial"/>
                <a:cs typeface="Arial"/>
              </a:rPr>
              <a:t>Alexey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Tumanov^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78390" y="8829564"/>
            <a:ext cx="3108197" cy="6886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02812" y="7038382"/>
            <a:ext cx="6287135" cy="112268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60"/>
              </a:spcBef>
            </a:pPr>
            <a:r>
              <a:rPr sz="2800" spc="75" dirty="0">
                <a:latin typeface="Arial"/>
                <a:cs typeface="Arial"/>
              </a:rPr>
              <a:t>* </a:t>
            </a:r>
            <a:r>
              <a:rPr sz="2800" spc="-80" dirty="0">
                <a:latin typeface="Arial"/>
                <a:cs typeface="Arial"/>
              </a:rPr>
              <a:t>University </a:t>
            </a:r>
            <a:r>
              <a:rPr sz="2800" spc="-45" dirty="0">
                <a:latin typeface="Arial"/>
                <a:cs typeface="Arial"/>
              </a:rPr>
              <a:t>of </a:t>
            </a:r>
            <a:r>
              <a:rPr sz="2800" spc="-90" dirty="0">
                <a:latin typeface="Arial"/>
                <a:cs typeface="Arial"/>
              </a:rPr>
              <a:t>Illinois,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70" dirty="0">
                <a:latin typeface="Arial"/>
                <a:cs typeface="Arial"/>
              </a:rPr>
              <a:t>Urbana-Champaign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800" spc="75" dirty="0">
                <a:latin typeface="Arial"/>
                <a:cs typeface="Arial"/>
              </a:rPr>
              <a:t>** </a:t>
            </a:r>
            <a:r>
              <a:rPr sz="2800" spc="-114" dirty="0">
                <a:latin typeface="Arial"/>
                <a:cs typeface="Arial"/>
              </a:rPr>
              <a:t>Technion </a:t>
            </a:r>
            <a:r>
              <a:rPr sz="2800" spc="-30" dirty="0">
                <a:latin typeface="Arial"/>
                <a:cs typeface="Arial"/>
              </a:rPr>
              <a:t>- </a:t>
            </a:r>
            <a:r>
              <a:rPr sz="2800" spc="-140" dirty="0">
                <a:latin typeface="Arial"/>
                <a:cs typeface="Arial"/>
              </a:rPr>
              <a:t>Israel </a:t>
            </a:r>
            <a:r>
              <a:rPr sz="2800" spc="-55" dirty="0">
                <a:latin typeface="Arial"/>
                <a:cs typeface="Arial"/>
              </a:rPr>
              <a:t>Institute </a:t>
            </a:r>
            <a:r>
              <a:rPr sz="2800" spc="-45" dirty="0">
                <a:latin typeface="Arial"/>
                <a:cs typeface="Arial"/>
              </a:rPr>
              <a:t>of</a:t>
            </a:r>
            <a:r>
              <a:rPr sz="2800" spc="22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Technology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56087" y="7038379"/>
            <a:ext cx="5062855" cy="112268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800" dirty="0">
                <a:latin typeface="Arial"/>
                <a:cs typeface="Arial"/>
              </a:rPr>
              <a:t>^ </a:t>
            </a:r>
            <a:r>
              <a:rPr sz="2800" spc="-80" dirty="0">
                <a:latin typeface="Arial"/>
                <a:cs typeface="Arial"/>
              </a:rPr>
              <a:t>University </a:t>
            </a:r>
            <a:r>
              <a:rPr sz="2800" spc="-45" dirty="0">
                <a:latin typeface="Arial"/>
                <a:cs typeface="Arial"/>
              </a:rPr>
              <a:t>of </a:t>
            </a:r>
            <a:r>
              <a:rPr sz="2800" spc="-95" dirty="0">
                <a:latin typeface="Arial"/>
                <a:cs typeface="Arial"/>
              </a:rPr>
              <a:t>California,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Berkeley</a:t>
            </a:r>
            <a:endParaRPr sz="2800">
              <a:latin typeface="Arial"/>
              <a:cs typeface="Arial"/>
            </a:endParaRPr>
          </a:p>
          <a:p>
            <a:pPr marL="1388745">
              <a:lnSpc>
                <a:spcPct val="100000"/>
              </a:lnSpc>
              <a:spcBef>
                <a:spcPts val="960"/>
              </a:spcBef>
            </a:pPr>
            <a:r>
              <a:rPr sz="2800" spc="-5" dirty="0">
                <a:latin typeface="Arial"/>
                <a:cs typeface="Arial"/>
              </a:rPr>
              <a:t>^^ </a:t>
            </a:r>
            <a:r>
              <a:rPr sz="2800" spc="-80" dirty="0">
                <a:latin typeface="Arial"/>
                <a:cs typeface="Arial"/>
              </a:rPr>
              <a:t>University </a:t>
            </a:r>
            <a:r>
              <a:rPr sz="2800" spc="-45" dirty="0">
                <a:latin typeface="Arial"/>
                <a:cs typeface="Arial"/>
              </a:rPr>
              <a:t>of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Fribourg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90317" y="8752192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22222"/>
                </a:solidFill>
                <a:latin typeface="Arial"/>
                <a:cs typeface="Arial"/>
              </a:rPr>
              <a:t>†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177" y="5055103"/>
            <a:ext cx="5977255" cy="1226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77945" algn="l"/>
              </a:tabLst>
            </a:pPr>
            <a:r>
              <a:rPr sz="2800" spc="-254" dirty="0">
                <a:latin typeface="Arial"/>
                <a:cs typeface="Arial"/>
              </a:rPr>
              <a:t>Sangeetha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Abdu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Jyothi*	</a:t>
            </a:r>
            <a:r>
              <a:rPr sz="2800" spc="-50" dirty="0">
                <a:latin typeface="Arial"/>
                <a:cs typeface="Arial"/>
              </a:rPr>
              <a:t>Carlo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Curino</a:t>
            </a:r>
            <a:r>
              <a:rPr sz="3600" spc="-89" baseline="34722" dirty="0">
                <a:solidFill>
                  <a:srgbClr val="222222"/>
                </a:solidFill>
                <a:latin typeface="Arial"/>
                <a:cs typeface="Arial"/>
              </a:rPr>
              <a:t>†</a:t>
            </a:r>
            <a:endParaRPr sz="3600" baseline="34722">
              <a:latin typeface="Arial"/>
              <a:cs typeface="Arial"/>
            </a:endParaRPr>
          </a:p>
          <a:p>
            <a:pPr marL="281940">
              <a:lnSpc>
                <a:spcPct val="100000"/>
              </a:lnSpc>
              <a:spcBef>
                <a:spcPts val="2735"/>
              </a:spcBef>
              <a:tabLst>
                <a:tab pos="3119120" algn="l"/>
              </a:tabLst>
            </a:pPr>
            <a:r>
              <a:rPr sz="2800" spc="-220" dirty="0">
                <a:latin typeface="Arial"/>
                <a:cs typeface="Arial"/>
              </a:rPr>
              <a:t>Jonathan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Yaniv**	</a:t>
            </a:r>
            <a:r>
              <a:rPr sz="2800" spc="-225" dirty="0">
                <a:latin typeface="Arial"/>
                <a:cs typeface="Arial"/>
              </a:rPr>
              <a:t>Ruslan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Mavlyutov^^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37373" y="5053832"/>
            <a:ext cx="50831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35" dirty="0">
                <a:latin typeface="Arial"/>
                <a:cs typeface="Arial"/>
              </a:rPr>
              <a:t>Shravan </a:t>
            </a:r>
            <a:r>
              <a:rPr sz="2800" spc="-50" dirty="0">
                <a:latin typeface="Arial"/>
                <a:cs typeface="Arial"/>
              </a:rPr>
              <a:t>Matthur</a:t>
            </a:r>
            <a:r>
              <a:rPr sz="2800" spc="-340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Narayanamurthy</a:t>
            </a:r>
            <a:r>
              <a:rPr sz="3600" spc="-179" baseline="34722" dirty="0">
                <a:solidFill>
                  <a:srgbClr val="222222"/>
                </a:solidFill>
                <a:latin typeface="Arial"/>
                <a:cs typeface="Arial"/>
              </a:rPr>
              <a:t>†</a:t>
            </a:r>
            <a:endParaRPr sz="3600" baseline="34722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76642" y="5829634"/>
            <a:ext cx="5049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02635" algn="l"/>
              </a:tabLst>
            </a:pPr>
            <a:r>
              <a:rPr sz="2800" spc="-250" dirty="0">
                <a:latin typeface="Arial"/>
                <a:cs typeface="Arial"/>
              </a:rPr>
              <a:t>Janardhan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Kulkarni</a:t>
            </a:r>
            <a:r>
              <a:rPr sz="2800" spc="-430" dirty="0">
                <a:latin typeface="Arial"/>
                <a:cs typeface="Arial"/>
              </a:rPr>
              <a:t> </a:t>
            </a:r>
            <a:r>
              <a:rPr sz="3600" baseline="34722" dirty="0">
                <a:solidFill>
                  <a:srgbClr val="222222"/>
                </a:solidFill>
                <a:latin typeface="Arial"/>
                <a:cs typeface="Arial"/>
              </a:rPr>
              <a:t>†	</a:t>
            </a:r>
            <a:r>
              <a:rPr sz="2800" spc="-130" dirty="0">
                <a:latin typeface="Arial"/>
                <a:cs typeface="Arial"/>
              </a:rPr>
              <a:t>Sriram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275" dirty="0">
                <a:latin typeface="Arial"/>
                <a:cs typeface="Arial"/>
              </a:rPr>
              <a:t>Rao</a:t>
            </a:r>
            <a:r>
              <a:rPr sz="3600" spc="-412" baseline="34722" dirty="0">
                <a:solidFill>
                  <a:srgbClr val="222222"/>
                </a:solidFill>
                <a:latin typeface="Arial"/>
                <a:cs typeface="Arial"/>
              </a:rPr>
              <a:t>†</a:t>
            </a:r>
            <a:endParaRPr sz="3600" baseline="34722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69554" y="5829634"/>
            <a:ext cx="23876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80" dirty="0">
                <a:latin typeface="Arial"/>
                <a:cs typeface="Arial"/>
              </a:rPr>
              <a:t>Subru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Krishnan</a:t>
            </a:r>
            <a:r>
              <a:rPr sz="3600" spc="-202" baseline="34722" dirty="0">
                <a:solidFill>
                  <a:srgbClr val="222222"/>
                </a:solidFill>
                <a:latin typeface="Arial"/>
                <a:cs typeface="Arial"/>
              </a:rPr>
              <a:t>†</a:t>
            </a:r>
            <a:endParaRPr sz="3600" baseline="34722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86384" y="5053832"/>
            <a:ext cx="2193290" cy="122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90" dirty="0">
                <a:latin typeface="Arial"/>
                <a:cs typeface="Arial"/>
              </a:rPr>
              <a:t>Ishai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195" dirty="0">
                <a:latin typeface="Arial"/>
                <a:cs typeface="Arial"/>
              </a:rPr>
              <a:t>Menache</a:t>
            </a:r>
            <a:r>
              <a:rPr sz="3600" spc="-292" baseline="34722" dirty="0">
                <a:solidFill>
                  <a:srgbClr val="222222"/>
                </a:solidFill>
                <a:latin typeface="Arial"/>
                <a:cs typeface="Arial"/>
              </a:rPr>
              <a:t>†</a:t>
            </a:r>
            <a:endParaRPr sz="3600" baseline="34722">
              <a:latin typeface="Arial"/>
              <a:cs typeface="Arial"/>
            </a:endParaRPr>
          </a:p>
          <a:p>
            <a:pPr marL="121920">
              <a:lnSpc>
                <a:spcPct val="100000"/>
              </a:lnSpc>
              <a:spcBef>
                <a:spcPts val="2745"/>
              </a:spcBef>
            </a:pPr>
            <a:r>
              <a:rPr sz="2800" spc="-125" dirty="0">
                <a:latin typeface="Arial"/>
                <a:cs typeface="Arial"/>
              </a:rPr>
              <a:t>Íñigo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Goiri</a:t>
            </a:r>
            <a:r>
              <a:rPr sz="3600" spc="-44" baseline="34722" dirty="0">
                <a:solidFill>
                  <a:srgbClr val="222222"/>
                </a:solidFill>
                <a:latin typeface="Arial"/>
                <a:cs typeface="Arial"/>
              </a:rPr>
              <a:t>†</a:t>
            </a:r>
            <a:endParaRPr sz="3600" baseline="34722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24387" y="636563"/>
            <a:ext cx="80899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Deadline </a:t>
            </a:r>
            <a:r>
              <a:rPr spc="725" dirty="0"/>
              <a:t>SLO</a:t>
            </a:r>
            <a:r>
              <a:rPr spc="425" dirty="0"/>
              <a:t> </a:t>
            </a:r>
            <a:r>
              <a:rPr spc="30" dirty="0"/>
              <a:t>validation</a:t>
            </a:r>
          </a:p>
        </p:txBody>
      </p:sp>
      <p:sp>
        <p:nvSpPr>
          <p:cNvPr id="9" name="object 9"/>
          <p:cNvSpPr/>
          <p:nvPr/>
        </p:nvSpPr>
        <p:spPr>
          <a:xfrm>
            <a:off x="10228974" y="2560566"/>
            <a:ext cx="4671221" cy="41595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418646" y="2343712"/>
            <a:ext cx="477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" dirty="0">
                <a:latin typeface="Calibri"/>
                <a:cs typeface="Calibri"/>
              </a:rPr>
              <a:t>1.</a:t>
            </a:r>
            <a:r>
              <a:rPr sz="2800" dirty="0">
                <a:latin typeface="Calibri"/>
                <a:cs typeface="Calibri"/>
              </a:rPr>
              <a:t>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18646" y="3155769"/>
            <a:ext cx="477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" dirty="0">
                <a:latin typeface="Calibri"/>
                <a:cs typeface="Calibri"/>
              </a:rPr>
              <a:t>0.</a:t>
            </a:r>
            <a:r>
              <a:rPr sz="2800" dirty="0">
                <a:latin typeface="Calibri"/>
                <a:cs typeface="Calibri"/>
              </a:rPr>
              <a:t>8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82638" y="3961949"/>
            <a:ext cx="477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" dirty="0">
                <a:latin typeface="Calibri"/>
                <a:cs typeface="Calibri"/>
              </a:rPr>
              <a:t>0.</a:t>
            </a:r>
            <a:r>
              <a:rPr sz="2800" dirty="0">
                <a:latin typeface="Calibri"/>
                <a:cs typeface="Calibri"/>
              </a:rPr>
              <a:t>6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82638" y="4802762"/>
            <a:ext cx="477520" cy="1249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" dirty="0">
                <a:latin typeface="Calibri"/>
                <a:cs typeface="Calibri"/>
              </a:rPr>
              <a:t>0.</a:t>
            </a:r>
            <a:r>
              <a:rPr sz="2800" dirty="0"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15"/>
              </a:spcBef>
            </a:pPr>
            <a:r>
              <a:rPr sz="2800" spc="5" dirty="0">
                <a:latin typeface="Calibri"/>
                <a:cs typeface="Calibri"/>
              </a:rPr>
              <a:t>0.</a:t>
            </a:r>
            <a:r>
              <a:rPr sz="2800" dirty="0"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63559" y="6793823"/>
            <a:ext cx="5330190" cy="1253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35"/>
              </a:lnSpc>
              <a:spcBef>
                <a:spcPts val="100"/>
              </a:spcBef>
              <a:tabLst>
                <a:tab pos="1122680" algn="l"/>
                <a:tab pos="2147570" algn="l"/>
                <a:tab pos="2921635" algn="l"/>
                <a:tab pos="3757295" algn="l"/>
                <a:tab pos="4592955" algn="l"/>
              </a:tabLst>
            </a:pPr>
            <a:r>
              <a:rPr sz="2800" spc="5" dirty="0">
                <a:latin typeface="Calibri"/>
                <a:cs typeface="Calibri"/>
              </a:rPr>
              <a:t>0.0</a:t>
            </a:r>
            <a:r>
              <a:rPr sz="2800" dirty="0">
                <a:latin typeface="Calibri"/>
                <a:cs typeface="Calibri"/>
              </a:rPr>
              <a:t>1	</a:t>
            </a:r>
            <a:r>
              <a:rPr sz="2800" spc="5" dirty="0">
                <a:latin typeface="Calibri"/>
                <a:cs typeface="Calibri"/>
              </a:rPr>
              <a:t>0.</a:t>
            </a:r>
            <a:r>
              <a:rPr sz="2800" dirty="0">
                <a:latin typeface="Calibri"/>
                <a:cs typeface="Calibri"/>
              </a:rPr>
              <a:t>1	1	</a:t>
            </a:r>
            <a:r>
              <a:rPr sz="2800" spc="5" dirty="0">
                <a:latin typeface="Calibri"/>
                <a:cs typeface="Calibri"/>
              </a:rPr>
              <a:t>1</a:t>
            </a:r>
            <a:r>
              <a:rPr sz="2800" dirty="0">
                <a:latin typeface="Calibri"/>
                <a:cs typeface="Calibri"/>
              </a:rPr>
              <a:t>0	</a:t>
            </a:r>
            <a:r>
              <a:rPr sz="2800" spc="5" dirty="0">
                <a:latin typeface="Calibri"/>
                <a:cs typeface="Calibri"/>
              </a:rPr>
              <a:t>10</a:t>
            </a:r>
            <a:r>
              <a:rPr sz="2800" dirty="0">
                <a:latin typeface="Calibri"/>
                <a:cs typeface="Calibri"/>
              </a:rPr>
              <a:t>0	</a:t>
            </a:r>
            <a:r>
              <a:rPr sz="2800" spc="5" dirty="0">
                <a:latin typeface="Calibri"/>
                <a:cs typeface="Calibri"/>
              </a:rPr>
              <a:t>1000</a:t>
            </a:r>
            <a:endParaRPr sz="2800">
              <a:latin typeface="Calibri"/>
              <a:cs typeface="Calibri"/>
            </a:endParaRPr>
          </a:p>
          <a:p>
            <a:pPr marL="630555" algn="ctr">
              <a:lnSpc>
                <a:spcPts val="3135"/>
              </a:lnSpc>
            </a:pPr>
            <a:r>
              <a:rPr sz="2800" spc="-5" dirty="0">
                <a:latin typeface="Calibri"/>
                <a:cs typeface="Calibri"/>
              </a:rPr>
              <a:t>Spare time before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deadline</a:t>
            </a:r>
            <a:endParaRPr sz="2800">
              <a:latin typeface="Calibri"/>
              <a:cs typeface="Calibri"/>
            </a:endParaRPr>
          </a:p>
          <a:p>
            <a:pPr marL="628015" algn="ctr">
              <a:lnSpc>
                <a:spcPct val="100000"/>
              </a:lnSpc>
              <a:spcBef>
                <a:spcPts val="40"/>
              </a:spcBef>
            </a:pPr>
            <a:r>
              <a:rPr sz="2800" spc="-10" dirty="0">
                <a:latin typeface="Calibri"/>
                <a:cs typeface="Calibri"/>
              </a:rPr>
              <a:t>(normalized </a:t>
            </a:r>
            <a:r>
              <a:rPr sz="2800" dirty="0">
                <a:latin typeface="Calibri"/>
                <a:cs typeface="Calibri"/>
              </a:rPr>
              <a:t>by job</a:t>
            </a:r>
            <a:r>
              <a:rPr sz="2800" spc="-5" dirty="0">
                <a:latin typeface="Calibri"/>
                <a:cs typeface="Calibri"/>
              </a:rPr>
              <a:t> duration)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76286" y="3229696"/>
            <a:ext cx="459740" cy="20072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325"/>
              </a:lnSpc>
            </a:pPr>
            <a:r>
              <a:rPr sz="2800" spc="-5" dirty="0">
                <a:latin typeface="Calibri"/>
                <a:cs typeface="Calibri"/>
              </a:rPr>
              <a:t>CDF over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jobs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087711" y="5258222"/>
            <a:ext cx="13970" cy="1482090"/>
          </a:xfrm>
          <a:custGeom>
            <a:avLst/>
            <a:gdLst/>
            <a:ahLst/>
            <a:cxnLst/>
            <a:rect l="l" t="t" r="r" b="b"/>
            <a:pathLst>
              <a:path w="13970" h="1482090">
                <a:moveTo>
                  <a:pt x="13441" y="0"/>
                </a:moveTo>
                <a:lnTo>
                  <a:pt x="0" y="1481547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708231" y="8452876"/>
            <a:ext cx="80937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95" dirty="0">
                <a:solidFill>
                  <a:srgbClr val="006620"/>
                </a:solidFill>
                <a:latin typeface="Arial"/>
                <a:cs typeface="Arial"/>
              </a:rPr>
              <a:t>~70% </a:t>
            </a:r>
            <a:r>
              <a:rPr sz="3600" spc="-60" dirty="0">
                <a:solidFill>
                  <a:srgbClr val="006620"/>
                </a:solidFill>
                <a:latin typeface="Arial"/>
                <a:cs typeface="Arial"/>
              </a:rPr>
              <a:t>of </a:t>
            </a:r>
            <a:r>
              <a:rPr sz="3600" spc="-165" dirty="0">
                <a:solidFill>
                  <a:srgbClr val="006620"/>
                </a:solidFill>
                <a:latin typeface="Arial"/>
                <a:cs typeface="Arial"/>
              </a:rPr>
              <a:t>jobs </a:t>
            </a:r>
            <a:r>
              <a:rPr sz="3600" spc="-295" dirty="0">
                <a:solidFill>
                  <a:srgbClr val="006620"/>
                </a:solidFill>
                <a:latin typeface="Arial"/>
                <a:cs typeface="Arial"/>
              </a:rPr>
              <a:t>have </a:t>
            </a:r>
            <a:r>
              <a:rPr sz="3600" spc="-225" dirty="0">
                <a:solidFill>
                  <a:srgbClr val="006620"/>
                </a:solidFill>
                <a:latin typeface="Arial"/>
                <a:cs typeface="Arial"/>
              </a:rPr>
              <a:t>high </a:t>
            </a:r>
            <a:r>
              <a:rPr sz="3600" spc="-220" dirty="0">
                <a:solidFill>
                  <a:srgbClr val="006620"/>
                </a:solidFill>
                <a:latin typeface="Arial"/>
                <a:cs typeface="Arial"/>
              </a:rPr>
              <a:t>scheduling</a:t>
            </a:r>
            <a:r>
              <a:rPr sz="3600" spc="-400" dirty="0">
                <a:solidFill>
                  <a:srgbClr val="006620"/>
                </a:solidFill>
                <a:latin typeface="Arial"/>
                <a:cs typeface="Arial"/>
              </a:rPr>
              <a:t> </a:t>
            </a:r>
            <a:r>
              <a:rPr sz="3600" spc="-65" dirty="0">
                <a:solidFill>
                  <a:srgbClr val="006620"/>
                </a:solidFill>
                <a:latin typeface="Arial"/>
                <a:cs typeface="Arial"/>
              </a:rPr>
              <a:t>flexibility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08139" y="8457724"/>
            <a:ext cx="2623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0" dirty="0">
                <a:solidFill>
                  <a:srgbClr val="006620"/>
                </a:solidFill>
                <a:latin typeface="Arial"/>
                <a:cs typeface="Arial"/>
              </a:rPr>
              <a:t>Valid</a:t>
            </a:r>
            <a:r>
              <a:rPr sz="3600" spc="-80" dirty="0">
                <a:solidFill>
                  <a:srgbClr val="006620"/>
                </a:solidFill>
                <a:latin typeface="Arial"/>
                <a:cs typeface="Arial"/>
              </a:rPr>
              <a:t> </a:t>
            </a:r>
            <a:r>
              <a:rPr sz="3600" spc="-160" dirty="0">
                <a:solidFill>
                  <a:srgbClr val="006620"/>
                </a:solidFill>
                <a:latin typeface="Arial"/>
                <a:cs typeface="Arial"/>
              </a:rPr>
              <a:t>estimate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70039" y="3010829"/>
            <a:ext cx="716915" cy="836930"/>
          </a:xfrm>
          <a:custGeom>
            <a:avLst/>
            <a:gdLst/>
            <a:ahLst/>
            <a:cxnLst/>
            <a:rect l="l" t="t" r="r" b="b"/>
            <a:pathLst>
              <a:path w="716914" h="836929">
                <a:moveTo>
                  <a:pt x="0" y="418366"/>
                </a:moveTo>
                <a:lnTo>
                  <a:pt x="2790" y="365887"/>
                </a:lnTo>
                <a:lnTo>
                  <a:pt x="10939" y="315353"/>
                </a:lnTo>
                <a:lnTo>
                  <a:pt x="24109" y="267156"/>
                </a:lnTo>
                <a:lnTo>
                  <a:pt x="41967" y="221690"/>
                </a:lnTo>
                <a:lnTo>
                  <a:pt x="64174" y="179344"/>
                </a:lnTo>
                <a:lnTo>
                  <a:pt x="90397" y="140512"/>
                </a:lnTo>
                <a:lnTo>
                  <a:pt x="120300" y="105586"/>
                </a:lnTo>
                <a:lnTo>
                  <a:pt x="153546" y="74957"/>
                </a:lnTo>
                <a:lnTo>
                  <a:pt x="189800" y="49018"/>
                </a:lnTo>
                <a:lnTo>
                  <a:pt x="228727" y="28160"/>
                </a:lnTo>
                <a:lnTo>
                  <a:pt x="269991" y="12777"/>
                </a:lnTo>
                <a:lnTo>
                  <a:pt x="313255" y="3259"/>
                </a:lnTo>
                <a:lnTo>
                  <a:pt x="358186" y="0"/>
                </a:lnTo>
                <a:lnTo>
                  <a:pt x="403116" y="3259"/>
                </a:lnTo>
                <a:lnTo>
                  <a:pt x="446380" y="12777"/>
                </a:lnTo>
                <a:lnTo>
                  <a:pt x="487644" y="28160"/>
                </a:lnTo>
                <a:lnTo>
                  <a:pt x="526571" y="49018"/>
                </a:lnTo>
                <a:lnTo>
                  <a:pt x="562825" y="74957"/>
                </a:lnTo>
                <a:lnTo>
                  <a:pt x="596071" y="105586"/>
                </a:lnTo>
                <a:lnTo>
                  <a:pt x="625974" y="140512"/>
                </a:lnTo>
                <a:lnTo>
                  <a:pt x="652197" y="179344"/>
                </a:lnTo>
                <a:lnTo>
                  <a:pt x="674404" y="221690"/>
                </a:lnTo>
                <a:lnTo>
                  <a:pt x="692262" y="267156"/>
                </a:lnTo>
                <a:lnTo>
                  <a:pt x="705432" y="315353"/>
                </a:lnTo>
                <a:lnTo>
                  <a:pt x="713581" y="365887"/>
                </a:lnTo>
                <a:lnTo>
                  <a:pt x="716372" y="418366"/>
                </a:lnTo>
                <a:lnTo>
                  <a:pt x="713581" y="470844"/>
                </a:lnTo>
                <a:lnTo>
                  <a:pt x="705432" y="521378"/>
                </a:lnTo>
                <a:lnTo>
                  <a:pt x="692262" y="569574"/>
                </a:lnTo>
                <a:lnTo>
                  <a:pt x="674404" y="615041"/>
                </a:lnTo>
                <a:lnTo>
                  <a:pt x="652197" y="657387"/>
                </a:lnTo>
                <a:lnTo>
                  <a:pt x="625974" y="696219"/>
                </a:lnTo>
                <a:lnTo>
                  <a:pt x="596071" y="731145"/>
                </a:lnTo>
                <a:lnTo>
                  <a:pt x="562825" y="761774"/>
                </a:lnTo>
                <a:lnTo>
                  <a:pt x="526571" y="787713"/>
                </a:lnTo>
                <a:lnTo>
                  <a:pt x="487644" y="808571"/>
                </a:lnTo>
                <a:lnTo>
                  <a:pt x="446380" y="823954"/>
                </a:lnTo>
                <a:lnTo>
                  <a:pt x="403116" y="833472"/>
                </a:lnTo>
                <a:lnTo>
                  <a:pt x="358186" y="836732"/>
                </a:lnTo>
                <a:lnTo>
                  <a:pt x="313255" y="833472"/>
                </a:lnTo>
                <a:lnTo>
                  <a:pt x="269991" y="823954"/>
                </a:lnTo>
                <a:lnTo>
                  <a:pt x="228727" y="808571"/>
                </a:lnTo>
                <a:lnTo>
                  <a:pt x="189800" y="787713"/>
                </a:lnTo>
                <a:lnTo>
                  <a:pt x="153546" y="761774"/>
                </a:lnTo>
                <a:lnTo>
                  <a:pt x="120300" y="731145"/>
                </a:lnTo>
                <a:lnTo>
                  <a:pt x="90397" y="696219"/>
                </a:lnTo>
                <a:lnTo>
                  <a:pt x="64174" y="657387"/>
                </a:lnTo>
                <a:lnTo>
                  <a:pt x="41967" y="615041"/>
                </a:lnTo>
                <a:lnTo>
                  <a:pt x="24109" y="569574"/>
                </a:lnTo>
                <a:lnTo>
                  <a:pt x="10939" y="521378"/>
                </a:lnTo>
                <a:lnTo>
                  <a:pt x="2790" y="470844"/>
                </a:lnTo>
                <a:lnTo>
                  <a:pt x="0" y="418366"/>
                </a:lnTo>
                <a:close/>
              </a:path>
            </a:pathLst>
          </a:custGeom>
          <a:ln w="412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479793" y="3159955"/>
            <a:ext cx="2965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2600"/>
                </a:solidFill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602426" y="3010829"/>
            <a:ext cx="716915" cy="836930"/>
          </a:xfrm>
          <a:custGeom>
            <a:avLst/>
            <a:gdLst/>
            <a:ahLst/>
            <a:cxnLst/>
            <a:rect l="l" t="t" r="r" b="b"/>
            <a:pathLst>
              <a:path w="716914" h="836929">
                <a:moveTo>
                  <a:pt x="0" y="418366"/>
                </a:moveTo>
                <a:lnTo>
                  <a:pt x="2790" y="365887"/>
                </a:lnTo>
                <a:lnTo>
                  <a:pt x="10939" y="315353"/>
                </a:lnTo>
                <a:lnTo>
                  <a:pt x="24109" y="267156"/>
                </a:lnTo>
                <a:lnTo>
                  <a:pt x="41967" y="221690"/>
                </a:lnTo>
                <a:lnTo>
                  <a:pt x="64174" y="179344"/>
                </a:lnTo>
                <a:lnTo>
                  <a:pt x="90397" y="140512"/>
                </a:lnTo>
                <a:lnTo>
                  <a:pt x="120300" y="105586"/>
                </a:lnTo>
                <a:lnTo>
                  <a:pt x="153546" y="74957"/>
                </a:lnTo>
                <a:lnTo>
                  <a:pt x="189800" y="49018"/>
                </a:lnTo>
                <a:lnTo>
                  <a:pt x="228727" y="28160"/>
                </a:lnTo>
                <a:lnTo>
                  <a:pt x="269991" y="12777"/>
                </a:lnTo>
                <a:lnTo>
                  <a:pt x="313255" y="3259"/>
                </a:lnTo>
                <a:lnTo>
                  <a:pt x="358186" y="0"/>
                </a:lnTo>
                <a:lnTo>
                  <a:pt x="403116" y="3259"/>
                </a:lnTo>
                <a:lnTo>
                  <a:pt x="446380" y="12777"/>
                </a:lnTo>
                <a:lnTo>
                  <a:pt x="487644" y="28160"/>
                </a:lnTo>
                <a:lnTo>
                  <a:pt x="526571" y="49018"/>
                </a:lnTo>
                <a:lnTo>
                  <a:pt x="562825" y="74957"/>
                </a:lnTo>
                <a:lnTo>
                  <a:pt x="596071" y="105586"/>
                </a:lnTo>
                <a:lnTo>
                  <a:pt x="625974" y="140512"/>
                </a:lnTo>
                <a:lnTo>
                  <a:pt x="652197" y="179344"/>
                </a:lnTo>
                <a:lnTo>
                  <a:pt x="674404" y="221690"/>
                </a:lnTo>
                <a:lnTo>
                  <a:pt x="692262" y="267156"/>
                </a:lnTo>
                <a:lnTo>
                  <a:pt x="705432" y="315353"/>
                </a:lnTo>
                <a:lnTo>
                  <a:pt x="713581" y="365887"/>
                </a:lnTo>
                <a:lnTo>
                  <a:pt x="716372" y="418366"/>
                </a:lnTo>
                <a:lnTo>
                  <a:pt x="713581" y="470844"/>
                </a:lnTo>
                <a:lnTo>
                  <a:pt x="705432" y="521378"/>
                </a:lnTo>
                <a:lnTo>
                  <a:pt x="692262" y="569574"/>
                </a:lnTo>
                <a:lnTo>
                  <a:pt x="674404" y="615041"/>
                </a:lnTo>
                <a:lnTo>
                  <a:pt x="652197" y="657387"/>
                </a:lnTo>
                <a:lnTo>
                  <a:pt x="625974" y="696219"/>
                </a:lnTo>
                <a:lnTo>
                  <a:pt x="596071" y="731145"/>
                </a:lnTo>
                <a:lnTo>
                  <a:pt x="562825" y="761774"/>
                </a:lnTo>
                <a:lnTo>
                  <a:pt x="526571" y="787713"/>
                </a:lnTo>
                <a:lnTo>
                  <a:pt x="487644" y="808571"/>
                </a:lnTo>
                <a:lnTo>
                  <a:pt x="446380" y="823954"/>
                </a:lnTo>
                <a:lnTo>
                  <a:pt x="403116" y="833472"/>
                </a:lnTo>
                <a:lnTo>
                  <a:pt x="358186" y="836732"/>
                </a:lnTo>
                <a:lnTo>
                  <a:pt x="313255" y="833472"/>
                </a:lnTo>
                <a:lnTo>
                  <a:pt x="269991" y="823954"/>
                </a:lnTo>
                <a:lnTo>
                  <a:pt x="228727" y="808571"/>
                </a:lnTo>
                <a:lnTo>
                  <a:pt x="189800" y="787713"/>
                </a:lnTo>
                <a:lnTo>
                  <a:pt x="153546" y="761774"/>
                </a:lnTo>
                <a:lnTo>
                  <a:pt x="120300" y="731145"/>
                </a:lnTo>
                <a:lnTo>
                  <a:pt x="90397" y="696219"/>
                </a:lnTo>
                <a:lnTo>
                  <a:pt x="64174" y="657387"/>
                </a:lnTo>
                <a:lnTo>
                  <a:pt x="41967" y="615041"/>
                </a:lnTo>
                <a:lnTo>
                  <a:pt x="24109" y="569574"/>
                </a:lnTo>
                <a:lnTo>
                  <a:pt x="10939" y="521378"/>
                </a:lnTo>
                <a:lnTo>
                  <a:pt x="2790" y="470844"/>
                </a:lnTo>
                <a:lnTo>
                  <a:pt x="0" y="418366"/>
                </a:lnTo>
                <a:close/>
              </a:path>
            </a:pathLst>
          </a:custGeom>
          <a:ln w="412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833611" y="3159955"/>
            <a:ext cx="2546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35" dirty="0">
                <a:solidFill>
                  <a:srgbClr val="00B050"/>
                </a:solidFill>
                <a:latin typeface="Arial"/>
                <a:cs typeface="Arial"/>
              </a:rPr>
              <a:t>B</a:t>
            </a:r>
            <a:endParaRPr sz="3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70549" y="3352106"/>
            <a:ext cx="753110" cy="200025"/>
          </a:xfrm>
          <a:custGeom>
            <a:avLst/>
            <a:gdLst/>
            <a:ahLst/>
            <a:cxnLst/>
            <a:rect l="l" t="t" r="r" b="b"/>
            <a:pathLst>
              <a:path w="753110" h="200025">
                <a:moveTo>
                  <a:pt x="0" y="66673"/>
                </a:moveTo>
                <a:lnTo>
                  <a:pt x="0" y="133348"/>
                </a:lnTo>
                <a:lnTo>
                  <a:pt x="552946" y="133350"/>
                </a:lnTo>
                <a:lnTo>
                  <a:pt x="552946" y="200025"/>
                </a:lnTo>
                <a:lnTo>
                  <a:pt x="752971" y="100012"/>
                </a:lnTo>
                <a:lnTo>
                  <a:pt x="686296" y="66675"/>
                </a:lnTo>
                <a:lnTo>
                  <a:pt x="0" y="66673"/>
                </a:lnTo>
                <a:close/>
              </a:path>
              <a:path w="753110" h="200025">
                <a:moveTo>
                  <a:pt x="552946" y="0"/>
                </a:moveTo>
                <a:lnTo>
                  <a:pt x="552946" y="66675"/>
                </a:lnTo>
                <a:lnTo>
                  <a:pt x="686296" y="66675"/>
                </a:lnTo>
                <a:lnTo>
                  <a:pt x="5529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56044" y="3367982"/>
            <a:ext cx="753110" cy="200025"/>
          </a:xfrm>
          <a:custGeom>
            <a:avLst/>
            <a:gdLst/>
            <a:ahLst/>
            <a:cxnLst/>
            <a:rect l="l" t="t" r="r" b="b"/>
            <a:pathLst>
              <a:path w="753110" h="200025">
                <a:moveTo>
                  <a:pt x="552946" y="0"/>
                </a:moveTo>
                <a:lnTo>
                  <a:pt x="552946" y="66675"/>
                </a:lnTo>
                <a:lnTo>
                  <a:pt x="0" y="66675"/>
                </a:lnTo>
                <a:lnTo>
                  <a:pt x="0" y="133350"/>
                </a:lnTo>
                <a:lnTo>
                  <a:pt x="552946" y="133350"/>
                </a:lnTo>
                <a:lnTo>
                  <a:pt x="552946" y="200025"/>
                </a:lnTo>
                <a:lnTo>
                  <a:pt x="752971" y="100012"/>
                </a:lnTo>
                <a:lnTo>
                  <a:pt x="5529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4700" y="3390900"/>
            <a:ext cx="38100" cy="2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35623" y="3073659"/>
            <a:ext cx="494087" cy="6572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59786" y="5380648"/>
            <a:ext cx="1884045" cy="0"/>
          </a:xfrm>
          <a:custGeom>
            <a:avLst/>
            <a:gdLst/>
            <a:ahLst/>
            <a:cxnLst/>
            <a:rect l="l" t="t" r="r" b="b"/>
            <a:pathLst>
              <a:path w="1884044">
                <a:moveTo>
                  <a:pt x="0" y="0"/>
                </a:moveTo>
                <a:lnTo>
                  <a:pt x="1883608" y="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559709" y="4727797"/>
            <a:ext cx="591820" cy="653415"/>
          </a:xfrm>
          <a:custGeom>
            <a:avLst/>
            <a:gdLst/>
            <a:ahLst/>
            <a:cxnLst/>
            <a:rect l="l" t="t" r="r" b="b"/>
            <a:pathLst>
              <a:path w="591819" h="653414">
                <a:moveTo>
                  <a:pt x="0" y="0"/>
                </a:moveTo>
                <a:lnTo>
                  <a:pt x="591705" y="0"/>
                </a:lnTo>
                <a:lnTo>
                  <a:pt x="591705" y="652851"/>
                </a:lnTo>
                <a:lnTo>
                  <a:pt x="0" y="652851"/>
                </a:lnTo>
                <a:lnTo>
                  <a:pt x="0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559709" y="3886983"/>
            <a:ext cx="0" cy="2007870"/>
          </a:xfrm>
          <a:custGeom>
            <a:avLst/>
            <a:gdLst/>
            <a:ahLst/>
            <a:cxnLst/>
            <a:rect l="l" t="t" r="r" b="b"/>
            <a:pathLst>
              <a:path h="2007870">
                <a:moveTo>
                  <a:pt x="0" y="0"/>
                </a:moveTo>
                <a:lnTo>
                  <a:pt x="1" y="200772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728109" y="3886983"/>
            <a:ext cx="0" cy="2007870"/>
          </a:xfrm>
          <a:custGeom>
            <a:avLst/>
            <a:gdLst/>
            <a:ahLst/>
            <a:cxnLst/>
            <a:rect l="l" t="t" r="r" b="b"/>
            <a:pathLst>
              <a:path h="2007870">
                <a:moveTo>
                  <a:pt x="0" y="0"/>
                </a:moveTo>
                <a:lnTo>
                  <a:pt x="1" y="200772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5237776" y="5899829"/>
            <a:ext cx="6642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5" dirty="0">
                <a:latin typeface="Arial"/>
                <a:cs typeface="Arial"/>
              </a:rPr>
              <a:t>arrival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360038" y="5897833"/>
            <a:ext cx="8763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4" dirty="0">
                <a:latin typeface="Arial"/>
                <a:cs typeface="Arial"/>
              </a:rPr>
              <a:t>deadline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5559709" y="4208649"/>
            <a:ext cx="591820" cy="106680"/>
          </a:xfrm>
          <a:custGeom>
            <a:avLst/>
            <a:gdLst/>
            <a:ahLst/>
            <a:cxnLst/>
            <a:rect l="l" t="t" r="r" b="b"/>
            <a:pathLst>
              <a:path w="591819" h="106679">
                <a:moveTo>
                  <a:pt x="104533" y="1748"/>
                </a:moveTo>
                <a:lnTo>
                  <a:pt x="0" y="54615"/>
                </a:lnTo>
                <a:lnTo>
                  <a:pt x="105016" y="106522"/>
                </a:lnTo>
                <a:lnTo>
                  <a:pt x="104851" y="71597"/>
                </a:lnTo>
                <a:lnTo>
                  <a:pt x="556227" y="69850"/>
                </a:lnTo>
                <a:lnTo>
                  <a:pt x="591705" y="51907"/>
                </a:lnTo>
                <a:lnTo>
                  <a:pt x="560889" y="36673"/>
                </a:lnTo>
                <a:lnTo>
                  <a:pt x="104698" y="36673"/>
                </a:lnTo>
                <a:lnTo>
                  <a:pt x="104533" y="1748"/>
                </a:lnTo>
                <a:close/>
              </a:path>
              <a:path w="591819" h="106679">
                <a:moveTo>
                  <a:pt x="556227" y="69850"/>
                </a:moveTo>
                <a:lnTo>
                  <a:pt x="487019" y="69850"/>
                </a:lnTo>
                <a:lnTo>
                  <a:pt x="487172" y="104773"/>
                </a:lnTo>
                <a:lnTo>
                  <a:pt x="556227" y="69850"/>
                </a:lnTo>
                <a:close/>
              </a:path>
              <a:path w="591819" h="106679">
                <a:moveTo>
                  <a:pt x="486702" y="0"/>
                </a:moveTo>
                <a:lnTo>
                  <a:pt x="486854" y="34925"/>
                </a:lnTo>
                <a:lnTo>
                  <a:pt x="104698" y="36673"/>
                </a:lnTo>
                <a:lnTo>
                  <a:pt x="560889" y="36673"/>
                </a:lnTo>
                <a:lnTo>
                  <a:pt x="4867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143909" y="4208757"/>
            <a:ext cx="591820" cy="106680"/>
          </a:xfrm>
          <a:custGeom>
            <a:avLst/>
            <a:gdLst/>
            <a:ahLst/>
            <a:cxnLst/>
            <a:rect l="l" t="t" r="r" b="b"/>
            <a:pathLst>
              <a:path w="591819" h="106679">
                <a:moveTo>
                  <a:pt x="104533" y="1748"/>
                </a:moveTo>
                <a:lnTo>
                  <a:pt x="0" y="54615"/>
                </a:lnTo>
                <a:lnTo>
                  <a:pt x="105016" y="106522"/>
                </a:lnTo>
                <a:lnTo>
                  <a:pt x="104851" y="71597"/>
                </a:lnTo>
                <a:lnTo>
                  <a:pt x="556227" y="69850"/>
                </a:lnTo>
                <a:lnTo>
                  <a:pt x="591705" y="51907"/>
                </a:lnTo>
                <a:lnTo>
                  <a:pt x="560889" y="36673"/>
                </a:lnTo>
                <a:lnTo>
                  <a:pt x="104698" y="36673"/>
                </a:lnTo>
                <a:lnTo>
                  <a:pt x="104533" y="1748"/>
                </a:lnTo>
                <a:close/>
              </a:path>
              <a:path w="591819" h="106679">
                <a:moveTo>
                  <a:pt x="556227" y="69850"/>
                </a:moveTo>
                <a:lnTo>
                  <a:pt x="487019" y="69850"/>
                </a:lnTo>
                <a:lnTo>
                  <a:pt x="487172" y="104773"/>
                </a:lnTo>
                <a:lnTo>
                  <a:pt x="556227" y="69850"/>
                </a:lnTo>
                <a:close/>
              </a:path>
              <a:path w="591819" h="106679">
                <a:moveTo>
                  <a:pt x="486702" y="0"/>
                </a:moveTo>
                <a:lnTo>
                  <a:pt x="486854" y="34925"/>
                </a:lnTo>
                <a:lnTo>
                  <a:pt x="104698" y="36673"/>
                </a:lnTo>
                <a:lnTo>
                  <a:pt x="560889" y="36673"/>
                </a:lnTo>
                <a:lnTo>
                  <a:pt x="4867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70" y="4362041"/>
            <a:ext cx="7717760" cy="2584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5061" y="636563"/>
            <a:ext cx="74504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Job </a:t>
            </a:r>
            <a:r>
              <a:rPr spc="185" dirty="0"/>
              <a:t>Resource</a:t>
            </a:r>
            <a:r>
              <a:rPr spc="550" dirty="0"/>
              <a:t> </a:t>
            </a:r>
            <a:r>
              <a:rPr spc="190" dirty="0"/>
              <a:t>Demand</a:t>
            </a:r>
          </a:p>
        </p:txBody>
      </p:sp>
      <p:sp>
        <p:nvSpPr>
          <p:cNvPr id="3" name="object 3"/>
          <p:cNvSpPr/>
          <p:nvPr/>
        </p:nvSpPr>
        <p:spPr>
          <a:xfrm>
            <a:off x="4511926" y="2164868"/>
            <a:ext cx="7463989" cy="3599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8453" y="5926328"/>
            <a:ext cx="14123669" cy="3302000"/>
          </a:xfrm>
          <a:prstGeom prst="rect">
            <a:avLst/>
          </a:prstGeom>
        </p:spPr>
        <p:txBody>
          <a:bodyPr vert="horz" wrap="square" lIns="0" tIns="276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80"/>
              </a:spcBef>
              <a:tabLst>
                <a:tab pos="710565" algn="l"/>
                <a:tab pos="711200" algn="l"/>
              </a:tabLst>
            </a:pPr>
            <a:r>
              <a:rPr sz="3600" dirty="0">
                <a:solidFill>
                  <a:srgbClr val="3E4247"/>
                </a:solidFill>
                <a:cs typeface="Arial"/>
              </a:rPr>
              <a:t>Usage patterns (container skylines) of multiple instances of the same job</a:t>
            </a:r>
            <a:endParaRPr sz="36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  <a:tabLst>
                <a:tab pos="710565" algn="l"/>
                <a:tab pos="711200" algn="l"/>
              </a:tabLst>
            </a:pPr>
            <a:r>
              <a:rPr sz="3600" dirty="0">
                <a:solidFill>
                  <a:srgbClr val="3E4247"/>
                </a:solidFill>
                <a:cs typeface="Arial"/>
              </a:rPr>
              <a:t>Generate the best fitting model using Linear Program</a:t>
            </a:r>
            <a:endParaRPr sz="36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  <a:tabLst>
                <a:tab pos="710565" algn="l"/>
                <a:tab pos="711200" algn="l"/>
              </a:tabLst>
            </a:pPr>
            <a:r>
              <a:rPr sz="3600" dirty="0">
                <a:solidFill>
                  <a:srgbClr val="3E4247"/>
                </a:solidFill>
                <a:cs typeface="Arial"/>
              </a:rPr>
              <a:t>Fitting controlled by a </a:t>
            </a:r>
            <a:r>
              <a:rPr lang="en-US" sz="3600" dirty="0" smtClean="0">
                <a:solidFill>
                  <a:srgbClr val="3E4247"/>
                </a:solidFill>
                <a:cs typeface="Arial"/>
              </a:rPr>
              <a:t> </a:t>
            </a:r>
            <a:r>
              <a:rPr sz="3600" dirty="0" smtClean="0">
                <a:solidFill>
                  <a:srgbClr val="3E4247"/>
                </a:solidFill>
                <a:cs typeface="Arial"/>
              </a:rPr>
              <a:t>parameter</a:t>
            </a:r>
            <a:r>
              <a:rPr sz="3600" dirty="0">
                <a:solidFill>
                  <a:srgbClr val="3E4247"/>
                </a:solidFill>
                <a:cs typeface="Arial"/>
              </a:rPr>
              <a:t>, </a:t>
            </a:r>
            <a:r>
              <a:rPr sz="3600" dirty="0">
                <a:solidFill>
                  <a:srgbClr val="0000DC"/>
                </a:solidFill>
                <a:cs typeface="Cambria"/>
              </a:rPr>
              <a:t>⍺ </a:t>
            </a:r>
            <a:r>
              <a:rPr sz="3600" dirty="0">
                <a:solidFill>
                  <a:srgbClr val="3E4247"/>
                </a:solidFill>
                <a:cs typeface="Arial"/>
              </a:rPr>
              <a:t>(higher </a:t>
            </a:r>
            <a:r>
              <a:rPr sz="3600" dirty="0">
                <a:solidFill>
                  <a:srgbClr val="3E4247"/>
                </a:solidFill>
                <a:cs typeface="Cambria"/>
              </a:rPr>
              <a:t>⍺ </a:t>
            </a:r>
            <a:r>
              <a:rPr lang="en-US" sz="3600" dirty="0" smtClean="0">
                <a:solidFill>
                  <a:srgbClr val="3E4247"/>
                </a:solidFill>
                <a:cs typeface="Wingdings"/>
              </a:rPr>
              <a:t>-&gt;</a:t>
            </a:r>
            <a:r>
              <a:rPr sz="3600" dirty="0" smtClean="0">
                <a:solidFill>
                  <a:srgbClr val="3E4247"/>
                </a:solidFill>
                <a:cs typeface="Times New Roman"/>
              </a:rPr>
              <a:t> </a:t>
            </a:r>
            <a:r>
              <a:rPr sz="3600" dirty="0">
                <a:solidFill>
                  <a:srgbClr val="3E4247"/>
                </a:solidFill>
                <a:cs typeface="Arial"/>
              </a:rPr>
              <a:t>less resources)</a:t>
            </a:r>
            <a:endParaRPr sz="36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  <a:tabLst>
                <a:tab pos="720090" algn="l"/>
                <a:tab pos="720725" algn="l"/>
              </a:tabLst>
            </a:pPr>
            <a:r>
              <a:rPr sz="3600" dirty="0">
                <a:solidFill>
                  <a:srgbClr val="3E4247"/>
                </a:solidFill>
                <a:cs typeface="Arial"/>
              </a:rPr>
              <a:t>Other alternatives – Jockey [Eurosys‘12], PerfOrator [SoCC’16]</a:t>
            </a:r>
            <a:endParaRPr sz="3600" dirty="0"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35608" y="2837484"/>
            <a:ext cx="3028315" cy="1645920"/>
          </a:xfrm>
          <a:custGeom>
            <a:avLst/>
            <a:gdLst/>
            <a:ahLst/>
            <a:cxnLst/>
            <a:rect l="l" t="t" r="r" b="b"/>
            <a:pathLst>
              <a:path w="3028315" h="1645920">
                <a:moveTo>
                  <a:pt x="2753650" y="0"/>
                </a:moveTo>
                <a:lnTo>
                  <a:pt x="274326" y="0"/>
                </a:lnTo>
                <a:lnTo>
                  <a:pt x="225015" y="4419"/>
                </a:lnTo>
                <a:lnTo>
                  <a:pt x="178605" y="17162"/>
                </a:lnTo>
                <a:lnTo>
                  <a:pt x="135868" y="37453"/>
                </a:lnTo>
                <a:lnTo>
                  <a:pt x="97581" y="64518"/>
                </a:lnTo>
                <a:lnTo>
                  <a:pt x="64518" y="97581"/>
                </a:lnTo>
                <a:lnTo>
                  <a:pt x="37453" y="135868"/>
                </a:lnTo>
                <a:lnTo>
                  <a:pt x="17162" y="178605"/>
                </a:lnTo>
                <a:lnTo>
                  <a:pt x="4419" y="225015"/>
                </a:lnTo>
                <a:lnTo>
                  <a:pt x="0" y="274326"/>
                </a:lnTo>
                <a:lnTo>
                  <a:pt x="0" y="1371593"/>
                </a:lnTo>
                <a:lnTo>
                  <a:pt x="4419" y="1420904"/>
                </a:lnTo>
                <a:lnTo>
                  <a:pt x="17162" y="1467315"/>
                </a:lnTo>
                <a:lnTo>
                  <a:pt x="37453" y="1510051"/>
                </a:lnTo>
                <a:lnTo>
                  <a:pt x="64518" y="1548339"/>
                </a:lnTo>
                <a:lnTo>
                  <a:pt x="97581" y="1581402"/>
                </a:lnTo>
                <a:lnTo>
                  <a:pt x="135868" y="1608466"/>
                </a:lnTo>
                <a:lnTo>
                  <a:pt x="178605" y="1628757"/>
                </a:lnTo>
                <a:lnTo>
                  <a:pt x="225015" y="1641500"/>
                </a:lnTo>
                <a:lnTo>
                  <a:pt x="274326" y="1645920"/>
                </a:lnTo>
                <a:lnTo>
                  <a:pt x="2753650" y="1645920"/>
                </a:lnTo>
                <a:lnTo>
                  <a:pt x="2802961" y="1641500"/>
                </a:lnTo>
                <a:lnTo>
                  <a:pt x="2849372" y="1628757"/>
                </a:lnTo>
                <a:lnTo>
                  <a:pt x="2892109" y="1608466"/>
                </a:lnTo>
                <a:lnTo>
                  <a:pt x="2930396" y="1581402"/>
                </a:lnTo>
                <a:lnTo>
                  <a:pt x="2963459" y="1548339"/>
                </a:lnTo>
                <a:lnTo>
                  <a:pt x="2990523" y="1510051"/>
                </a:lnTo>
                <a:lnTo>
                  <a:pt x="3010814" y="1467315"/>
                </a:lnTo>
                <a:lnTo>
                  <a:pt x="3023557" y="1420904"/>
                </a:lnTo>
                <a:lnTo>
                  <a:pt x="3027977" y="1371593"/>
                </a:lnTo>
                <a:lnTo>
                  <a:pt x="3027977" y="274326"/>
                </a:lnTo>
                <a:lnTo>
                  <a:pt x="3023557" y="225015"/>
                </a:lnTo>
                <a:lnTo>
                  <a:pt x="3010814" y="178605"/>
                </a:lnTo>
                <a:lnTo>
                  <a:pt x="2990523" y="135868"/>
                </a:lnTo>
                <a:lnTo>
                  <a:pt x="2963459" y="97581"/>
                </a:lnTo>
                <a:lnTo>
                  <a:pt x="2930396" y="64518"/>
                </a:lnTo>
                <a:lnTo>
                  <a:pt x="2892109" y="37453"/>
                </a:lnTo>
                <a:lnTo>
                  <a:pt x="2849372" y="17162"/>
                </a:lnTo>
                <a:lnTo>
                  <a:pt x="2802961" y="4419"/>
                </a:lnTo>
                <a:lnTo>
                  <a:pt x="2753650" y="0"/>
                </a:lnTo>
                <a:close/>
              </a:path>
            </a:pathLst>
          </a:custGeom>
          <a:solidFill>
            <a:srgbClr val="B8BC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76472" y="2903524"/>
            <a:ext cx="1746885" cy="14782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06045" marR="5080" indent="-93980" algn="just">
              <a:lnSpc>
                <a:spcPts val="3800"/>
              </a:lnSpc>
              <a:spcBef>
                <a:spcPts val="26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spc="-20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spc="-4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spc="1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-140" dirty="0">
                <a:solidFill>
                  <a:srgbClr val="FFFFFF"/>
                </a:solidFill>
                <a:latin typeface="Arial"/>
                <a:cs typeface="Arial"/>
              </a:rPr>
              <a:t>c  </a:t>
            </a:r>
            <a:r>
              <a:rPr sz="3200" spc="-145" dirty="0">
                <a:solidFill>
                  <a:srgbClr val="FFFFFF"/>
                </a:solidFill>
                <a:latin typeface="Arial"/>
                <a:cs typeface="Arial"/>
              </a:rPr>
              <a:t>Inference  </a:t>
            </a:r>
            <a:r>
              <a:rPr sz="3200" spc="-130" dirty="0">
                <a:solidFill>
                  <a:srgbClr val="FFFFFF"/>
                </a:solidFill>
                <a:latin typeface="Arial"/>
                <a:cs typeface="Arial"/>
              </a:rPr>
              <a:t>Module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 flipV="1">
            <a:off x="1237890" y="5874920"/>
            <a:ext cx="14802799" cy="45719"/>
          </a:xfrm>
          <a:custGeom>
            <a:avLst/>
            <a:gdLst/>
            <a:ahLst/>
            <a:cxnLst/>
            <a:rect l="l" t="t" r="r" b="b"/>
            <a:pathLst>
              <a:path w="14855190">
                <a:moveTo>
                  <a:pt x="0" y="0"/>
                </a:moveTo>
                <a:lnTo>
                  <a:pt x="14855119" y="0"/>
                </a:lnTo>
              </a:path>
            </a:pathLst>
          </a:custGeom>
          <a:ln w="118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89881" y="3766229"/>
            <a:ext cx="0" cy="2102485"/>
          </a:xfrm>
          <a:custGeom>
            <a:avLst/>
            <a:gdLst/>
            <a:ahLst/>
            <a:cxnLst/>
            <a:rect l="l" t="t" r="r" b="b"/>
            <a:pathLst>
              <a:path h="2102485">
                <a:moveTo>
                  <a:pt x="0" y="2102053"/>
                </a:moveTo>
                <a:lnTo>
                  <a:pt x="1" y="0"/>
                </a:lnTo>
              </a:path>
            </a:pathLst>
          </a:custGeom>
          <a:ln w="1047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37891" y="3664738"/>
            <a:ext cx="692785" cy="314325"/>
          </a:xfrm>
          <a:custGeom>
            <a:avLst/>
            <a:gdLst/>
            <a:ahLst/>
            <a:cxnLst/>
            <a:rect l="l" t="t" r="r" b="b"/>
            <a:pathLst>
              <a:path w="692785" h="314325">
                <a:moveTo>
                  <a:pt x="378043" y="0"/>
                </a:moveTo>
                <a:lnTo>
                  <a:pt x="378043" y="104775"/>
                </a:lnTo>
                <a:lnTo>
                  <a:pt x="0" y="104775"/>
                </a:lnTo>
                <a:lnTo>
                  <a:pt x="0" y="209550"/>
                </a:lnTo>
                <a:lnTo>
                  <a:pt x="378043" y="209550"/>
                </a:lnTo>
                <a:lnTo>
                  <a:pt x="378043" y="314325"/>
                </a:lnTo>
                <a:lnTo>
                  <a:pt x="692368" y="157163"/>
                </a:lnTo>
                <a:lnTo>
                  <a:pt x="378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000045" y="3656274"/>
            <a:ext cx="1040765" cy="0"/>
          </a:xfrm>
          <a:custGeom>
            <a:avLst/>
            <a:gdLst/>
            <a:ahLst/>
            <a:cxnLst/>
            <a:rect l="l" t="t" r="r" b="b"/>
            <a:pathLst>
              <a:path w="1040765">
                <a:moveTo>
                  <a:pt x="0" y="0"/>
                </a:moveTo>
                <a:lnTo>
                  <a:pt x="1040574" y="0"/>
                </a:lnTo>
              </a:path>
            </a:pathLst>
          </a:custGeom>
          <a:ln w="1047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56049" y="2837484"/>
            <a:ext cx="3028315" cy="1645920"/>
          </a:xfrm>
          <a:custGeom>
            <a:avLst/>
            <a:gdLst/>
            <a:ahLst/>
            <a:cxnLst/>
            <a:rect l="l" t="t" r="r" b="b"/>
            <a:pathLst>
              <a:path w="3028315" h="1645920">
                <a:moveTo>
                  <a:pt x="0" y="274326"/>
                </a:moveTo>
                <a:lnTo>
                  <a:pt x="4419" y="225015"/>
                </a:lnTo>
                <a:lnTo>
                  <a:pt x="17162" y="178604"/>
                </a:lnTo>
                <a:lnTo>
                  <a:pt x="37453" y="135868"/>
                </a:lnTo>
                <a:lnTo>
                  <a:pt x="64518" y="97581"/>
                </a:lnTo>
                <a:lnTo>
                  <a:pt x="97581" y="64518"/>
                </a:lnTo>
                <a:lnTo>
                  <a:pt x="135868" y="37453"/>
                </a:lnTo>
                <a:lnTo>
                  <a:pt x="178604" y="17162"/>
                </a:lnTo>
                <a:lnTo>
                  <a:pt x="225015" y="4419"/>
                </a:lnTo>
                <a:lnTo>
                  <a:pt x="274326" y="0"/>
                </a:lnTo>
                <a:lnTo>
                  <a:pt x="2753651" y="0"/>
                </a:lnTo>
                <a:lnTo>
                  <a:pt x="2802961" y="4419"/>
                </a:lnTo>
                <a:lnTo>
                  <a:pt x="2849372" y="17162"/>
                </a:lnTo>
                <a:lnTo>
                  <a:pt x="2892108" y="37453"/>
                </a:lnTo>
                <a:lnTo>
                  <a:pt x="2930395" y="64518"/>
                </a:lnTo>
                <a:lnTo>
                  <a:pt x="2963458" y="97581"/>
                </a:lnTo>
                <a:lnTo>
                  <a:pt x="2990523" y="135868"/>
                </a:lnTo>
                <a:lnTo>
                  <a:pt x="3010814" y="178604"/>
                </a:lnTo>
                <a:lnTo>
                  <a:pt x="3023557" y="225015"/>
                </a:lnTo>
                <a:lnTo>
                  <a:pt x="3027977" y="274326"/>
                </a:lnTo>
                <a:lnTo>
                  <a:pt x="3027977" y="1371594"/>
                </a:lnTo>
                <a:lnTo>
                  <a:pt x="3023557" y="1420904"/>
                </a:lnTo>
                <a:lnTo>
                  <a:pt x="3010814" y="1467315"/>
                </a:lnTo>
                <a:lnTo>
                  <a:pt x="2990523" y="1510051"/>
                </a:lnTo>
                <a:lnTo>
                  <a:pt x="2963458" y="1548338"/>
                </a:lnTo>
                <a:lnTo>
                  <a:pt x="2930395" y="1581401"/>
                </a:lnTo>
                <a:lnTo>
                  <a:pt x="2892108" y="1608466"/>
                </a:lnTo>
                <a:lnTo>
                  <a:pt x="2849372" y="1628757"/>
                </a:lnTo>
                <a:lnTo>
                  <a:pt x="2802961" y="1641500"/>
                </a:lnTo>
                <a:lnTo>
                  <a:pt x="2753651" y="1645920"/>
                </a:lnTo>
                <a:lnTo>
                  <a:pt x="274326" y="1645920"/>
                </a:lnTo>
                <a:lnTo>
                  <a:pt x="225015" y="1641500"/>
                </a:lnTo>
                <a:lnTo>
                  <a:pt x="178604" y="1628757"/>
                </a:lnTo>
                <a:lnTo>
                  <a:pt x="135868" y="1608466"/>
                </a:lnTo>
                <a:lnTo>
                  <a:pt x="97581" y="1581401"/>
                </a:lnTo>
                <a:lnTo>
                  <a:pt x="64518" y="1548338"/>
                </a:lnTo>
                <a:lnTo>
                  <a:pt x="37453" y="1510051"/>
                </a:lnTo>
                <a:lnTo>
                  <a:pt x="17162" y="1467315"/>
                </a:lnTo>
                <a:lnTo>
                  <a:pt x="4419" y="1420904"/>
                </a:lnTo>
                <a:lnTo>
                  <a:pt x="0" y="1371594"/>
                </a:lnTo>
                <a:lnTo>
                  <a:pt x="0" y="274326"/>
                </a:lnTo>
                <a:close/>
              </a:path>
            </a:pathLst>
          </a:custGeom>
          <a:ln w="793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2480" y="3405672"/>
            <a:ext cx="1459865" cy="571500"/>
          </a:xfrm>
          <a:custGeom>
            <a:avLst/>
            <a:gdLst/>
            <a:ahLst/>
            <a:cxnLst/>
            <a:rect l="l" t="t" r="r" b="b"/>
            <a:pathLst>
              <a:path w="1459865" h="571500">
                <a:moveTo>
                  <a:pt x="1254944" y="380904"/>
                </a:moveTo>
                <a:lnTo>
                  <a:pt x="890102" y="380904"/>
                </a:lnTo>
                <a:lnTo>
                  <a:pt x="894344" y="571357"/>
                </a:lnTo>
                <a:lnTo>
                  <a:pt x="1254944" y="380904"/>
                </a:lnTo>
                <a:close/>
              </a:path>
              <a:path w="1459865" h="571500">
                <a:moveTo>
                  <a:pt x="881617" y="0"/>
                </a:moveTo>
                <a:lnTo>
                  <a:pt x="885859" y="190453"/>
                </a:lnTo>
                <a:lnTo>
                  <a:pt x="0" y="210183"/>
                </a:lnTo>
                <a:lnTo>
                  <a:pt x="4241" y="400636"/>
                </a:lnTo>
                <a:lnTo>
                  <a:pt x="890102" y="380904"/>
                </a:lnTo>
                <a:lnTo>
                  <a:pt x="1254944" y="380904"/>
                </a:lnTo>
                <a:lnTo>
                  <a:pt x="1459339" y="272952"/>
                </a:lnTo>
                <a:lnTo>
                  <a:pt x="8816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931658" y="2811777"/>
            <a:ext cx="3028315" cy="1645920"/>
          </a:xfrm>
          <a:custGeom>
            <a:avLst/>
            <a:gdLst/>
            <a:ahLst/>
            <a:cxnLst/>
            <a:rect l="l" t="t" r="r" b="b"/>
            <a:pathLst>
              <a:path w="3028315" h="1645920">
                <a:moveTo>
                  <a:pt x="2753655" y="0"/>
                </a:moveTo>
                <a:lnTo>
                  <a:pt x="274326" y="0"/>
                </a:lnTo>
                <a:lnTo>
                  <a:pt x="225015" y="4419"/>
                </a:lnTo>
                <a:lnTo>
                  <a:pt x="178605" y="17162"/>
                </a:lnTo>
                <a:lnTo>
                  <a:pt x="135868" y="37453"/>
                </a:lnTo>
                <a:lnTo>
                  <a:pt x="97581" y="64518"/>
                </a:lnTo>
                <a:lnTo>
                  <a:pt x="64518" y="97581"/>
                </a:lnTo>
                <a:lnTo>
                  <a:pt x="37453" y="135868"/>
                </a:lnTo>
                <a:lnTo>
                  <a:pt x="17162" y="178605"/>
                </a:lnTo>
                <a:lnTo>
                  <a:pt x="4419" y="225015"/>
                </a:lnTo>
                <a:lnTo>
                  <a:pt x="0" y="274326"/>
                </a:lnTo>
                <a:lnTo>
                  <a:pt x="0" y="1371594"/>
                </a:lnTo>
                <a:lnTo>
                  <a:pt x="4419" y="1420905"/>
                </a:lnTo>
                <a:lnTo>
                  <a:pt x="17162" y="1467315"/>
                </a:lnTo>
                <a:lnTo>
                  <a:pt x="37453" y="1510052"/>
                </a:lnTo>
                <a:lnTo>
                  <a:pt x="64518" y="1548339"/>
                </a:lnTo>
                <a:lnTo>
                  <a:pt x="97581" y="1581402"/>
                </a:lnTo>
                <a:lnTo>
                  <a:pt x="135868" y="1608466"/>
                </a:lnTo>
                <a:lnTo>
                  <a:pt x="178605" y="1628757"/>
                </a:lnTo>
                <a:lnTo>
                  <a:pt x="225015" y="1641500"/>
                </a:lnTo>
                <a:lnTo>
                  <a:pt x="274326" y="1645919"/>
                </a:lnTo>
                <a:lnTo>
                  <a:pt x="2753655" y="1645919"/>
                </a:lnTo>
                <a:lnTo>
                  <a:pt x="2802964" y="1641500"/>
                </a:lnTo>
                <a:lnTo>
                  <a:pt x="2849373" y="1628757"/>
                </a:lnTo>
                <a:lnTo>
                  <a:pt x="2892108" y="1608466"/>
                </a:lnTo>
                <a:lnTo>
                  <a:pt x="2930394" y="1581402"/>
                </a:lnTo>
                <a:lnTo>
                  <a:pt x="2963457" y="1548339"/>
                </a:lnTo>
                <a:lnTo>
                  <a:pt x="2990522" y="1510052"/>
                </a:lnTo>
                <a:lnTo>
                  <a:pt x="3010813" y="1467315"/>
                </a:lnTo>
                <a:lnTo>
                  <a:pt x="3023556" y="1420905"/>
                </a:lnTo>
                <a:lnTo>
                  <a:pt x="3027975" y="1371594"/>
                </a:lnTo>
                <a:lnTo>
                  <a:pt x="3027975" y="274326"/>
                </a:lnTo>
                <a:lnTo>
                  <a:pt x="3023556" y="225015"/>
                </a:lnTo>
                <a:lnTo>
                  <a:pt x="3010813" y="178605"/>
                </a:lnTo>
                <a:lnTo>
                  <a:pt x="2990522" y="135868"/>
                </a:lnTo>
                <a:lnTo>
                  <a:pt x="2963457" y="97581"/>
                </a:lnTo>
                <a:lnTo>
                  <a:pt x="2930394" y="64518"/>
                </a:lnTo>
                <a:lnTo>
                  <a:pt x="2892108" y="37453"/>
                </a:lnTo>
                <a:lnTo>
                  <a:pt x="2849373" y="17162"/>
                </a:lnTo>
                <a:lnTo>
                  <a:pt x="2802964" y="4419"/>
                </a:lnTo>
                <a:lnTo>
                  <a:pt x="2753655" y="0"/>
                </a:lnTo>
                <a:close/>
              </a:path>
            </a:pathLst>
          </a:custGeom>
          <a:solidFill>
            <a:srgbClr val="B8BC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216128" y="3121657"/>
            <a:ext cx="2459990" cy="9956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497205">
              <a:lnSpc>
                <a:spcPts val="3800"/>
              </a:lnSpc>
              <a:spcBef>
                <a:spcPts val="260"/>
              </a:spcBef>
            </a:pPr>
            <a:r>
              <a:rPr sz="3200" spc="-165" dirty="0">
                <a:solidFill>
                  <a:srgbClr val="FFFFFF"/>
                </a:solidFill>
                <a:latin typeface="Arial"/>
                <a:cs typeface="Arial"/>
              </a:rPr>
              <a:t>Dynamic  </a:t>
            </a:r>
            <a:r>
              <a:rPr sz="3200" spc="-38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spc="-2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spc="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spc="-20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-36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spc="-1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-300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277111" y="3350863"/>
            <a:ext cx="1459865" cy="571500"/>
          </a:xfrm>
          <a:custGeom>
            <a:avLst/>
            <a:gdLst/>
            <a:ahLst/>
            <a:cxnLst/>
            <a:rect l="l" t="t" r="r" b="b"/>
            <a:pathLst>
              <a:path w="1459865" h="571500">
                <a:moveTo>
                  <a:pt x="1254944" y="380906"/>
                </a:moveTo>
                <a:lnTo>
                  <a:pt x="890102" y="380906"/>
                </a:lnTo>
                <a:lnTo>
                  <a:pt x="894344" y="571359"/>
                </a:lnTo>
                <a:lnTo>
                  <a:pt x="1254944" y="380906"/>
                </a:lnTo>
                <a:close/>
              </a:path>
              <a:path w="1459865" h="571500">
                <a:moveTo>
                  <a:pt x="881617" y="0"/>
                </a:moveTo>
                <a:lnTo>
                  <a:pt x="885860" y="190453"/>
                </a:lnTo>
                <a:lnTo>
                  <a:pt x="0" y="210184"/>
                </a:lnTo>
                <a:lnTo>
                  <a:pt x="4241" y="400636"/>
                </a:lnTo>
                <a:lnTo>
                  <a:pt x="890102" y="380906"/>
                </a:lnTo>
                <a:lnTo>
                  <a:pt x="1254944" y="380906"/>
                </a:lnTo>
                <a:lnTo>
                  <a:pt x="1459339" y="272953"/>
                </a:lnTo>
                <a:lnTo>
                  <a:pt x="8816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715667" y="636563"/>
            <a:ext cx="79101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Reservation</a:t>
            </a:r>
            <a:r>
              <a:rPr spc="260" dirty="0"/>
              <a:t> </a:t>
            </a:r>
            <a:r>
              <a:rPr spc="35" dirty="0"/>
              <a:t>Mechanism</a:t>
            </a:r>
          </a:p>
        </p:txBody>
      </p:sp>
      <p:sp>
        <p:nvSpPr>
          <p:cNvPr id="16" name="object 16"/>
          <p:cNvSpPr/>
          <p:nvPr/>
        </p:nvSpPr>
        <p:spPr>
          <a:xfrm>
            <a:off x="7056049" y="3656274"/>
            <a:ext cx="3028315" cy="0"/>
          </a:xfrm>
          <a:custGeom>
            <a:avLst/>
            <a:gdLst/>
            <a:ahLst/>
            <a:cxnLst/>
            <a:rect l="l" t="t" r="r" b="b"/>
            <a:pathLst>
              <a:path w="3028315">
                <a:moveTo>
                  <a:pt x="0" y="0"/>
                </a:moveTo>
                <a:lnTo>
                  <a:pt x="3027977" y="1"/>
                </a:lnTo>
              </a:path>
            </a:pathLst>
          </a:custGeom>
          <a:ln w="508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238140" y="2986023"/>
            <a:ext cx="6788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95" dirty="0">
                <a:latin typeface="Arial"/>
                <a:cs typeface="Arial"/>
              </a:rPr>
              <a:t>L</a:t>
            </a:r>
            <a:r>
              <a:rPr sz="2600" spc="-125" dirty="0">
                <a:latin typeface="Arial"/>
                <a:cs typeface="Arial"/>
              </a:rPr>
              <a:t>C</a:t>
            </a:r>
            <a:r>
              <a:rPr sz="2600" spc="-140" dirty="0">
                <a:latin typeface="Arial"/>
                <a:cs typeface="Arial"/>
              </a:rPr>
              <a:t>M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39799" y="3788907"/>
            <a:ext cx="12611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95" dirty="0">
                <a:latin typeface="Arial"/>
                <a:cs typeface="Arial"/>
              </a:rPr>
              <a:t>Lo</a:t>
            </a:r>
            <a:r>
              <a:rPr sz="2600" spc="-5" dirty="0">
                <a:latin typeface="Arial"/>
                <a:cs typeface="Arial"/>
              </a:rPr>
              <a:t>w</a:t>
            </a:r>
            <a:r>
              <a:rPr sz="2600" spc="-45" dirty="0">
                <a:latin typeface="Arial"/>
                <a:cs typeface="Arial"/>
              </a:rPr>
              <a:t>C</a:t>
            </a:r>
            <a:r>
              <a:rPr sz="2600" spc="-15" dirty="0">
                <a:latin typeface="Arial"/>
                <a:cs typeface="Arial"/>
              </a:rPr>
              <a:t>o</a:t>
            </a:r>
            <a:r>
              <a:rPr sz="2600" spc="-305" dirty="0">
                <a:latin typeface="Arial"/>
                <a:cs typeface="Arial"/>
              </a:rPr>
              <a:t>s</a:t>
            </a:r>
            <a:r>
              <a:rPr sz="2600" spc="140" dirty="0">
                <a:latin typeface="Arial"/>
                <a:cs typeface="Arial"/>
              </a:rPr>
              <a:t>t</a:t>
            </a:r>
            <a:endParaRPr sz="2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60625" y="4251455"/>
            <a:ext cx="2446020" cy="815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3110"/>
              </a:lnSpc>
              <a:spcBef>
                <a:spcPts val="100"/>
              </a:spcBef>
            </a:pPr>
            <a:r>
              <a:rPr sz="2600" spc="-204" dirty="0">
                <a:latin typeface="Arial"/>
                <a:cs typeface="Arial"/>
              </a:rPr>
              <a:t>SLO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ts val="3110"/>
              </a:lnSpc>
            </a:pPr>
            <a:r>
              <a:rPr sz="2600" spc="-90" dirty="0">
                <a:latin typeface="Arial"/>
                <a:cs typeface="Arial"/>
              </a:rPr>
              <a:t>resource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estimate</a:t>
            </a:r>
            <a:endParaRPr sz="2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30676" y="6460446"/>
            <a:ext cx="13778181" cy="25827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B050"/>
                </a:solidFill>
                <a:latin typeface="Arial"/>
                <a:cs typeface="Arial"/>
              </a:rPr>
              <a:t>Pack jobs efficiently</a:t>
            </a:r>
            <a:endParaRPr sz="3200" dirty="0">
              <a:latin typeface="Arial"/>
              <a:cs typeface="Arial"/>
            </a:endParaRPr>
          </a:p>
          <a:p>
            <a:pPr marL="12700" marR="5080">
              <a:lnSpc>
                <a:spcPts val="7700"/>
              </a:lnSpc>
              <a:spcBef>
                <a:spcPts val="800"/>
              </a:spcBef>
            </a:pPr>
            <a:r>
              <a:rPr sz="3200" dirty="0">
                <a:solidFill>
                  <a:srgbClr val="3E4247"/>
                </a:solidFill>
                <a:latin typeface="Arial"/>
                <a:cs typeface="Arial"/>
              </a:rPr>
              <a:t>Compact storage of jobs based on Least Common Multiple (LCM) of periods  LowCost Packing Algorithm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85164" y="2133815"/>
            <a:ext cx="2581275" cy="595630"/>
          </a:xfrm>
          <a:prstGeom prst="rect">
            <a:avLst/>
          </a:prstGeom>
          <a:solidFill>
            <a:srgbClr val="B8BCC1"/>
          </a:solidFill>
        </p:spPr>
        <p:txBody>
          <a:bodyPr vert="horz" wrap="square" lIns="0" tIns="40640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320"/>
              </a:spcBef>
            </a:pPr>
            <a:r>
              <a:rPr sz="3200" spc="-114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55" dirty="0">
                <a:solidFill>
                  <a:srgbClr val="FFFFFF"/>
                </a:solidFill>
                <a:latin typeface="Arial"/>
                <a:cs typeface="Arial"/>
              </a:rPr>
              <a:t>sign-off</a:t>
            </a:r>
            <a:endParaRPr sz="3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01791" y="2728202"/>
            <a:ext cx="386715" cy="802005"/>
          </a:xfrm>
          <a:custGeom>
            <a:avLst/>
            <a:gdLst/>
            <a:ahLst/>
            <a:cxnLst/>
            <a:rect l="l" t="t" r="r" b="b"/>
            <a:pathLst>
              <a:path w="386714" h="802004">
                <a:moveTo>
                  <a:pt x="0" y="723309"/>
                </a:moveTo>
                <a:lnTo>
                  <a:pt x="34019" y="801416"/>
                </a:lnTo>
                <a:lnTo>
                  <a:pt x="76093" y="727336"/>
                </a:lnTo>
                <a:lnTo>
                  <a:pt x="51796" y="726050"/>
                </a:lnTo>
                <a:lnTo>
                  <a:pt x="51978" y="724703"/>
                </a:lnTo>
                <a:lnTo>
                  <a:pt x="26349" y="724703"/>
                </a:lnTo>
                <a:lnTo>
                  <a:pt x="0" y="723309"/>
                </a:lnTo>
                <a:close/>
              </a:path>
              <a:path w="386714" h="802004">
                <a:moveTo>
                  <a:pt x="361106" y="0"/>
                </a:moveTo>
                <a:lnTo>
                  <a:pt x="357322" y="74066"/>
                </a:lnTo>
                <a:lnTo>
                  <a:pt x="346717" y="145195"/>
                </a:lnTo>
                <a:lnTo>
                  <a:pt x="330262" y="211627"/>
                </a:lnTo>
                <a:lnTo>
                  <a:pt x="309006" y="270901"/>
                </a:lnTo>
                <a:lnTo>
                  <a:pt x="284101" y="320507"/>
                </a:lnTo>
                <a:lnTo>
                  <a:pt x="256951" y="357863"/>
                </a:lnTo>
                <a:lnTo>
                  <a:pt x="166176" y="398538"/>
                </a:lnTo>
                <a:lnTo>
                  <a:pt x="132193" y="426679"/>
                </a:lnTo>
                <a:lnTo>
                  <a:pt x="101940" y="468304"/>
                </a:lnTo>
                <a:lnTo>
                  <a:pt x="75413" y="521141"/>
                </a:lnTo>
                <a:lnTo>
                  <a:pt x="53202" y="583077"/>
                </a:lnTo>
                <a:lnTo>
                  <a:pt x="36125" y="652020"/>
                </a:lnTo>
                <a:lnTo>
                  <a:pt x="26349" y="724703"/>
                </a:lnTo>
                <a:lnTo>
                  <a:pt x="51978" y="724703"/>
                </a:lnTo>
                <a:lnTo>
                  <a:pt x="61113" y="656780"/>
                </a:lnTo>
                <a:lnTo>
                  <a:pt x="77547" y="590436"/>
                </a:lnTo>
                <a:lnTo>
                  <a:pt x="98803" y="531163"/>
                </a:lnTo>
                <a:lnTo>
                  <a:pt x="123708" y="481557"/>
                </a:lnTo>
                <a:lnTo>
                  <a:pt x="150858" y="444201"/>
                </a:lnTo>
                <a:lnTo>
                  <a:pt x="241632" y="403527"/>
                </a:lnTo>
                <a:lnTo>
                  <a:pt x="275616" y="375385"/>
                </a:lnTo>
                <a:lnTo>
                  <a:pt x="305869" y="333759"/>
                </a:lnTo>
                <a:lnTo>
                  <a:pt x="332395" y="280924"/>
                </a:lnTo>
                <a:lnTo>
                  <a:pt x="354606" y="218987"/>
                </a:lnTo>
                <a:lnTo>
                  <a:pt x="371662" y="150133"/>
                </a:lnTo>
                <a:lnTo>
                  <a:pt x="382625" y="76592"/>
                </a:lnTo>
                <a:lnTo>
                  <a:pt x="386473" y="1296"/>
                </a:lnTo>
                <a:lnTo>
                  <a:pt x="361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25" name="object 6"/>
          <p:cNvSpPr/>
          <p:nvPr/>
        </p:nvSpPr>
        <p:spPr>
          <a:xfrm>
            <a:off x="15985423" y="3691422"/>
            <a:ext cx="55266" cy="2264365"/>
          </a:xfrm>
          <a:custGeom>
            <a:avLst/>
            <a:gdLst/>
            <a:ahLst/>
            <a:cxnLst/>
            <a:rect l="l" t="t" r="r" b="b"/>
            <a:pathLst>
              <a:path h="2102485">
                <a:moveTo>
                  <a:pt x="0" y="2102053"/>
                </a:moveTo>
                <a:lnTo>
                  <a:pt x="1" y="0"/>
                </a:lnTo>
              </a:path>
            </a:pathLst>
          </a:custGeom>
          <a:ln w="1047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7475" y="636563"/>
            <a:ext cx="69449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70" dirty="0"/>
              <a:t>LCM</a:t>
            </a:r>
            <a:r>
              <a:rPr spc="260" dirty="0"/>
              <a:t> </a:t>
            </a:r>
            <a:r>
              <a:rPr spc="114" dirty="0"/>
              <a:t>Representation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478546" y="4964195"/>
            <a:ext cx="2390775" cy="1636395"/>
          </a:xfrm>
          <a:custGeom>
            <a:avLst/>
            <a:gdLst/>
            <a:ahLst/>
            <a:cxnLst/>
            <a:rect l="l" t="t" r="r" b="b"/>
            <a:pathLst>
              <a:path w="2390775" h="1636395">
                <a:moveTo>
                  <a:pt x="0" y="818147"/>
                </a:moveTo>
                <a:lnTo>
                  <a:pt x="1300" y="779633"/>
                </a:lnTo>
                <a:lnTo>
                  <a:pt x="5165" y="741577"/>
                </a:lnTo>
                <a:lnTo>
                  <a:pt x="20354" y="666998"/>
                </a:lnTo>
                <a:lnTo>
                  <a:pt x="31564" y="630553"/>
                </a:lnTo>
                <a:lnTo>
                  <a:pt x="45108" y="594724"/>
                </a:lnTo>
                <a:lnTo>
                  <a:pt x="60928" y="559549"/>
                </a:lnTo>
                <a:lnTo>
                  <a:pt x="78968" y="525068"/>
                </a:lnTo>
                <a:lnTo>
                  <a:pt x="99169" y="491321"/>
                </a:lnTo>
                <a:lnTo>
                  <a:pt x="121475" y="458346"/>
                </a:lnTo>
                <a:lnTo>
                  <a:pt x="145827" y="426184"/>
                </a:lnTo>
                <a:lnTo>
                  <a:pt x="172169" y="394872"/>
                </a:lnTo>
                <a:lnTo>
                  <a:pt x="200443" y="364451"/>
                </a:lnTo>
                <a:lnTo>
                  <a:pt x="230592" y="334960"/>
                </a:lnTo>
                <a:lnTo>
                  <a:pt x="262558" y="306437"/>
                </a:lnTo>
                <a:lnTo>
                  <a:pt x="296284" y="278924"/>
                </a:lnTo>
                <a:lnTo>
                  <a:pt x="331712" y="252457"/>
                </a:lnTo>
                <a:lnTo>
                  <a:pt x="368786" y="227078"/>
                </a:lnTo>
                <a:lnTo>
                  <a:pt x="407447" y="202825"/>
                </a:lnTo>
                <a:lnTo>
                  <a:pt x="447639" y="179737"/>
                </a:lnTo>
                <a:lnTo>
                  <a:pt x="489304" y="157855"/>
                </a:lnTo>
                <a:lnTo>
                  <a:pt x="532385" y="137216"/>
                </a:lnTo>
                <a:lnTo>
                  <a:pt x="576823" y="117860"/>
                </a:lnTo>
                <a:lnTo>
                  <a:pt x="622563" y="99828"/>
                </a:lnTo>
                <a:lnTo>
                  <a:pt x="669546" y="83157"/>
                </a:lnTo>
                <a:lnTo>
                  <a:pt x="717714" y="67887"/>
                </a:lnTo>
                <a:lnTo>
                  <a:pt x="767012" y="54058"/>
                </a:lnTo>
                <a:lnTo>
                  <a:pt x="817381" y="41709"/>
                </a:lnTo>
                <a:lnTo>
                  <a:pt x="868763" y="30879"/>
                </a:lnTo>
                <a:lnTo>
                  <a:pt x="921103" y="21607"/>
                </a:lnTo>
                <a:lnTo>
                  <a:pt x="974341" y="13933"/>
                </a:lnTo>
                <a:lnTo>
                  <a:pt x="1028421" y="7896"/>
                </a:lnTo>
                <a:lnTo>
                  <a:pt x="1083285" y="3535"/>
                </a:lnTo>
                <a:lnTo>
                  <a:pt x="1138876" y="890"/>
                </a:lnTo>
                <a:lnTo>
                  <a:pt x="1195137" y="0"/>
                </a:lnTo>
                <a:lnTo>
                  <a:pt x="1251397" y="890"/>
                </a:lnTo>
                <a:lnTo>
                  <a:pt x="1306988" y="3535"/>
                </a:lnTo>
                <a:lnTo>
                  <a:pt x="1361852" y="7896"/>
                </a:lnTo>
                <a:lnTo>
                  <a:pt x="1415932" y="13933"/>
                </a:lnTo>
                <a:lnTo>
                  <a:pt x="1469170" y="21607"/>
                </a:lnTo>
                <a:lnTo>
                  <a:pt x="1521510" y="30879"/>
                </a:lnTo>
                <a:lnTo>
                  <a:pt x="1572892" y="41709"/>
                </a:lnTo>
                <a:lnTo>
                  <a:pt x="1623261" y="54058"/>
                </a:lnTo>
                <a:lnTo>
                  <a:pt x="1672559" y="67887"/>
                </a:lnTo>
                <a:lnTo>
                  <a:pt x="1720728" y="83157"/>
                </a:lnTo>
                <a:lnTo>
                  <a:pt x="1767710" y="99828"/>
                </a:lnTo>
                <a:lnTo>
                  <a:pt x="1813450" y="117860"/>
                </a:lnTo>
                <a:lnTo>
                  <a:pt x="1857889" y="137216"/>
                </a:lnTo>
                <a:lnTo>
                  <a:pt x="1900969" y="157855"/>
                </a:lnTo>
                <a:lnTo>
                  <a:pt x="1942634" y="179737"/>
                </a:lnTo>
                <a:lnTo>
                  <a:pt x="1982826" y="202825"/>
                </a:lnTo>
                <a:lnTo>
                  <a:pt x="2021487" y="227078"/>
                </a:lnTo>
                <a:lnTo>
                  <a:pt x="2058561" y="252457"/>
                </a:lnTo>
                <a:lnTo>
                  <a:pt x="2093989" y="278924"/>
                </a:lnTo>
                <a:lnTo>
                  <a:pt x="2127715" y="306437"/>
                </a:lnTo>
                <a:lnTo>
                  <a:pt x="2159681" y="334960"/>
                </a:lnTo>
                <a:lnTo>
                  <a:pt x="2189830" y="364451"/>
                </a:lnTo>
                <a:lnTo>
                  <a:pt x="2218104" y="394872"/>
                </a:lnTo>
                <a:lnTo>
                  <a:pt x="2244446" y="426184"/>
                </a:lnTo>
                <a:lnTo>
                  <a:pt x="2268798" y="458346"/>
                </a:lnTo>
                <a:lnTo>
                  <a:pt x="2291104" y="491321"/>
                </a:lnTo>
                <a:lnTo>
                  <a:pt x="2311305" y="525068"/>
                </a:lnTo>
                <a:lnTo>
                  <a:pt x="2329345" y="559549"/>
                </a:lnTo>
                <a:lnTo>
                  <a:pt x="2345165" y="594724"/>
                </a:lnTo>
                <a:lnTo>
                  <a:pt x="2358709" y="630553"/>
                </a:lnTo>
                <a:lnTo>
                  <a:pt x="2369919" y="666998"/>
                </a:lnTo>
                <a:lnTo>
                  <a:pt x="2385108" y="741577"/>
                </a:lnTo>
                <a:lnTo>
                  <a:pt x="2388973" y="779633"/>
                </a:lnTo>
                <a:lnTo>
                  <a:pt x="2390274" y="818147"/>
                </a:lnTo>
                <a:lnTo>
                  <a:pt x="2388973" y="856661"/>
                </a:lnTo>
                <a:lnTo>
                  <a:pt x="2385108" y="894717"/>
                </a:lnTo>
                <a:lnTo>
                  <a:pt x="2369919" y="969296"/>
                </a:lnTo>
                <a:lnTo>
                  <a:pt x="2358709" y="1005741"/>
                </a:lnTo>
                <a:lnTo>
                  <a:pt x="2345165" y="1041570"/>
                </a:lnTo>
                <a:lnTo>
                  <a:pt x="2329345" y="1076745"/>
                </a:lnTo>
                <a:lnTo>
                  <a:pt x="2311305" y="1111226"/>
                </a:lnTo>
                <a:lnTo>
                  <a:pt x="2291104" y="1144973"/>
                </a:lnTo>
                <a:lnTo>
                  <a:pt x="2268798" y="1177948"/>
                </a:lnTo>
                <a:lnTo>
                  <a:pt x="2244446" y="1210110"/>
                </a:lnTo>
                <a:lnTo>
                  <a:pt x="2218104" y="1241422"/>
                </a:lnTo>
                <a:lnTo>
                  <a:pt x="2189830" y="1271843"/>
                </a:lnTo>
                <a:lnTo>
                  <a:pt x="2159681" y="1301334"/>
                </a:lnTo>
                <a:lnTo>
                  <a:pt x="2127715" y="1329857"/>
                </a:lnTo>
                <a:lnTo>
                  <a:pt x="2093989" y="1357370"/>
                </a:lnTo>
                <a:lnTo>
                  <a:pt x="2058561" y="1383837"/>
                </a:lnTo>
                <a:lnTo>
                  <a:pt x="2021487" y="1409216"/>
                </a:lnTo>
                <a:lnTo>
                  <a:pt x="1982826" y="1433469"/>
                </a:lnTo>
                <a:lnTo>
                  <a:pt x="1942634" y="1456557"/>
                </a:lnTo>
                <a:lnTo>
                  <a:pt x="1900969" y="1478440"/>
                </a:lnTo>
                <a:lnTo>
                  <a:pt x="1857889" y="1499078"/>
                </a:lnTo>
                <a:lnTo>
                  <a:pt x="1813450" y="1518434"/>
                </a:lnTo>
                <a:lnTo>
                  <a:pt x="1767710" y="1536466"/>
                </a:lnTo>
                <a:lnTo>
                  <a:pt x="1720728" y="1553137"/>
                </a:lnTo>
                <a:lnTo>
                  <a:pt x="1672559" y="1568407"/>
                </a:lnTo>
                <a:lnTo>
                  <a:pt x="1623261" y="1582236"/>
                </a:lnTo>
                <a:lnTo>
                  <a:pt x="1572892" y="1594585"/>
                </a:lnTo>
                <a:lnTo>
                  <a:pt x="1521510" y="1605415"/>
                </a:lnTo>
                <a:lnTo>
                  <a:pt x="1469170" y="1614687"/>
                </a:lnTo>
                <a:lnTo>
                  <a:pt x="1415932" y="1622361"/>
                </a:lnTo>
                <a:lnTo>
                  <a:pt x="1361852" y="1628398"/>
                </a:lnTo>
                <a:lnTo>
                  <a:pt x="1306988" y="1632759"/>
                </a:lnTo>
                <a:lnTo>
                  <a:pt x="1251397" y="1635404"/>
                </a:lnTo>
                <a:lnTo>
                  <a:pt x="1195137" y="1636295"/>
                </a:lnTo>
                <a:lnTo>
                  <a:pt x="1138876" y="1635404"/>
                </a:lnTo>
                <a:lnTo>
                  <a:pt x="1083285" y="1632759"/>
                </a:lnTo>
                <a:lnTo>
                  <a:pt x="1028421" y="1628398"/>
                </a:lnTo>
                <a:lnTo>
                  <a:pt x="974341" y="1622361"/>
                </a:lnTo>
                <a:lnTo>
                  <a:pt x="921103" y="1614687"/>
                </a:lnTo>
                <a:lnTo>
                  <a:pt x="868763" y="1605415"/>
                </a:lnTo>
                <a:lnTo>
                  <a:pt x="817381" y="1594585"/>
                </a:lnTo>
                <a:lnTo>
                  <a:pt x="767012" y="1582236"/>
                </a:lnTo>
                <a:lnTo>
                  <a:pt x="717714" y="1568407"/>
                </a:lnTo>
                <a:lnTo>
                  <a:pt x="669546" y="1553137"/>
                </a:lnTo>
                <a:lnTo>
                  <a:pt x="622563" y="1536466"/>
                </a:lnTo>
                <a:lnTo>
                  <a:pt x="576823" y="1518434"/>
                </a:lnTo>
                <a:lnTo>
                  <a:pt x="532385" y="1499078"/>
                </a:lnTo>
                <a:lnTo>
                  <a:pt x="489304" y="1478440"/>
                </a:lnTo>
                <a:lnTo>
                  <a:pt x="447639" y="1456557"/>
                </a:lnTo>
                <a:lnTo>
                  <a:pt x="407447" y="1433469"/>
                </a:lnTo>
                <a:lnTo>
                  <a:pt x="368786" y="1409216"/>
                </a:lnTo>
                <a:lnTo>
                  <a:pt x="331712" y="1383837"/>
                </a:lnTo>
                <a:lnTo>
                  <a:pt x="296284" y="1357370"/>
                </a:lnTo>
                <a:lnTo>
                  <a:pt x="262558" y="1329857"/>
                </a:lnTo>
                <a:lnTo>
                  <a:pt x="230592" y="1301334"/>
                </a:lnTo>
                <a:lnTo>
                  <a:pt x="200443" y="1271843"/>
                </a:lnTo>
                <a:lnTo>
                  <a:pt x="172169" y="1241422"/>
                </a:lnTo>
                <a:lnTo>
                  <a:pt x="145827" y="1210110"/>
                </a:lnTo>
                <a:lnTo>
                  <a:pt x="121475" y="1177948"/>
                </a:lnTo>
                <a:lnTo>
                  <a:pt x="99169" y="1144973"/>
                </a:lnTo>
                <a:lnTo>
                  <a:pt x="78968" y="1111226"/>
                </a:lnTo>
                <a:lnTo>
                  <a:pt x="60928" y="1076745"/>
                </a:lnTo>
                <a:lnTo>
                  <a:pt x="45108" y="1041570"/>
                </a:lnTo>
                <a:lnTo>
                  <a:pt x="31564" y="1005741"/>
                </a:lnTo>
                <a:lnTo>
                  <a:pt x="20354" y="969296"/>
                </a:lnTo>
                <a:lnTo>
                  <a:pt x="5165" y="894717"/>
                </a:lnTo>
                <a:lnTo>
                  <a:pt x="1300" y="856661"/>
                </a:lnTo>
                <a:lnTo>
                  <a:pt x="0" y="818147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55628" y="5946084"/>
            <a:ext cx="7333615" cy="0"/>
          </a:xfrm>
          <a:custGeom>
            <a:avLst/>
            <a:gdLst/>
            <a:ahLst/>
            <a:cxnLst/>
            <a:rect l="l" t="t" r="r" b="b"/>
            <a:pathLst>
              <a:path w="7333615">
                <a:moveTo>
                  <a:pt x="0" y="0"/>
                </a:moveTo>
                <a:lnTo>
                  <a:pt x="7333582" y="0"/>
                </a:lnTo>
              </a:path>
            </a:pathLst>
          </a:custGeom>
          <a:ln w="16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19705" y="5378553"/>
            <a:ext cx="336884" cy="5694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19705" y="5378552"/>
            <a:ext cx="337185" cy="569595"/>
          </a:xfrm>
          <a:custGeom>
            <a:avLst/>
            <a:gdLst/>
            <a:ahLst/>
            <a:cxnLst/>
            <a:rect l="l" t="t" r="r" b="b"/>
            <a:pathLst>
              <a:path w="337185" h="569595">
                <a:moveTo>
                  <a:pt x="0" y="0"/>
                </a:moveTo>
                <a:lnTo>
                  <a:pt x="336884" y="0"/>
                </a:lnTo>
                <a:lnTo>
                  <a:pt x="336884" y="569494"/>
                </a:lnTo>
                <a:lnTo>
                  <a:pt x="0" y="56949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248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46398" y="5370363"/>
            <a:ext cx="336884" cy="5694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46398" y="5370362"/>
            <a:ext cx="337185" cy="569595"/>
          </a:xfrm>
          <a:custGeom>
            <a:avLst/>
            <a:gdLst/>
            <a:ahLst/>
            <a:cxnLst/>
            <a:rect l="l" t="t" r="r" b="b"/>
            <a:pathLst>
              <a:path w="337185" h="569595">
                <a:moveTo>
                  <a:pt x="0" y="0"/>
                </a:moveTo>
                <a:lnTo>
                  <a:pt x="336884" y="0"/>
                </a:lnTo>
                <a:lnTo>
                  <a:pt x="336884" y="569494"/>
                </a:lnTo>
                <a:lnTo>
                  <a:pt x="0" y="56949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248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60862" y="5476786"/>
            <a:ext cx="337185" cy="257175"/>
          </a:xfrm>
          <a:custGeom>
            <a:avLst/>
            <a:gdLst/>
            <a:ahLst/>
            <a:cxnLst/>
            <a:rect l="l" t="t" r="r" b="b"/>
            <a:pathLst>
              <a:path w="337185" h="257175">
                <a:moveTo>
                  <a:pt x="0" y="0"/>
                </a:moveTo>
                <a:lnTo>
                  <a:pt x="336884" y="0"/>
                </a:lnTo>
                <a:lnTo>
                  <a:pt x="336884" y="256672"/>
                </a:lnTo>
                <a:lnTo>
                  <a:pt x="0" y="256672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60862" y="5476786"/>
            <a:ext cx="337185" cy="257175"/>
          </a:xfrm>
          <a:custGeom>
            <a:avLst/>
            <a:gdLst/>
            <a:ahLst/>
            <a:cxnLst/>
            <a:rect l="l" t="t" r="r" b="b"/>
            <a:pathLst>
              <a:path w="337185" h="257175">
                <a:moveTo>
                  <a:pt x="0" y="0"/>
                </a:moveTo>
                <a:lnTo>
                  <a:pt x="336884" y="0"/>
                </a:lnTo>
                <a:lnTo>
                  <a:pt x="336884" y="256672"/>
                </a:lnTo>
                <a:lnTo>
                  <a:pt x="0" y="25667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03600" y="5691375"/>
            <a:ext cx="337185" cy="257175"/>
          </a:xfrm>
          <a:custGeom>
            <a:avLst/>
            <a:gdLst/>
            <a:ahLst/>
            <a:cxnLst/>
            <a:rect l="l" t="t" r="r" b="b"/>
            <a:pathLst>
              <a:path w="337185" h="257175">
                <a:moveTo>
                  <a:pt x="0" y="0"/>
                </a:moveTo>
                <a:lnTo>
                  <a:pt x="336884" y="0"/>
                </a:lnTo>
                <a:lnTo>
                  <a:pt x="336884" y="256672"/>
                </a:lnTo>
                <a:lnTo>
                  <a:pt x="0" y="256672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03600" y="5691375"/>
            <a:ext cx="337185" cy="257175"/>
          </a:xfrm>
          <a:custGeom>
            <a:avLst/>
            <a:gdLst/>
            <a:ahLst/>
            <a:cxnLst/>
            <a:rect l="l" t="t" r="r" b="b"/>
            <a:pathLst>
              <a:path w="337185" h="257175">
                <a:moveTo>
                  <a:pt x="0" y="0"/>
                </a:moveTo>
                <a:lnTo>
                  <a:pt x="336884" y="0"/>
                </a:lnTo>
                <a:lnTo>
                  <a:pt x="336884" y="256672"/>
                </a:lnTo>
                <a:lnTo>
                  <a:pt x="0" y="25667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52842" y="5733458"/>
            <a:ext cx="593556" cy="2021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52842" y="5733459"/>
            <a:ext cx="593725" cy="202565"/>
          </a:xfrm>
          <a:custGeom>
            <a:avLst/>
            <a:gdLst/>
            <a:ahLst/>
            <a:cxnLst/>
            <a:rect l="l" t="t" r="r" b="b"/>
            <a:pathLst>
              <a:path w="593725" h="202564">
                <a:moveTo>
                  <a:pt x="0" y="0"/>
                </a:moveTo>
                <a:lnTo>
                  <a:pt x="593557" y="0"/>
                </a:lnTo>
                <a:lnTo>
                  <a:pt x="593557" y="202133"/>
                </a:lnTo>
                <a:lnTo>
                  <a:pt x="0" y="20213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19705" y="2253078"/>
            <a:ext cx="336884" cy="5694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19705" y="2253079"/>
            <a:ext cx="337185" cy="569595"/>
          </a:xfrm>
          <a:custGeom>
            <a:avLst/>
            <a:gdLst/>
            <a:ahLst/>
            <a:cxnLst/>
            <a:rect l="l" t="t" r="r" b="b"/>
            <a:pathLst>
              <a:path w="337185" h="569594">
                <a:moveTo>
                  <a:pt x="0" y="0"/>
                </a:moveTo>
                <a:lnTo>
                  <a:pt x="336884" y="0"/>
                </a:lnTo>
                <a:lnTo>
                  <a:pt x="336884" y="569494"/>
                </a:lnTo>
                <a:lnTo>
                  <a:pt x="0" y="56949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248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46398" y="2253078"/>
            <a:ext cx="336884" cy="5694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46398" y="2253079"/>
            <a:ext cx="337185" cy="569595"/>
          </a:xfrm>
          <a:custGeom>
            <a:avLst/>
            <a:gdLst/>
            <a:ahLst/>
            <a:cxnLst/>
            <a:rect l="l" t="t" r="r" b="b"/>
            <a:pathLst>
              <a:path w="337185" h="569594">
                <a:moveTo>
                  <a:pt x="0" y="0"/>
                </a:moveTo>
                <a:lnTo>
                  <a:pt x="336884" y="0"/>
                </a:lnTo>
                <a:lnTo>
                  <a:pt x="336884" y="569494"/>
                </a:lnTo>
                <a:lnTo>
                  <a:pt x="0" y="56949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248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61978" y="2822572"/>
            <a:ext cx="7327265" cy="0"/>
          </a:xfrm>
          <a:custGeom>
            <a:avLst/>
            <a:gdLst/>
            <a:ahLst/>
            <a:cxnLst/>
            <a:rect l="l" t="t" r="r" b="b"/>
            <a:pathLst>
              <a:path w="7327265">
                <a:moveTo>
                  <a:pt x="0" y="0"/>
                </a:moveTo>
                <a:lnTo>
                  <a:pt x="7327232" y="0"/>
                </a:lnTo>
              </a:path>
            </a:pathLst>
          </a:custGeom>
          <a:ln w="12701">
            <a:solidFill>
              <a:srgbClr val="006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73093" y="2253078"/>
            <a:ext cx="336884" cy="5694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73093" y="2253079"/>
            <a:ext cx="337185" cy="569595"/>
          </a:xfrm>
          <a:custGeom>
            <a:avLst/>
            <a:gdLst/>
            <a:ahLst/>
            <a:cxnLst/>
            <a:rect l="l" t="t" r="r" b="b"/>
            <a:pathLst>
              <a:path w="337185" h="569594">
                <a:moveTo>
                  <a:pt x="0" y="0"/>
                </a:moveTo>
                <a:lnTo>
                  <a:pt x="336884" y="0"/>
                </a:lnTo>
                <a:lnTo>
                  <a:pt x="336884" y="569494"/>
                </a:lnTo>
                <a:lnTo>
                  <a:pt x="0" y="56949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248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99786" y="2253078"/>
            <a:ext cx="336884" cy="56949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99786" y="2253079"/>
            <a:ext cx="337185" cy="569595"/>
          </a:xfrm>
          <a:custGeom>
            <a:avLst/>
            <a:gdLst/>
            <a:ahLst/>
            <a:cxnLst/>
            <a:rect l="l" t="t" r="r" b="b"/>
            <a:pathLst>
              <a:path w="337185" h="569594">
                <a:moveTo>
                  <a:pt x="0" y="0"/>
                </a:moveTo>
                <a:lnTo>
                  <a:pt x="336884" y="0"/>
                </a:lnTo>
                <a:lnTo>
                  <a:pt x="336884" y="569494"/>
                </a:lnTo>
                <a:lnTo>
                  <a:pt x="0" y="56949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248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26481" y="2253078"/>
            <a:ext cx="336884" cy="5694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26481" y="2253077"/>
            <a:ext cx="337185" cy="569595"/>
          </a:xfrm>
          <a:custGeom>
            <a:avLst/>
            <a:gdLst/>
            <a:ahLst/>
            <a:cxnLst/>
            <a:rect l="l" t="t" r="r" b="b"/>
            <a:pathLst>
              <a:path w="337185" h="569594">
                <a:moveTo>
                  <a:pt x="0" y="0"/>
                </a:moveTo>
                <a:lnTo>
                  <a:pt x="336884" y="0"/>
                </a:lnTo>
                <a:lnTo>
                  <a:pt x="336884" y="569494"/>
                </a:lnTo>
                <a:lnTo>
                  <a:pt x="0" y="56949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248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53174" y="2253078"/>
            <a:ext cx="336884" cy="56949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53174" y="2253077"/>
            <a:ext cx="337185" cy="569595"/>
          </a:xfrm>
          <a:custGeom>
            <a:avLst/>
            <a:gdLst/>
            <a:ahLst/>
            <a:cxnLst/>
            <a:rect l="l" t="t" r="r" b="b"/>
            <a:pathLst>
              <a:path w="337184" h="569594">
                <a:moveTo>
                  <a:pt x="0" y="0"/>
                </a:moveTo>
                <a:lnTo>
                  <a:pt x="336884" y="0"/>
                </a:lnTo>
                <a:lnTo>
                  <a:pt x="336884" y="569494"/>
                </a:lnTo>
                <a:lnTo>
                  <a:pt x="0" y="56949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248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75194" y="2481010"/>
            <a:ext cx="73526" cy="711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452185" y="2481010"/>
            <a:ext cx="73526" cy="711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30224" y="2476997"/>
            <a:ext cx="73526" cy="711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829174" y="2476997"/>
            <a:ext cx="73526" cy="711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76516" y="2464193"/>
            <a:ext cx="9004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rebuchet MS"/>
                <a:cs typeface="Trebuchet MS"/>
              </a:rPr>
              <a:t>Job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261980" y="4575273"/>
            <a:ext cx="8618855" cy="30480"/>
          </a:xfrm>
          <a:custGeom>
            <a:avLst/>
            <a:gdLst/>
            <a:ahLst/>
            <a:cxnLst/>
            <a:rect l="l" t="t" r="r" b="b"/>
            <a:pathLst>
              <a:path w="8618855" h="30479">
                <a:moveTo>
                  <a:pt x="0" y="30361"/>
                </a:moveTo>
                <a:lnTo>
                  <a:pt x="8618620" y="0"/>
                </a:lnTo>
              </a:path>
            </a:pathLst>
          </a:custGeom>
          <a:ln w="12700">
            <a:solidFill>
              <a:srgbClr val="773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60864" y="4386521"/>
            <a:ext cx="593556" cy="2021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60864" y="4386521"/>
            <a:ext cx="593725" cy="202565"/>
          </a:xfrm>
          <a:custGeom>
            <a:avLst/>
            <a:gdLst/>
            <a:ahLst/>
            <a:cxnLst/>
            <a:rect l="l" t="t" r="r" b="b"/>
            <a:pathLst>
              <a:path w="593725" h="202564">
                <a:moveTo>
                  <a:pt x="0" y="0"/>
                </a:moveTo>
                <a:lnTo>
                  <a:pt x="593557" y="0"/>
                </a:lnTo>
                <a:lnTo>
                  <a:pt x="593557" y="202133"/>
                </a:lnTo>
                <a:lnTo>
                  <a:pt x="0" y="20213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123321" y="4354974"/>
            <a:ext cx="73526" cy="711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500312" y="4354974"/>
            <a:ext cx="73526" cy="711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278349" y="4350961"/>
            <a:ext cx="73526" cy="711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877301" y="4350961"/>
            <a:ext cx="73526" cy="711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22273" y="4386521"/>
            <a:ext cx="593556" cy="2021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22273" y="4386521"/>
            <a:ext cx="593725" cy="202565"/>
          </a:xfrm>
          <a:custGeom>
            <a:avLst/>
            <a:gdLst/>
            <a:ahLst/>
            <a:cxnLst/>
            <a:rect l="l" t="t" r="r" b="b"/>
            <a:pathLst>
              <a:path w="593725" h="202564">
                <a:moveTo>
                  <a:pt x="0" y="0"/>
                </a:moveTo>
                <a:lnTo>
                  <a:pt x="593557" y="0"/>
                </a:lnTo>
                <a:lnTo>
                  <a:pt x="593557" y="202133"/>
                </a:lnTo>
                <a:lnTo>
                  <a:pt x="0" y="20213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83682" y="4376967"/>
            <a:ext cx="593556" cy="2021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83682" y="4376968"/>
            <a:ext cx="593725" cy="202565"/>
          </a:xfrm>
          <a:custGeom>
            <a:avLst/>
            <a:gdLst/>
            <a:ahLst/>
            <a:cxnLst/>
            <a:rect l="l" t="t" r="r" b="b"/>
            <a:pathLst>
              <a:path w="593725" h="202564">
                <a:moveTo>
                  <a:pt x="0" y="0"/>
                </a:moveTo>
                <a:lnTo>
                  <a:pt x="593557" y="0"/>
                </a:lnTo>
                <a:lnTo>
                  <a:pt x="593557" y="202133"/>
                </a:lnTo>
                <a:lnTo>
                  <a:pt x="0" y="20213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83470" y="4224830"/>
            <a:ext cx="9036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rebuchet MS"/>
                <a:cs typeface="Trebuchet MS"/>
              </a:rPr>
              <a:t>Job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C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4447" y="5256861"/>
            <a:ext cx="985519" cy="8839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49860" marR="5080" indent="-137795">
              <a:lnSpc>
                <a:spcPct val="101200"/>
              </a:lnSpc>
              <a:spcBef>
                <a:spcPts val="60"/>
              </a:spcBef>
            </a:pPr>
            <a:r>
              <a:rPr sz="2800" dirty="0">
                <a:latin typeface="Trebuchet MS"/>
                <a:cs typeface="Trebuchet MS"/>
              </a:rPr>
              <a:t>E</a:t>
            </a:r>
            <a:r>
              <a:rPr sz="2800" spc="-5" dirty="0">
                <a:latin typeface="Trebuchet MS"/>
                <a:cs typeface="Trebuchet MS"/>
              </a:rPr>
              <a:t>n</a:t>
            </a:r>
            <a:r>
              <a:rPr sz="2800" dirty="0">
                <a:latin typeface="Trebuchet MS"/>
                <a:cs typeface="Trebuchet MS"/>
              </a:rPr>
              <a:t>tire  </a:t>
            </a:r>
            <a:r>
              <a:rPr sz="2800" spc="-5" dirty="0">
                <a:latin typeface="Trebuchet MS"/>
                <a:cs typeface="Trebuchet MS"/>
              </a:rPr>
              <a:t>plan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507954" y="6386813"/>
            <a:ext cx="930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3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3600" spc="-180" dirty="0">
                <a:solidFill>
                  <a:srgbClr val="FF0000"/>
                </a:solidFill>
                <a:latin typeface="Arial"/>
                <a:cs typeface="Arial"/>
              </a:rPr>
              <a:t>CM</a:t>
            </a:r>
            <a:endParaRPr sz="36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247603" y="3703853"/>
            <a:ext cx="7341870" cy="0"/>
          </a:xfrm>
          <a:custGeom>
            <a:avLst/>
            <a:gdLst/>
            <a:ahLst/>
            <a:cxnLst/>
            <a:rect l="l" t="t" r="r" b="b"/>
            <a:pathLst>
              <a:path w="7341870">
                <a:moveTo>
                  <a:pt x="0" y="0"/>
                </a:moveTo>
                <a:lnTo>
                  <a:pt x="7341607" y="0"/>
                </a:lnTo>
              </a:path>
            </a:pathLst>
          </a:custGeom>
          <a:ln w="25935">
            <a:solidFill>
              <a:srgbClr val="773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60862" y="3453799"/>
            <a:ext cx="337185" cy="257175"/>
          </a:xfrm>
          <a:custGeom>
            <a:avLst/>
            <a:gdLst/>
            <a:ahLst/>
            <a:cxnLst/>
            <a:rect l="l" t="t" r="r" b="b"/>
            <a:pathLst>
              <a:path w="337185" h="257175">
                <a:moveTo>
                  <a:pt x="0" y="0"/>
                </a:moveTo>
                <a:lnTo>
                  <a:pt x="336884" y="0"/>
                </a:lnTo>
                <a:lnTo>
                  <a:pt x="336884" y="256672"/>
                </a:lnTo>
                <a:lnTo>
                  <a:pt x="0" y="256672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60862" y="3453799"/>
            <a:ext cx="337185" cy="257175"/>
          </a:xfrm>
          <a:custGeom>
            <a:avLst/>
            <a:gdLst/>
            <a:ahLst/>
            <a:cxnLst/>
            <a:rect l="l" t="t" r="r" b="b"/>
            <a:pathLst>
              <a:path w="337185" h="257175">
                <a:moveTo>
                  <a:pt x="0" y="0"/>
                </a:moveTo>
                <a:lnTo>
                  <a:pt x="336884" y="0"/>
                </a:lnTo>
                <a:lnTo>
                  <a:pt x="336884" y="256672"/>
                </a:lnTo>
                <a:lnTo>
                  <a:pt x="0" y="25667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03600" y="3453799"/>
            <a:ext cx="337185" cy="257175"/>
          </a:xfrm>
          <a:custGeom>
            <a:avLst/>
            <a:gdLst/>
            <a:ahLst/>
            <a:cxnLst/>
            <a:rect l="l" t="t" r="r" b="b"/>
            <a:pathLst>
              <a:path w="337185" h="257175">
                <a:moveTo>
                  <a:pt x="0" y="0"/>
                </a:moveTo>
                <a:lnTo>
                  <a:pt x="336884" y="0"/>
                </a:lnTo>
                <a:lnTo>
                  <a:pt x="336884" y="256672"/>
                </a:lnTo>
                <a:lnTo>
                  <a:pt x="0" y="256672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403600" y="3453799"/>
            <a:ext cx="337185" cy="257175"/>
          </a:xfrm>
          <a:custGeom>
            <a:avLst/>
            <a:gdLst/>
            <a:ahLst/>
            <a:cxnLst/>
            <a:rect l="l" t="t" r="r" b="b"/>
            <a:pathLst>
              <a:path w="337185" h="257175">
                <a:moveTo>
                  <a:pt x="0" y="0"/>
                </a:moveTo>
                <a:lnTo>
                  <a:pt x="336884" y="0"/>
                </a:lnTo>
                <a:lnTo>
                  <a:pt x="336884" y="256672"/>
                </a:lnTo>
                <a:lnTo>
                  <a:pt x="0" y="25667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22273" y="3453799"/>
            <a:ext cx="337185" cy="257175"/>
          </a:xfrm>
          <a:custGeom>
            <a:avLst/>
            <a:gdLst/>
            <a:ahLst/>
            <a:cxnLst/>
            <a:rect l="l" t="t" r="r" b="b"/>
            <a:pathLst>
              <a:path w="337185" h="257175">
                <a:moveTo>
                  <a:pt x="0" y="0"/>
                </a:moveTo>
                <a:lnTo>
                  <a:pt x="336884" y="0"/>
                </a:lnTo>
                <a:lnTo>
                  <a:pt x="336884" y="256672"/>
                </a:lnTo>
                <a:lnTo>
                  <a:pt x="0" y="256672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22273" y="3453799"/>
            <a:ext cx="337185" cy="257175"/>
          </a:xfrm>
          <a:custGeom>
            <a:avLst/>
            <a:gdLst/>
            <a:ahLst/>
            <a:cxnLst/>
            <a:rect l="l" t="t" r="r" b="b"/>
            <a:pathLst>
              <a:path w="337185" h="257175">
                <a:moveTo>
                  <a:pt x="0" y="0"/>
                </a:moveTo>
                <a:lnTo>
                  <a:pt x="336884" y="0"/>
                </a:lnTo>
                <a:lnTo>
                  <a:pt x="336884" y="256672"/>
                </a:lnTo>
                <a:lnTo>
                  <a:pt x="0" y="25667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65009" y="3453799"/>
            <a:ext cx="337185" cy="257175"/>
          </a:xfrm>
          <a:custGeom>
            <a:avLst/>
            <a:gdLst/>
            <a:ahLst/>
            <a:cxnLst/>
            <a:rect l="l" t="t" r="r" b="b"/>
            <a:pathLst>
              <a:path w="337185" h="257175">
                <a:moveTo>
                  <a:pt x="0" y="0"/>
                </a:moveTo>
                <a:lnTo>
                  <a:pt x="336884" y="0"/>
                </a:lnTo>
                <a:lnTo>
                  <a:pt x="336884" y="256672"/>
                </a:lnTo>
                <a:lnTo>
                  <a:pt x="0" y="256672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65009" y="3453799"/>
            <a:ext cx="337185" cy="257175"/>
          </a:xfrm>
          <a:custGeom>
            <a:avLst/>
            <a:gdLst/>
            <a:ahLst/>
            <a:cxnLst/>
            <a:rect l="l" t="t" r="r" b="b"/>
            <a:pathLst>
              <a:path w="337185" h="257175">
                <a:moveTo>
                  <a:pt x="0" y="0"/>
                </a:moveTo>
                <a:lnTo>
                  <a:pt x="336884" y="0"/>
                </a:lnTo>
                <a:lnTo>
                  <a:pt x="336884" y="256672"/>
                </a:lnTo>
                <a:lnTo>
                  <a:pt x="0" y="25667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83682" y="3453799"/>
            <a:ext cx="337185" cy="257175"/>
          </a:xfrm>
          <a:custGeom>
            <a:avLst/>
            <a:gdLst/>
            <a:ahLst/>
            <a:cxnLst/>
            <a:rect l="l" t="t" r="r" b="b"/>
            <a:pathLst>
              <a:path w="337184" h="257175">
                <a:moveTo>
                  <a:pt x="0" y="0"/>
                </a:moveTo>
                <a:lnTo>
                  <a:pt x="336884" y="0"/>
                </a:lnTo>
                <a:lnTo>
                  <a:pt x="336884" y="256672"/>
                </a:lnTo>
                <a:lnTo>
                  <a:pt x="0" y="256672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83682" y="3453799"/>
            <a:ext cx="337185" cy="257175"/>
          </a:xfrm>
          <a:custGeom>
            <a:avLst/>
            <a:gdLst/>
            <a:ahLst/>
            <a:cxnLst/>
            <a:rect l="l" t="t" r="r" b="b"/>
            <a:pathLst>
              <a:path w="337184" h="257175">
                <a:moveTo>
                  <a:pt x="0" y="0"/>
                </a:moveTo>
                <a:lnTo>
                  <a:pt x="336884" y="0"/>
                </a:lnTo>
                <a:lnTo>
                  <a:pt x="336884" y="256672"/>
                </a:lnTo>
                <a:lnTo>
                  <a:pt x="0" y="25667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075194" y="3434827"/>
            <a:ext cx="73526" cy="7111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452185" y="3434827"/>
            <a:ext cx="73526" cy="7111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230224" y="3430815"/>
            <a:ext cx="73526" cy="7111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829174" y="3430815"/>
            <a:ext cx="73526" cy="7111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82863" y="3350168"/>
            <a:ext cx="8921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rebuchet MS"/>
                <a:cs typeface="Trebuchet MS"/>
              </a:rPr>
              <a:t>Job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B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418137" y="3440564"/>
            <a:ext cx="337185" cy="257175"/>
          </a:xfrm>
          <a:custGeom>
            <a:avLst/>
            <a:gdLst/>
            <a:ahLst/>
            <a:cxnLst/>
            <a:rect l="l" t="t" r="r" b="b"/>
            <a:pathLst>
              <a:path w="337184" h="257175">
                <a:moveTo>
                  <a:pt x="0" y="0"/>
                </a:moveTo>
                <a:lnTo>
                  <a:pt x="336884" y="0"/>
                </a:lnTo>
                <a:lnTo>
                  <a:pt x="336884" y="256670"/>
                </a:lnTo>
                <a:lnTo>
                  <a:pt x="0" y="25667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418137" y="3440564"/>
            <a:ext cx="337185" cy="257175"/>
          </a:xfrm>
          <a:custGeom>
            <a:avLst/>
            <a:gdLst/>
            <a:ahLst/>
            <a:cxnLst/>
            <a:rect l="l" t="t" r="r" b="b"/>
            <a:pathLst>
              <a:path w="337184" h="257175">
                <a:moveTo>
                  <a:pt x="0" y="0"/>
                </a:moveTo>
                <a:lnTo>
                  <a:pt x="336884" y="0"/>
                </a:lnTo>
                <a:lnTo>
                  <a:pt x="336884" y="256672"/>
                </a:lnTo>
                <a:lnTo>
                  <a:pt x="0" y="25667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977101" y="5374627"/>
            <a:ext cx="336884" cy="56949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977101" y="5374628"/>
            <a:ext cx="337185" cy="569595"/>
          </a:xfrm>
          <a:custGeom>
            <a:avLst/>
            <a:gdLst/>
            <a:ahLst/>
            <a:cxnLst/>
            <a:rect l="l" t="t" r="r" b="b"/>
            <a:pathLst>
              <a:path w="337185" h="569595">
                <a:moveTo>
                  <a:pt x="0" y="0"/>
                </a:moveTo>
                <a:lnTo>
                  <a:pt x="336884" y="0"/>
                </a:lnTo>
                <a:lnTo>
                  <a:pt x="336884" y="569494"/>
                </a:lnTo>
                <a:lnTo>
                  <a:pt x="0" y="56949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248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03794" y="5366437"/>
            <a:ext cx="336884" cy="56949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003794" y="5366438"/>
            <a:ext cx="337185" cy="569595"/>
          </a:xfrm>
          <a:custGeom>
            <a:avLst/>
            <a:gdLst/>
            <a:ahLst/>
            <a:cxnLst/>
            <a:rect l="l" t="t" r="r" b="b"/>
            <a:pathLst>
              <a:path w="337185" h="569595">
                <a:moveTo>
                  <a:pt x="0" y="0"/>
                </a:moveTo>
                <a:lnTo>
                  <a:pt x="336884" y="0"/>
                </a:lnTo>
                <a:lnTo>
                  <a:pt x="336884" y="569494"/>
                </a:lnTo>
                <a:lnTo>
                  <a:pt x="0" y="56949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248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418258" y="5472860"/>
            <a:ext cx="337185" cy="257175"/>
          </a:xfrm>
          <a:custGeom>
            <a:avLst/>
            <a:gdLst/>
            <a:ahLst/>
            <a:cxnLst/>
            <a:rect l="l" t="t" r="r" b="b"/>
            <a:pathLst>
              <a:path w="337185" h="257175">
                <a:moveTo>
                  <a:pt x="0" y="0"/>
                </a:moveTo>
                <a:lnTo>
                  <a:pt x="336884" y="0"/>
                </a:lnTo>
                <a:lnTo>
                  <a:pt x="336884" y="256672"/>
                </a:lnTo>
                <a:lnTo>
                  <a:pt x="0" y="256672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418258" y="5472860"/>
            <a:ext cx="337185" cy="257175"/>
          </a:xfrm>
          <a:custGeom>
            <a:avLst/>
            <a:gdLst/>
            <a:ahLst/>
            <a:cxnLst/>
            <a:rect l="l" t="t" r="r" b="b"/>
            <a:pathLst>
              <a:path w="337185" h="257175">
                <a:moveTo>
                  <a:pt x="0" y="0"/>
                </a:moveTo>
                <a:lnTo>
                  <a:pt x="336884" y="0"/>
                </a:lnTo>
                <a:lnTo>
                  <a:pt x="336884" y="256672"/>
                </a:lnTo>
                <a:lnTo>
                  <a:pt x="0" y="25667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60996" y="5687449"/>
            <a:ext cx="337185" cy="257175"/>
          </a:xfrm>
          <a:custGeom>
            <a:avLst/>
            <a:gdLst/>
            <a:ahLst/>
            <a:cxnLst/>
            <a:rect l="l" t="t" r="r" b="b"/>
            <a:pathLst>
              <a:path w="337185" h="257175">
                <a:moveTo>
                  <a:pt x="0" y="0"/>
                </a:moveTo>
                <a:lnTo>
                  <a:pt x="336884" y="0"/>
                </a:lnTo>
                <a:lnTo>
                  <a:pt x="336884" y="256672"/>
                </a:lnTo>
                <a:lnTo>
                  <a:pt x="0" y="256672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460996" y="5687449"/>
            <a:ext cx="337185" cy="257175"/>
          </a:xfrm>
          <a:custGeom>
            <a:avLst/>
            <a:gdLst/>
            <a:ahLst/>
            <a:cxnLst/>
            <a:rect l="l" t="t" r="r" b="b"/>
            <a:pathLst>
              <a:path w="337185" h="257175">
                <a:moveTo>
                  <a:pt x="0" y="0"/>
                </a:moveTo>
                <a:lnTo>
                  <a:pt x="336884" y="0"/>
                </a:lnTo>
                <a:lnTo>
                  <a:pt x="336884" y="256672"/>
                </a:lnTo>
                <a:lnTo>
                  <a:pt x="0" y="25667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410237" y="5729533"/>
            <a:ext cx="593556" cy="20213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410237" y="5729533"/>
            <a:ext cx="593725" cy="202565"/>
          </a:xfrm>
          <a:custGeom>
            <a:avLst/>
            <a:gdLst/>
            <a:ahLst/>
            <a:cxnLst/>
            <a:rect l="l" t="t" r="r" b="b"/>
            <a:pathLst>
              <a:path w="593725" h="202564">
                <a:moveTo>
                  <a:pt x="0" y="0"/>
                </a:moveTo>
                <a:lnTo>
                  <a:pt x="593557" y="0"/>
                </a:lnTo>
                <a:lnTo>
                  <a:pt x="593557" y="202133"/>
                </a:lnTo>
                <a:lnTo>
                  <a:pt x="0" y="20213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026481" y="5364553"/>
            <a:ext cx="336884" cy="56949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026481" y="5364553"/>
            <a:ext cx="337185" cy="569595"/>
          </a:xfrm>
          <a:custGeom>
            <a:avLst/>
            <a:gdLst/>
            <a:ahLst/>
            <a:cxnLst/>
            <a:rect l="l" t="t" r="r" b="b"/>
            <a:pathLst>
              <a:path w="337185" h="569595">
                <a:moveTo>
                  <a:pt x="0" y="0"/>
                </a:moveTo>
                <a:lnTo>
                  <a:pt x="336884" y="0"/>
                </a:lnTo>
                <a:lnTo>
                  <a:pt x="336884" y="569494"/>
                </a:lnTo>
                <a:lnTo>
                  <a:pt x="0" y="56949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248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53174" y="5356362"/>
            <a:ext cx="336884" cy="56949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53174" y="5356363"/>
            <a:ext cx="337185" cy="569595"/>
          </a:xfrm>
          <a:custGeom>
            <a:avLst/>
            <a:gdLst/>
            <a:ahLst/>
            <a:cxnLst/>
            <a:rect l="l" t="t" r="r" b="b"/>
            <a:pathLst>
              <a:path w="337184" h="569595">
                <a:moveTo>
                  <a:pt x="0" y="0"/>
                </a:moveTo>
                <a:lnTo>
                  <a:pt x="336884" y="0"/>
                </a:lnTo>
                <a:lnTo>
                  <a:pt x="336884" y="569494"/>
                </a:lnTo>
                <a:lnTo>
                  <a:pt x="0" y="56949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248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467638" y="5462785"/>
            <a:ext cx="337185" cy="257175"/>
          </a:xfrm>
          <a:custGeom>
            <a:avLst/>
            <a:gdLst/>
            <a:ahLst/>
            <a:cxnLst/>
            <a:rect l="l" t="t" r="r" b="b"/>
            <a:pathLst>
              <a:path w="337184" h="257175">
                <a:moveTo>
                  <a:pt x="0" y="0"/>
                </a:moveTo>
                <a:lnTo>
                  <a:pt x="336884" y="0"/>
                </a:lnTo>
                <a:lnTo>
                  <a:pt x="336884" y="256672"/>
                </a:lnTo>
                <a:lnTo>
                  <a:pt x="0" y="256672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467638" y="5462785"/>
            <a:ext cx="337185" cy="257175"/>
          </a:xfrm>
          <a:custGeom>
            <a:avLst/>
            <a:gdLst/>
            <a:ahLst/>
            <a:cxnLst/>
            <a:rect l="l" t="t" r="r" b="b"/>
            <a:pathLst>
              <a:path w="337184" h="257175">
                <a:moveTo>
                  <a:pt x="0" y="0"/>
                </a:moveTo>
                <a:lnTo>
                  <a:pt x="336884" y="0"/>
                </a:lnTo>
                <a:lnTo>
                  <a:pt x="336884" y="256672"/>
                </a:lnTo>
                <a:lnTo>
                  <a:pt x="0" y="25667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510376" y="5677375"/>
            <a:ext cx="337185" cy="257175"/>
          </a:xfrm>
          <a:custGeom>
            <a:avLst/>
            <a:gdLst/>
            <a:ahLst/>
            <a:cxnLst/>
            <a:rect l="l" t="t" r="r" b="b"/>
            <a:pathLst>
              <a:path w="337184" h="257175">
                <a:moveTo>
                  <a:pt x="0" y="0"/>
                </a:moveTo>
                <a:lnTo>
                  <a:pt x="336884" y="0"/>
                </a:lnTo>
                <a:lnTo>
                  <a:pt x="336884" y="256672"/>
                </a:lnTo>
                <a:lnTo>
                  <a:pt x="0" y="256672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10376" y="5677375"/>
            <a:ext cx="337185" cy="257175"/>
          </a:xfrm>
          <a:custGeom>
            <a:avLst/>
            <a:gdLst/>
            <a:ahLst/>
            <a:cxnLst/>
            <a:rect l="l" t="t" r="r" b="b"/>
            <a:pathLst>
              <a:path w="337184" h="257175">
                <a:moveTo>
                  <a:pt x="0" y="0"/>
                </a:moveTo>
                <a:lnTo>
                  <a:pt x="336884" y="0"/>
                </a:lnTo>
                <a:lnTo>
                  <a:pt x="336884" y="256672"/>
                </a:lnTo>
                <a:lnTo>
                  <a:pt x="0" y="25667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459617" y="5719459"/>
            <a:ext cx="593556" cy="20213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459617" y="5719459"/>
            <a:ext cx="593725" cy="202565"/>
          </a:xfrm>
          <a:custGeom>
            <a:avLst/>
            <a:gdLst/>
            <a:ahLst/>
            <a:cxnLst/>
            <a:rect l="l" t="t" r="r" b="b"/>
            <a:pathLst>
              <a:path w="593725" h="202564">
                <a:moveTo>
                  <a:pt x="0" y="0"/>
                </a:moveTo>
                <a:lnTo>
                  <a:pt x="593557" y="0"/>
                </a:lnTo>
                <a:lnTo>
                  <a:pt x="593557" y="202133"/>
                </a:lnTo>
                <a:lnTo>
                  <a:pt x="0" y="20213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885926" y="7174008"/>
            <a:ext cx="13865124" cy="15000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3870" marR="5080" indent="-471805">
              <a:lnSpc>
                <a:spcPct val="151000"/>
              </a:lnSpc>
              <a:spcBef>
                <a:spcPts val="100"/>
              </a:spcBef>
            </a:pPr>
            <a:r>
              <a:rPr sz="3200" dirty="0">
                <a:solidFill>
                  <a:srgbClr val="3E4247"/>
                </a:solidFill>
                <a:latin typeface="Arial"/>
                <a:cs typeface="Arial"/>
              </a:rPr>
              <a:t>Smallest repeating unit stored – Least Common Multiple (LCM) of periods  Efficient storage</a:t>
            </a:r>
            <a:endParaRPr sz="32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357414" y="8900718"/>
            <a:ext cx="586253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3E4247"/>
                </a:solidFill>
                <a:latin typeface="Arial"/>
                <a:cs typeface="Arial"/>
              </a:rPr>
              <a:t>Predictable allocation for users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8589212" y="1510399"/>
            <a:ext cx="2462530" cy="5804535"/>
          </a:xfrm>
          <a:custGeom>
            <a:avLst/>
            <a:gdLst/>
            <a:ahLst/>
            <a:cxnLst/>
            <a:rect l="l" t="t" r="r" b="b"/>
            <a:pathLst>
              <a:path w="2462529" h="5804534">
                <a:moveTo>
                  <a:pt x="0" y="0"/>
                </a:moveTo>
                <a:lnTo>
                  <a:pt x="2462465" y="0"/>
                </a:lnTo>
                <a:lnTo>
                  <a:pt x="2462465" y="5804148"/>
                </a:lnTo>
                <a:lnTo>
                  <a:pt x="0" y="58041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991224" y="2155045"/>
            <a:ext cx="7796530" cy="4957445"/>
          </a:xfrm>
          <a:custGeom>
            <a:avLst/>
            <a:gdLst/>
            <a:ahLst/>
            <a:cxnLst/>
            <a:rect l="l" t="t" r="r" b="b"/>
            <a:pathLst>
              <a:path w="7796530" h="4957445">
                <a:moveTo>
                  <a:pt x="0" y="0"/>
                </a:moveTo>
                <a:lnTo>
                  <a:pt x="7796461" y="0"/>
                </a:lnTo>
                <a:lnTo>
                  <a:pt x="7796461" y="4957085"/>
                </a:lnTo>
                <a:lnTo>
                  <a:pt x="0" y="495708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5113000" y="5715000"/>
            <a:ext cx="1465580" cy="0"/>
          </a:xfrm>
          <a:custGeom>
            <a:avLst/>
            <a:gdLst/>
            <a:ahLst/>
            <a:cxnLst/>
            <a:rect l="l" t="t" r="r" b="b"/>
            <a:pathLst>
              <a:path w="1465580">
                <a:moveTo>
                  <a:pt x="0" y="0"/>
                </a:moveTo>
                <a:lnTo>
                  <a:pt x="1465547" y="0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2522200" y="571500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0985500" y="5715000"/>
            <a:ext cx="1460500" cy="0"/>
          </a:xfrm>
          <a:custGeom>
            <a:avLst/>
            <a:gdLst/>
            <a:ahLst/>
            <a:cxnLst/>
            <a:rect l="l" t="t" r="r" b="b"/>
            <a:pathLst>
              <a:path w="1460500">
                <a:moveTo>
                  <a:pt x="0" y="0"/>
                </a:moveTo>
                <a:lnTo>
                  <a:pt x="1460500" y="0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0668000" y="5715000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337800" y="5715000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0096855" y="5715000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444" y="0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5113000" y="5295900"/>
            <a:ext cx="1465580" cy="0"/>
          </a:xfrm>
          <a:custGeom>
            <a:avLst/>
            <a:gdLst/>
            <a:ahLst/>
            <a:cxnLst/>
            <a:rect l="l" t="t" r="r" b="b"/>
            <a:pathLst>
              <a:path w="1465580">
                <a:moveTo>
                  <a:pt x="0" y="0"/>
                </a:moveTo>
                <a:lnTo>
                  <a:pt x="1465547" y="0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668000" y="5295900"/>
            <a:ext cx="4368800" cy="0"/>
          </a:xfrm>
          <a:custGeom>
            <a:avLst/>
            <a:gdLst/>
            <a:ahLst/>
            <a:cxnLst/>
            <a:rect l="l" t="t" r="r" b="b"/>
            <a:pathLst>
              <a:path w="4368800">
                <a:moveTo>
                  <a:pt x="0" y="0"/>
                </a:moveTo>
                <a:lnTo>
                  <a:pt x="4368800" y="0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337800" y="5295900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0096855" y="5295900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444" y="0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5113000" y="4864100"/>
            <a:ext cx="1465580" cy="0"/>
          </a:xfrm>
          <a:custGeom>
            <a:avLst/>
            <a:gdLst/>
            <a:ahLst/>
            <a:cxnLst/>
            <a:rect l="l" t="t" r="r" b="b"/>
            <a:pathLst>
              <a:path w="1465580">
                <a:moveTo>
                  <a:pt x="0" y="0"/>
                </a:moveTo>
                <a:lnTo>
                  <a:pt x="1465547" y="0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668000" y="4864100"/>
            <a:ext cx="4368800" cy="0"/>
          </a:xfrm>
          <a:custGeom>
            <a:avLst/>
            <a:gdLst/>
            <a:ahLst/>
            <a:cxnLst/>
            <a:rect l="l" t="t" r="r" b="b"/>
            <a:pathLst>
              <a:path w="4368800">
                <a:moveTo>
                  <a:pt x="0" y="0"/>
                </a:moveTo>
                <a:lnTo>
                  <a:pt x="4368800" y="0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337800" y="4864100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0096855" y="4864100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444" y="0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113000" y="4445000"/>
            <a:ext cx="1465580" cy="0"/>
          </a:xfrm>
          <a:custGeom>
            <a:avLst/>
            <a:gdLst/>
            <a:ahLst/>
            <a:cxnLst/>
            <a:rect l="l" t="t" r="r" b="b"/>
            <a:pathLst>
              <a:path w="1465580">
                <a:moveTo>
                  <a:pt x="0" y="0"/>
                </a:moveTo>
                <a:lnTo>
                  <a:pt x="1465547" y="0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337800" y="4445000"/>
            <a:ext cx="4699000" cy="0"/>
          </a:xfrm>
          <a:custGeom>
            <a:avLst/>
            <a:gdLst/>
            <a:ahLst/>
            <a:cxnLst/>
            <a:rect l="l" t="t" r="r" b="b"/>
            <a:pathLst>
              <a:path w="4699000">
                <a:moveTo>
                  <a:pt x="0" y="0"/>
                </a:moveTo>
                <a:lnTo>
                  <a:pt x="4699000" y="0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0096855" y="4445000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444" y="0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5113000" y="4025900"/>
            <a:ext cx="1465580" cy="0"/>
          </a:xfrm>
          <a:custGeom>
            <a:avLst/>
            <a:gdLst/>
            <a:ahLst/>
            <a:cxnLst/>
            <a:rect l="l" t="t" r="r" b="b"/>
            <a:pathLst>
              <a:path w="1465580">
                <a:moveTo>
                  <a:pt x="0" y="0"/>
                </a:moveTo>
                <a:lnTo>
                  <a:pt x="1465547" y="0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0337800" y="4025900"/>
            <a:ext cx="4699000" cy="0"/>
          </a:xfrm>
          <a:custGeom>
            <a:avLst/>
            <a:gdLst/>
            <a:ahLst/>
            <a:cxnLst/>
            <a:rect l="l" t="t" r="r" b="b"/>
            <a:pathLst>
              <a:path w="4699000">
                <a:moveTo>
                  <a:pt x="0" y="0"/>
                </a:moveTo>
                <a:lnTo>
                  <a:pt x="4699000" y="0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0096855" y="4025900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444" y="0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5113000" y="3594100"/>
            <a:ext cx="1465580" cy="0"/>
          </a:xfrm>
          <a:custGeom>
            <a:avLst/>
            <a:gdLst/>
            <a:ahLst/>
            <a:cxnLst/>
            <a:rect l="l" t="t" r="r" b="b"/>
            <a:pathLst>
              <a:path w="1465580">
                <a:moveTo>
                  <a:pt x="0" y="0"/>
                </a:moveTo>
                <a:lnTo>
                  <a:pt x="1465547" y="0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337800" y="3594100"/>
            <a:ext cx="4699000" cy="0"/>
          </a:xfrm>
          <a:custGeom>
            <a:avLst/>
            <a:gdLst/>
            <a:ahLst/>
            <a:cxnLst/>
            <a:rect l="l" t="t" r="r" b="b"/>
            <a:pathLst>
              <a:path w="4699000">
                <a:moveTo>
                  <a:pt x="0" y="0"/>
                </a:moveTo>
                <a:lnTo>
                  <a:pt x="4699000" y="0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0096855" y="3594100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444" y="0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5113000" y="3175000"/>
            <a:ext cx="1465580" cy="0"/>
          </a:xfrm>
          <a:custGeom>
            <a:avLst/>
            <a:gdLst/>
            <a:ahLst/>
            <a:cxnLst/>
            <a:rect l="l" t="t" r="r" b="b"/>
            <a:pathLst>
              <a:path w="1465580">
                <a:moveTo>
                  <a:pt x="0" y="0"/>
                </a:moveTo>
                <a:lnTo>
                  <a:pt x="1465547" y="0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0096855" y="3175000"/>
            <a:ext cx="4940300" cy="0"/>
          </a:xfrm>
          <a:custGeom>
            <a:avLst/>
            <a:gdLst/>
            <a:ahLst/>
            <a:cxnLst/>
            <a:rect l="l" t="t" r="r" b="b"/>
            <a:pathLst>
              <a:path w="4940300">
                <a:moveTo>
                  <a:pt x="0" y="0"/>
                </a:moveTo>
                <a:lnTo>
                  <a:pt x="4939944" y="0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5113000" y="2743200"/>
            <a:ext cx="1465580" cy="0"/>
          </a:xfrm>
          <a:custGeom>
            <a:avLst/>
            <a:gdLst/>
            <a:ahLst/>
            <a:cxnLst/>
            <a:rect l="l" t="t" r="r" b="b"/>
            <a:pathLst>
              <a:path w="1465580">
                <a:moveTo>
                  <a:pt x="0" y="0"/>
                </a:moveTo>
                <a:lnTo>
                  <a:pt x="1465547" y="0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0096855" y="2743200"/>
            <a:ext cx="4940300" cy="0"/>
          </a:xfrm>
          <a:custGeom>
            <a:avLst/>
            <a:gdLst/>
            <a:ahLst/>
            <a:cxnLst/>
            <a:rect l="l" t="t" r="r" b="b"/>
            <a:pathLst>
              <a:path w="4940300">
                <a:moveTo>
                  <a:pt x="0" y="0"/>
                </a:moveTo>
                <a:lnTo>
                  <a:pt x="4939944" y="0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096855" y="2324746"/>
            <a:ext cx="6482080" cy="0"/>
          </a:xfrm>
          <a:custGeom>
            <a:avLst/>
            <a:gdLst/>
            <a:ahLst/>
            <a:cxnLst/>
            <a:rect l="l" t="t" r="r" b="b"/>
            <a:pathLst>
              <a:path w="6482080">
                <a:moveTo>
                  <a:pt x="0" y="0"/>
                </a:moveTo>
                <a:lnTo>
                  <a:pt x="6481692" y="0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0210800" y="5956300"/>
            <a:ext cx="0" cy="182880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671"/>
                </a:lnTo>
              </a:path>
            </a:pathLst>
          </a:custGeom>
          <a:ln w="762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0541000" y="5930900"/>
            <a:ext cx="0" cy="208279"/>
          </a:xfrm>
          <a:custGeom>
            <a:avLst/>
            <a:gdLst/>
            <a:ahLst/>
            <a:cxnLst/>
            <a:rect l="l" t="t" r="r" b="b"/>
            <a:pathLst>
              <a:path h="208279">
                <a:moveTo>
                  <a:pt x="0" y="0"/>
                </a:moveTo>
                <a:lnTo>
                  <a:pt x="0" y="208071"/>
                </a:lnTo>
              </a:path>
            </a:pathLst>
          </a:custGeom>
          <a:ln w="762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0858500" y="5880100"/>
            <a:ext cx="0" cy="259079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8871"/>
                </a:lnTo>
              </a:path>
            </a:pathLst>
          </a:custGeom>
          <a:ln w="762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1188700" y="5880100"/>
            <a:ext cx="0" cy="259079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8871"/>
                </a:lnTo>
              </a:path>
            </a:pathLst>
          </a:custGeom>
          <a:ln w="762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1506200" y="5740400"/>
            <a:ext cx="0" cy="398780"/>
          </a:xfrm>
          <a:custGeom>
            <a:avLst/>
            <a:gdLst/>
            <a:ahLst/>
            <a:cxnLst/>
            <a:rect l="l" t="t" r="r" b="b"/>
            <a:pathLst>
              <a:path h="398779">
                <a:moveTo>
                  <a:pt x="0" y="0"/>
                </a:moveTo>
                <a:lnTo>
                  <a:pt x="0" y="398571"/>
                </a:lnTo>
              </a:path>
            </a:pathLst>
          </a:custGeom>
          <a:ln w="762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1836400" y="5791200"/>
            <a:ext cx="0" cy="347980"/>
          </a:xfrm>
          <a:custGeom>
            <a:avLst/>
            <a:gdLst/>
            <a:ahLst/>
            <a:cxnLst/>
            <a:rect l="l" t="t" r="r" b="b"/>
            <a:pathLst>
              <a:path h="347979">
                <a:moveTo>
                  <a:pt x="0" y="0"/>
                </a:moveTo>
                <a:lnTo>
                  <a:pt x="0" y="347771"/>
                </a:lnTo>
              </a:path>
            </a:pathLst>
          </a:custGeom>
          <a:ln w="762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2153900" y="5892800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171"/>
                </a:lnTo>
              </a:path>
            </a:pathLst>
          </a:custGeom>
          <a:ln w="762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2484100" y="557530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0"/>
                </a:moveTo>
                <a:lnTo>
                  <a:pt x="0" y="563671"/>
                </a:lnTo>
              </a:path>
            </a:pathLst>
          </a:custGeom>
          <a:ln w="762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2801600" y="5943600"/>
            <a:ext cx="0" cy="195580"/>
          </a:xfrm>
          <a:custGeom>
            <a:avLst/>
            <a:gdLst/>
            <a:ahLst/>
            <a:cxnLst/>
            <a:rect l="l" t="t" r="r" b="b"/>
            <a:pathLst>
              <a:path h="195579">
                <a:moveTo>
                  <a:pt x="0" y="0"/>
                </a:moveTo>
                <a:lnTo>
                  <a:pt x="0" y="195371"/>
                </a:lnTo>
              </a:path>
            </a:pathLst>
          </a:custGeom>
          <a:ln w="762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3131800" y="5905500"/>
            <a:ext cx="0" cy="233679"/>
          </a:xfrm>
          <a:custGeom>
            <a:avLst/>
            <a:gdLst/>
            <a:ahLst/>
            <a:cxnLst/>
            <a:rect l="l" t="t" r="r" b="b"/>
            <a:pathLst>
              <a:path h="233679">
                <a:moveTo>
                  <a:pt x="0" y="0"/>
                </a:moveTo>
                <a:lnTo>
                  <a:pt x="0" y="233471"/>
                </a:lnTo>
              </a:path>
            </a:pathLst>
          </a:custGeom>
          <a:ln w="762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3449300" y="5956300"/>
            <a:ext cx="0" cy="182880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671"/>
                </a:lnTo>
              </a:path>
            </a:pathLst>
          </a:custGeom>
          <a:ln w="762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3779500" y="5842000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971"/>
                </a:lnTo>
              </a:path>
            </a:pathLst>
          </a:custGeom>
          <a:ln w="762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4103350" y="5930900"/>
            <a:ext cx="0" cy="208279"/>
          </a:xfrm>
          <a:custGeom>
            <a:avLst/>
            <a:gdLst/>
            <a:ahLst/>
            <a:cxnLst/>
            <a:rect l="l" t="t" r="r" b="b"/>
            <a:pathLst>
              <a:path h="208279">
                <a:moveTo>
                  <a:pt x="0" y="0"/>
                </a:moveTo>
                <a:lnTo>
                  <a:pt x="0" y="208071"/>
                </a:lnTo>
              </a:path>
            </a:pathLst>
          </a:custGeom>
          <a:ln w="635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4427200" y="5956300"/>
            <a:ext cx="0" cy="182880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671"/>
                </a:lnTo>
              </a:path>
            </a:pathLst>
          </a:custGeom>
          <a:ln w="762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4751050" y="5740400"/>
            <a:ext cx="0" cy="398780"/>
          </a:xfrm>
          <a:custGeom>
            <a:avLst/>
            <a:gdLst/>
            <a:ahLst/>
            <a:cxnLst/>
            <a:rect l="l" t="t" r="r" b="b"/>
            <a:pathLst>
              <a:path h="398779">
                <a:moveTo>
                  <a:pt x="0" y="0"/>
                </a:moveTo>
                <a:lnTo>
                  <a:pt x="0" y="398571"/>
                </a:lnTo>
              </a:path>
            </a:pathLst>
          </a:custGeom>
          <a:ln w="635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5074900" y="2540000"/>
            <a:ext cx="0" cy="3599179"/>
          </a:xfrm>
          <a:custGeom>
            <a:avLst/>
            <a:gdLst/>
            <a:ahLst/>
            <a:cxnLst/>
            <a:rect l="l" t="t" r="r" b="b"/>
            <a:pathLst>
              <a:path h="3599179">
                <a:moveTo>
                  <a:pt x="0" y="0"/>
                </a:moveTo>
                <a:lnTo>
                  <a:pt x="0" y="3598971"/>
                </a:lnTo>
              </a:path>
            </a:pathLst>
          </a:custGeom>
          <a:ln w="762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5398750" y="598170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271"/>
                </a:lnTo>
              </a:path>
            </a:pathLst>
          </a:custGeom>
          <a:ln w="635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5722600" y="6032500"/>
            <a:ext cx="0" cy="106680"/>
          </a:xfrm>
          <a:custGeom>
            <a:avLst/>
            <a:gdLst/>
            <a:ahLst/>
            <a:cxnLst/>
            <a:rect l="l" t="t" r="r" b="b"/>
            <a:pathLst>
              <a:path h="106679">
                <a:moveTo>
                  <a:pt x="0" y="0"/>
                </a:moveTo>
                <a:lnTo>
                  <a:pt x="0" y="106471"/>
                </a:lnTo>
              </a:path>
            </a:pathLst>
          </a:custGeom>
          <a:ln w="762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6046450" y="6007100"/>
            <a:ext cx="0" cy="132080"/>
          </a:xfrm>
          <a:custGeom>
            <a:avLst/>
            <a:gdLst/>
            <a:ahLst/>
            <a:cxnLst/>
            <a:rect l="l" t="t" r="r" b="b"/>
            <a:pathLst>
              <a:path h="132079">
                <a:moveTo>
                  <a:pt x="0" y="0"/>
                </a:moveTo>
                <a:lnTo>
                  <a:pt x="0" y="131871"/>
                </a:lnTo>
              </a:path>
            </a:pathLst>
          </a:custGeom>
          <a:ln w="635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6370300" y="5829300"/>
            <a:ext cx="0" cy="309880"/>
          </a:xfrm>
          <a:custGeom>
            <a:avLst/>
            <a:gdLst/>
            <a:ahLst/>
            <a:cxnLst/>
            <a:rect l="l" t="t" r="r" b="b"/>
            <a:pathLst>
              <a:path h="309879">
                <a:moveTo>
                  <a:pt x="0" y="0"/>
                </a:moveTo>
                <a:lnTo>
                  <a:pt x="0" y="309671"/>
                </a:lnTo>
              </a:path>
            </a:pathLst>
          </a:custGeom>
          <a:ln w="762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0306050" y="3454400"/>
            <a:ext cx="0" cy="2684780"/>
          </a:xfrm>
          <a:custGeom>
            <a:avLst/>
            <a:gdLst/>
            <a:ahLst/>
            <a:cxnLst/>
            <a:rect l="l" t="t" r="r" b="b"/>
            <a:pathLst>
              <a:path h="2684779">
                <a:moveTo>
                  <a:pt x="0" y="0"/>
                </a:moveTo>
                <a:lnTo>
                  <a:pt x="0" y="2684571"/>
                </a:lnTo>
              </a:path>
            </a:pathLst>
          </a:custGeom>
          <a:ln w="63500">
            <a:solidFill>
              <a:srgbClr val="0088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0629900" y="4610100"/>
            <a:ext cx="0" cy="1529080"/>
          </a:xfrm>
          <a:custGeom>
            <a:avLst/>
            <a:gdLst/>
            <a:ahLst/>
            <a:cxnLst/>
            <a:rect l="l" t="t" r="r" b="b"/>
            <a:pathLst>
              <a:path h="1529079">
                <a:moveTo>
                  <a:pt x="0" y="0"/>
                </a:moveTo>
                <a:lnTo>
                  <a:pt x="0" y="1528871"/>
                </a:lnTo>
              </a:path>
            </a:pathLst>
          </a:custGeom>
          <a:ln w="76200">
            <a:solidFill>
              <a:srgbClr val="0088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0953750" y="5410200"/>
            <a:ext cx="0" cy="728980"/>
          </a:xfrm>
          <a:custGeom>
            <a:avLst/>
            <a:gdLst/>
            <a:ahLst/>
            <a:cxnLst/>
            <a:rect l="l" t="t" r="r" b="b"/>
            <a:pathLst>
              <a:path h="728979">
                <a:moveTo>
                  <a:pt x="0" y="0"/>
                </a:moveTo>
                <a:lnTo>
                  <a:pt x="0" y="728771"/>
                </a:lnTo>
              </a:path>
            </a:pathLst>
          </a:custGeom>
          <a:ln w="63500">
            <a:solidFill>
              <a:srgbClr val="0088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1277600" y="5765800"/>
            <a:ext cx="0" cy="373380"/>
          </a:xfrm>
          <a:custGeom>
            <a:avLst/>
            <a:gdLst/>
            <a:ahLst/>
            <a:cxnLst/>
            <a:rect l="l" t="t" r="r" b="b"/>
            <a:pathLst>
              <a:path h="373379">
                <a:moveTo>
                  <a:pt x="0" y="0"/>
                </a:moveTo>
                <a:lnTo>
                  <a:pt x="0" y="373171"/>
                </a:lnTo>
              </a:path>
            </a:pathLst>
          </a:custGeom>
          <a:ln w="76200">
            <a:solidFill>
              <a:srgbClr val="0088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1601450" y="5753100"/>
            <a:ext cx="0" cy="386080"/>
          </a:xfrm>
          <a:custGeom>
            <a:avLst/>
            <a:gdLst/>
            <a:ahLst/>
            <a:cxnLst/>
            <a:rect l="l" t="t" r="r" b="b"/>
            <a:pathLst>
              <a:path h="386079">
                <a:moveTo>
                  <a:pt x="0" y="0"/>
                </a:moveTo>
                <a:lnTo>
                  <a:pt x="0" y="385871"/>
                </a:lnTo>
              </a:path>
            </a:pathLst>
          </a:custGeom>
          <a:ln w="63500">
            <a:solidFill>
              <a:srgbClr val="0088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1925300" y="5969000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69971"/>
                </a:lnTo>
              </a:path>
            </a:pathLst>
          </a:custGeom>
          <a:ln w="76200">
            <a:solidFill>
              <a:srgbClr val="0088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2217400" y="6057900"/>
            <a:ext cx="63500" cy="81280"/>
          </a:xfrm>
          <a:custGeom>
            <a:avLst/>
            <a:gdLst/>
            <a:ahLst/>
            <a:cxnLst/>
            <a:rect l="l" t="t" r="r" b="b"/>
            <a:pathLst>
              <a:path w="63500" h="81279">
                <a:moveTo>
                  <a:pt x="63500" y="0"/>
                </a:moveTo>
                <a:lnTo>
                  <a:pt x="0" y="0"/>
                </a:lnTo>
                <a:lnTo>
                  <a:pt x="0" y="81071"/>
                </a:lnTo>
                <a:lnTo>
                  <a:pt x="63500" y="81071"/>
                </a:lnTo>
                <a:lnTo>
                  <a:pt x="63500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2573000" y="6007100"/>
            <a:ext cx="0" cy="132080"/>
          </a:xfrm>
          <a:custGeom>
            <a:avLst/>
            <a:gdLst/>
            <a:ahLst/>
            <a:cxnLst/>
            <a:rect l="l" t="t" r="r" b="b"/>
            <a:pathLst>
              <a:path h="132079">
                <a:moveTo>
                  <a:pt x="0" y="0"/>
                </a:moveTo>
                <a:lnTo>
                  <a:pt x="0" y="131871"/>
                </a:lnTo>
              </a:path>
            </a:pathLst>
          </a:custGeom>
          <a:ln w="76200">
            <a:solidFill>
              <a:srgbClr val="0088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2865100" y="6108700"/>
            <a:ext cx="63500" cy="30480"/>
          </a:xfrm>
          <a:custGeom>
            <a:avLst/>
            <a:gdLst/>
            <a:ahLst/>
            <a:cxnLst/>
            <a:rect l="l" t="t" r="r" b="b"/>
            <a:pathLst>
              <a:path w="63500" h="30479">
                <a:moveTo>
                  <a:pt x="63500" y="0"/>
                </a:moveTo>
                <a:lnTo>
                  <a:pt x="0" y="0"/>
                </a:lnTo>
                <a:lnTo>
                  <a:pt x="0" y="30271"/>
                </a:lnTo>
                <a:lnTo>
                  <a:pt x="63500" y="30271"/>
                </a:lnTo>
                <a:lnTo>
                  <a:pt x="63500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3182600" y="6108700"/>
            <a:ext cx="76200" cy="30480"/>
          </a:xfrm>
          <a:custGeom>
            <a:avLst/>
            <a:gdLst/>
            <a:ahLst/>
            <a:cxnLst/>
            <a:rect l="l" t="t" r="r" b="b"/>
            <a:pathLst>
              <a:path w="76200" h="30479">
                <a:moveTo>
                  <a:pt x="76200" y="0"/>
                </a:moveTo>
                <a:lnTo>
                  <a:pt x="0" y="0"/>
                </a:lnTo>
                <a:lnTo>
                  <a:pt x="0" y="30271"/>
                </a:lnTo>
                <a:lnTo>
                  <a:pt x="76200" y="30271"/>
                </a:lnTo>
                <a:lnTo>
                  <a:pt x="76200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3512800" y="6121400"/>
            <a:ext cx="63500" cy="17780"/>
          </a:xfrm>
          <a:custGeom>
            <a:avLst/>
            <a:gdLst/>
            <a:ahLst/>
            <a:cxnLst/>
            <a:rect l="l" t="t" r="r" b="b"/>
            <a:pathLst>
              <a:path w="63500" h="17779">
                <a:moveTo>
                  <a:pt x="63500" y="0"/>
                </a:moveTo>
                <a:lnTo>
                  <a:pt x="0" y="0"/>
                </a:lnTo>
                <a:lnTo>
                  <a:pt x="0" y="17571"/>
                </a:lnTo>
                <a:lnTo>
                  <a:pt x="63500" y="17571"/>
                </a:lnTo>
                <a:lnTo>
                  <a:pt x="63500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3830300" y="6121400"/>
            <a:ext cx="76200" cy="17780"/>
          </a:xfrm>
          <a:custGeom>
            <a:avLst/>
            <a:gdLst/>
            <a:ahLst/>
            <a:cxnLst/>
            <a:rect l="l" t="t" r="r" b="b"/>
            <a:pathLst>
              <a:path w="76200" h="17779">
                <a:moveTo>
                  <a:pt x="76200" y="0"/>
                </a:moveTo>
                <a:lnTo>
                  <a:pt x="0" y="0"/>
                </a:lnTo>
                <a:lnTo>
                  <a:pt x="0" y="17571"/>
                </a:lnTo>
                <a:lnTo>
                  <a:pt x="76200" y="17571"/>
                </a:lnTo>
                <a:lnTo>
                  <a:pt x="76200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4160500" y="6126271"/>
            <a:ext cx="76200" cy="12700"/>
          </a:xfrm>
          <a:custGeom>
            <a:avLst/>
            <a:gdLst/>
            <a:ahLst/>
            <a:cxnLst/>
            <a:rect l="l" t="t" r="r" b="b"/>
            <a:pathLst>
              <a:path w="76200" h="12700">
                <a:moveTo>
                  <a:pt x="76200" y="0"/>
                </a:moveTo>
                <a:lnTo>
                  <a:pt x="0" y="0"/>
                </a:lnTo>
                <a:lnTo>
                  <a:pt x="0" y="12700"/>
                </a:lnTo>
                <a:lnTo>
                  <a:pt x="76200" y="12700"/>
                </a:lnTo>
                <a:lnTo>
                  <a:pt x="76200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4478000" y="6126271"/>
            <a:ext cx="76200" cy="12700"/>
          </a:xfrm>
          <a:custGeom>
            <a:avLst/>
            <a:gdLst/>
            <a:ahLst/>
            <a:cxnLst/>
            <a:rect l="l" t="t" r="r" b="b"/>
            <a:pathLst>
              <a:path w="76200" h="12700">
                <a:moveTo>
                  <a:pt x="76200" y="0"/>
                </a:moveTo>
                <a:lnTo>
                  <a:pt x="0" y="0"/>
                </a:lnTo>
                <a:lnTo>
                  <a:pt x="0" y="12700"/>
                </a:lnTo>
                <a:lnTo>
                  <a:pt x="76200" y="12700"/>
                </a:lnTo>
                <a:lnTo>
                  <a:pt x="76200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4808200" y="6126271"/>
            <a:ext cx="76200" cy="12700"/>
          </a:xfrm>
          <a:custGeom>
            <a:avLst/>
            <a:gdLst/>
            <a:ahLst/>
            <a:cxnLst/>
            <a:rect l="l" t="t" r="r" b="b"/>
            <a:pathLst>
              <a:path w="76200" h="12700">
                <a:moveTo>
                  <a:pt x="76200" y="0"/>
                </a:moveTo>
                <a:lnTo>
                  <a:pt x="0" y="0"/>
                </a:lnTo>
                <a:lnTo>
                  <a:pt x="0" y="12700"/>
                </a:lnTo>
                <a:lnTo>
                  <a:pt x="76200" y="12700"/>
                </a:lnTo>
                <a:lnTo>
                  <a:pt x="76200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5125700" y="6108700"/>
            <a:ext cx="76200" cy="30480"/>
          </a:xfrm>
          <a:custGeom>
            <a:avLst/>
            <a:gdLst/>
            <a:ahLst/>
            <a:cxnLst/>
            <a:rect l="l" t="t" r="r" b="b"/>
            <a:pathLst>
              <a:path w="76200" h="30479">
                <a:moveTo>
                  <a:pt x="76200" y="0"/>
                </a:moveTo>
                <a:lnTo>
                  <a:pt x="0" y="0"/>
                </a:lnTo>
                <a:lnTo>
                  <a:pt x="0" y="30271"/>
                </a:lnTo>
                <a:lnTo>
                  <a:pt x="76200" y="30271"/>
                </a:lnTo>
                <a:lnTo>
                  <a:pt x="76200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5455900" y="6126271"/>
            <a:ext cx="76200" cy="12700"/>
          </a:xfrm>
          <a:custGeom>
            <a:avLst/>
            <a:gdLst/>
            <a:ahLst/>
            <a:cxnLst/>
            <a:rect l="l" t="t" r="r" b="b"/>
            <a:pathLst>
              <a:path w="76200" h="12700">
                <a:moveTo>
                  <a:pt x="76200" y="0"/>
                </a:moveTo>
                <a:lnTo>
                  <a:pt x="0" y="0"/>
                </a:lnTo>
                <a:lnTo>
                  <a:pt x="0" y="12700"/>
                </a:lnTo>
                <a:lnTo>
                  <a:pt x="76200" y="12700"/>
                </a:lnTo>
                <a:lnTo>
                  <a:pt x="76200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5773400" y="6126271"/>
            <a:ext cx="76200" cy="12700"/>
          </a:xfrm>
          <a:custGeom>
            <a:avLst/>
            <a:gdLst/>
            <a:ahLst/>
            <a:cxnLst/>
            <a:rect l="l" t="t" r="r" b="b"/>
            <a:pathLst>
              <a:path w="76200" h="12700">
                <a:moveTo>
                  <a:pt x="76200" y="0"/>
                </a:moveTo>
                <a:lnTo>
                  <a:pt x="0" y="0"/>
                </a:lnTo>
                <a:lnTo>
                  <a:pt x="0" y="12700"/>
                </a:lnTo>
                <a:lnTo>
                  <a:pt x="76200" y="12700"/>
                </a:lnTo>
                <a:lnTo>
                  <a:pt x="76200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6103600" y="6126271"/>
            <a:ext cx="76200" cy="12700"/>
          </a:xfrm>
          <a:custGeom>
            <a:avLst/>
            <a:gdLst/>
            <a:ahLst/>
            <a:cxnLst/>
            <a:rect l="l" t="t" r="r" b="b"/>
            <a:pathLst>
              <a:path w="76200" h="12700">
                <a:moveTo>
                  <a:pt x="76200" y="0"/>
                </a:moveTo>
                <a:lnTo>
                  <a:pt x="0" y="0"/>
                </a:lnTo>
                <a:lnTo>
                  <a:pt x="0" y="12700"/>
                </a:lnTo>
                <a:lnTo>
                  <a:pt x="76200" y="12700"/>
                </a:lnTo>
                <a:lnTo>
                  <a:pt x="76200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6421100" y="6126271"/>
            <a:ext cx="76200" cy="12700"/>
          </a:xfrm>
          <a:custGeom>
            <a:avLst/>
            <a:gdLst/>
            <a:ahLst/>
            <a:cxnLst/>
            <a:rect l="l" t="t" r="r" b="b"/>
            <a:pathLst>
              <a:path w="76200" h="12700">
                <a:moveTo>
                  <a:pt x="76200" y="0"/>
                </a:moveTo>
                <a:lnTo>
                  <a:pt x="0" y="0"/>
                </a:lnTo>
                <a:lnTo>
                  <a:pt x="0" y="12700"/>
                </a:lnTo>
                <a:lnTo>
                  <a:pt x="76200" y="12700"/>
                </a:lnTo>
                <a:lnTo>
                  <a:pt x="76200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0096855" y="6138970"/>
            <a:ext cx="6482080" cy="0"/>
          </a:xfrm>
          <a:custGeom>
            <a:avLst/>
            <a:gdLst/>
            <a:ahLst/>
            <a:cxnLst/>
            <a:rect l="l" t="t" r="r" b="b"/>
            <a:pathLst>
              <a:path w="6482080">
                <a:moveTo>
                  <a:pt x="0" y="0"/>
                </a:moveTo>
                <a:lnTo>
                  <a:pt x="6481692" y="1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 txBox="1"/>
          <p:nvPr/>
        </p:nvSpPr>
        <p:spPr>
          <a:xfrm>
            <a:off x="9406897" y="2028864"/>
            <a:ext cx="471805" cy="426402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000" b="1" dirty="0">
                <a:solidFill>
                  <a:srgbClr val="595959"/>
                </a:solidFill>
                <a:latin typeface="Calibri"/>
                <a:cs typeface="Calibri"/>
              </a:rPr>
              <a:t>45%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000" b="1" dirty="0">
                <a:solidFill>
                  <a:srgbClr val="595959"/>
                </a:solidFill>
                <a:latin typeface="Calibri"/>
                <a:cs typeface="Calibri"/>
              </a:rPr>
              <a:t>40%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000" b="1" dirty="0">
                <a:solidFill>
                  <a:srgbClr val="595959"/>
                </a:solidFill>
                <a:latin typeface="Calibri"/>
                <a:cs typeface="Calibri"/>
              </a:rPr>
              <a:t>35%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000" b="1" dirty="0">
                <a:solidFill>
                  <a:srgbClr val="595959"/>
                </a:solidFill>
                <a:latin typeface="Calibri"/>
                <a:cs typeface="Calibri"/>
              </a:rPr>
              <a:t>30%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000" b="1" dirty="0">
                <a:solidFill>
                  <a:srgbClr val="595959"/>
                </a:solidFill>
                <a:latin typeface="Calibri"/>
                <a:cs typeface="Calibri"/>
              </a:rPr>
              <a:t>25%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000" b="1" dirty="0">
                <a:solidFill>
                  <a:srgbClr val="595959"/>
                </a:solidFill>
                <a:latin typeface="Calibri"/>
                <a:cs typeface="Calibri"/>
              </a:rPr>
              <a:t>20%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000" b="1" dirty="0">
                <a:solidFill>
                  <a:srgbClr val="595959"/>
                </a:solidFill>
                <a:latin typeface="Calibri"/>
                <a:cs typeface="Calibri"/>
              </a:rPr>
              <a:t>15%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000" b="1" dirty="0">
                <a:solidFill>
                  <a:srgbClr val="595959"/>
                </a:solidFill>
                <a:latin typeface="Calibri"/>
                <a:cs typeface="Calibri"/>
              </a:rPr>
              <a:t>10%</a:t>
            </a:r>
            <a:endParaRPr sz="2000">
              <a:latin typeface="Calibri"/>
              <a:cs typeface="Calibri"/>
            </a:endParaRPr>
          </a:p>
          <a:p>
            <a:pPr marL="146685">
              <a:lnSpc>
                <a:spcPct val="100000"/>
              </a:lnSpc>
              <a:spcBef>
                <a:spcPts val="935"/>
              </a:spcBef>
            </a:pPr>
            <a:r>
              <a:rPr sz="2000" b="1" spc="-15" dirty="0">
                <a:solidFill>
                  <a:srgbClr val="595959"/>
                </a:solidFill>
                <a:latin typeface="Calibri"/>
                <a:cs typeface="Calibri"/>
              </a:rPr>
              <a:t>5%</a:t>
            </a:r>
            <a:endParaRPr sz="2000">
              <a:latin typeface="Calibri"/>
              <a:cs typeface="Calibri"/>
            </a:endParaRPr>
          </a:p>
          <a:p>
            <a:pPr marL="146685">
              <a:lnSpc>
                <a:spcPct val="100000"/>
              </a:lnSpc>
              <a:spcBef>
                <a:spcPts val="940"/>
              </a:spcBef>
            </a:pPr>
            <a:r>
              <a:rPr sz="2000" b="1" spc="-15" dirty="0">
                <a:solidFill>
                  <a:srgbClr val="595959"/>
                </a:solidFill>
                <a:latin typeface="Calibri"/>
                <a:cs typeface="Calibri"/>
              </a:rPr>
              <a:t>0%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10096528" y="6285929"/>
            <a:ext cx="6486525" cy="4933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291465">
              <a:lnSpc>
                <a:spcPts val="2385"/>
              </a:lnSpc>
            </a:pPr>
            <a:r>
              <a:rPr sz="2000" b="1" spc="-5" dirty="0">
                <a:solidFill>
                  <a:srgbClr val="595959"/>
                </a:solidFill>
                <a:latin typeface="Calibri"/>
                <a:cs typeface="Calibri"/>
              </a:rPr>
              <a:t>1'</a:t>
            </a:r>
            <a:endParaRPr sz="2000">
              <a:latin typeface="Calibri"/>
              <a:cs typeface="Calibri"/>
            </a:endParaRPr>
          </a:p>
          <a:p>
            <a:pPr marL="291465">
              <a:lnSpc>
                <a:spcPct val="100000"/>
              </a:lnSpc>
              <a:spcBef>
                <a:spcPts val="150"/>
              </a:spcBef>
            </a:pPr>
            <a:r>
              <a:rPr sz="2000" b="1" spc="-5" dirty="0">
                <a:solidFill>
                  <a:srgbClr val="595959"/>
                </a:solidFill>
                <a:latin typeface="Calibri"/>
                <a:cs typeface="Calibri"/>
              </a:rPr>
              <a:t>2'</a:t>
            </a:r>
            <a:endParaRPr sz="2000">
              <a:latin typeface="Calibri"/>
              <a:cs typeface="Calibri"/>
            </a:endParaRPr>
          </a:p>
          <a:p>
            <a:pPr marL="291465">
              <a:lnSpc>
                <a:spcPct val="100000"/>
              </a:lnSpc>
              <a:spcBef>
                <a:spcPts val="150"/>
              </a:spcBef>
            </a:pPr>
            <a:r>
              <a:rPr sz="2000" b="1" spc="-5" dirty="0">
                <a:solidFill>
                  <a:srgbClr val="595959"/>
                </a:solidFill>
                <a:latin typeface="Calibri"/>
                <a:cs typeface="Calibri"/>
              </a:rPr>
              <a:t>5'</a:t>
            </a:r>
            <a:endParaRPr sz="2000">
              <a:latin typeface="Calibri"/>
              <a:cs typeface="Calibri"/>
            </a:endParaRPr>
          </a:p>
          <a:p>
            <a:pPr marL="157480" algn="just">
              <a:lnSpc>
                <a:spcPct val="100000"/>
              </a:lnSpc>
              <a:spcBef>
                <a:spcPts val="155"/>
              </a:spcBef>
            </a:pPr>
            <a:r>
              <a:rPr sz="2000" b="1" spc="-5" dirty="0">
                <a:solidFill>
                  <a:srgbClr val="595959"/>
                </a:solidFill>
                <a:latin typeface="Calibri"/>
                <a:cs typeface="Calibri"/>
              </a:rPr>
              <a:t>10'</a:t>
            </a:r>
            <a:endParaRPr sz="2000">
              <a:latin typeface="Calibri"/>
              <a:cs typeface="Calibri"/>
            </a:endParaRPr>
          </a:p>
          <a:p>
            <a:pPr marL="157480" algn="just">
              <a:lnSpc>
                <a:spcPct val="100000"/>
              </a:lnSpc>
              <a:spcBef>
                <a:spcPts val="150"/>
              </a:spcBef>
            </a:pPr>
            <a:r>
              <a:rPr sz="2000" b="1" spc="-5" dirty="0">
                <a:solidFill>
                  <a:srgbClr val="595959"/>
                </a:solidFill>
                <a:latin typeface="Calibri"/>
                <a:cs typeface="Calibri"/>
              </a:rPr>
              <a:t>15'</a:t>
            </a:r>
            <a:endParaRPr sz="2000">
              <a:latin typeface="Calibri"/>
              <a:cs typeface="Calibri"/>
            </a:endParaRPr>
          </a:p>
          <a:p>
            <a:pPr marL="157480" algn="just">
              <a:lnSpc>
                <a:spcPct val="100000"/>
              </a:lnSpc>
              <a:spcBef>
                <a:spcPts val="155"/>
              </a:spcBef>
            </a:pPr>
            <a:r>
              <a:rPr sz="2000" b="1" spc="-5" dirty="0">
                <a:solidFill>
                  <a:srgbClr val="595959"/>
                </a:solidFill>
                <a:latin typeface="Calibri"/>
                <a:cs typeface="Calibri"/>
              </a:rPr>
              <a:t>30'</a:t>
            </a:r>
            <a:endParaRPr sz="2000">
              <a:latin typeface="Calibri"/>
              <a:cs typeface="Calibri"/>
            </a:endParaRPr>
          </a:p>
          <a:p>
            <a:pPr marL="157480" algn="just">
              <a:lnSpc>
                <a:spcPct val="100000"/>
              </a:lnSpc>
              <a:spcBef>
                <a:spcPts val="150"/>
              </a:spcBef>
            </a:pPr>
            <a:r>
              <a:rPr sz="2000" b="1" spc="-5" dirty="0">
                <a:solidFill>
                  <a:srgbClr val="595959"/>
                </a:solidFill>
                <a:latin typeface="Calibri"/>
                <a:cs typeface="Calibri"/>
              </a:rPr>
              <a:t>45'</a:t>
            </a:r>
            <a:endParaRPr sz="2000">
              <a:latin typeface="Calibri"/>
              <a:cs typeface="Calibri"/>
            </a:endParaRPr>
          </a:p>
          <a:p>
            <a:pPr marL="12700" marR="5080" indent="196215">
              <a:lnSpc>
                <a:spcPct val="106300"/>
              </a:lnSpc>
            </a:pPr>
            <a:r>
              <a:rPr sz="2000" b="1" spc="-5" dirty="0">
                <a:solidFill>
                  <a:srgbClr val="595959"/>
                </a:solidFill>
                <a:latin typeface="Calibri"/>
                <a:cs typeface="Calibri"/>
              </a:rPr>
              <a:t>1h  1.5</a:t>
            </a:r>
            <a:r>
              <a:rPr sz="2000" b="1" dirty="0">
                <a:solidFill>
                  <a:srgbClr val="595959"/>
                </a:solidFill>
                <a:latin typeface="Calibri"/>
                <a:cs typeface="Calibri"/>
              </a:rPr>
              <a:t>h</a:t>
            </a:r>
            <a:endParaRPr sz="2000">
              <a:latin typeface="Calibri"/>
              <a:cs typeface="Calibri"/>
            </a:endParaRPr>
          </a:p>
          <a:p>
            <a:pPr marL="74930" marR="5080" indent="133985" algn="just">
              <a:lnSpc>
                <a:spcPct val="106300"/>
              </a:lnSpc>
            </a:pPr>
            <a:r>
              <a:rPr sz="2000" b="1" spc="-5" dirty="0">
                <a:solidFill>
                  <a:srgbClr val="595959"/>
                </a:solidFill>
                <a:latin typeface="Calibri"/>
                <a:cs typeface="Calibri"/>
              </a:rPr>
              <a:t>2h  </a:t>
            </a:r>
            <a:r>
              <a:rPr sz="2000" b="1" spc="20" dirty="0">
                <a:solidFill>
                  <a:srgbClr val="595959"/>
                </a:solidFill>
                <a:latin typeface="Calibri"/>
                <a:cs typeface="Calibri"/>
              </a:rPr>
              <a:t>3h  4h  6h  8h  </a:t>
            </a:r>
            <a:r>
              <a:rPr sz="2000" b="1" spc="-5" dirty="0">
                <a:solidFill>
                  <a:srgbClr val="595959"/>
                </a:solidFill>
                <a:latin typeface="Calibri"/>
                <a:cs typeface="Calibri"/>
              </a:rPr>
              <a:t>12h</a:t>
            </a:r>
            <a:endParaRPr sz="2000">
              <a:latin typeface="Calibri"/>
              <a:cs typeface="Calibri"/>
            </a:endParaRPr>
          </a:p>
          <a:p>
            <a:pPr marL="154305" marR="5080" indent="52069" algn="just">
              <a:lnSpc>
                <a:spcPct val="106300"/>
              </a:lnSpc>
            </a:pPr>
            <a:r>
              <a:rPr sz="2000" b="1" spc="-5" dirty="0">
                <a:solidFill>
                  <a:srgbClr val="595959"/>
                </a:solidFill>
                <a:latin typeface="Calibri"/>
                <a:cs typeface="Calibri"/>
              </a:rPr>
              <a:t>1d  </a:t>
            </a:r>
            <a:r>
              <a:rPr sz="2000" b="1" spc="25" dirty="0">
                <a:solidFill>
                  <a:srgbClr val="595959"/>
                </a:solidFill>
                <a:latin typeface="Calibri"/>
                <a:cs typeface="Calibri"/>
              </a:rPr>
              <a:t>2d  3d  4d  </a:t>
            </a:r>
            <a:r>
              <a:rPr sz="2000" b="1" spc="-5" dirty="0">
                <a:solidFill>
                  <a:srgbClr val="595959"/>
                </a:solidFill>
                <a:latin typeface="Calibri"/>
                <a:cs typeface="Calibri"/>
              </a:rPr>
              <a:t>1w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9003559" y="2937625"/>
            <a:ext cx="389255" cy="25888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845"/>
              </a:lnSpc>
            </a:pPr>
            <a:r>
              <a:rPr sz="2400" b="1" spc="55" dirty="0">
                <a:solidFill>
                  <a:srgbClr val="595959"/>
                </a:solidFill>
                <a:latin typeface="Calibri"/>
                <a:cs typeface="Calibri"/>
              </a:rPr>
              <a:t>portion </a:t>
            </a:r>
            <a:r>
              <a:rPr sz="2400" b="1" spc="-10" dirty="0">
                <a:solidFill>
                  <a:srgbClr val="595959"/>
                </a:solidFill>
                <a:latin typeface="Calibri"/>
                <a:cs typeface="Calibri"/>
              </a:rPr>
              <a:t>of </a:t>
            </a:r>
            <a:r>
              <a:rPr sz="2400" b="1" spc="30" dirty="0">
                <a:solidFill>
                  <a:srgbClr val="595959"/>
                </a:solidFill>
                <a:latin typeface="Calibri"/>
                <a:cs typeface="Calibri"/>
              </a:rPr>
              <a:t>total</a:t>
            </a:r>
            <a:r>
              <a:rPr sz="2400" b="1" spc="27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400" b="1" spc="50" dirty="0">
                <a:solidFill>
                  <a:srgbClr val="595959"/>
                </a:solidFill>
                <a:latin typeface="Calibri"/>
                <a:cs typeface="Calibri"/>
              </a:rPr>
              <a:t>(%)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12497310" y="6630802"/>
            <a:ext cx="16814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0" dirty="0">
                <a:solidFill>
                  <a:srgbClr val="595959"/>
                </a:solidFill>
                <a:latin typeface="Calibri"/>
                <a:cs typeface="Calibri"/>
              </a:rPr>
              <a:t>periodicity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11977733" y="3232404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0" y="0"/>
                </a:moveTo>
                <a:lnTo>
                  <a:pt x="163620" y="0"/>
                </a:lnTo>
                <a:lnTo>
                  <a:pt x="163620" y="163620"/>
                </a:lnTo>
                <a:lnTo>
                  <a:pt x="0" y="163620"/>
                </a:lnTo>
                <a:lnTo>
                  <a:pt x="0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 txBox="1"/>
          <p:nvPr/>
        </p:nvSpPr>
        <p:spPr>
          <a:xfrm>
            <a:off x="12204113" y="3107013"/>
            <a:ext cx="17360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solidFill>
                  <a:srgbClr val="595959"/>
                </a:solidFill>
                <a:latin typeface="Calibri"/>
                <a:cs typeface="Calibri"/>
              </a:rPr>
              <a:t>periodic</a:t>
            </a:r>
            <a:r>
              <a:rPr sz="2400" b="1" spc="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400" b="1" spc="25" dirty="0">
                <a:solidFill>
                  <a:srgbClr val="595959"/>
                </a:solidFill>
                <a:latin typeface="Calibri"/>
                <a:cs typeface="Calibri"/>
              </a:rPr>
              <a:t>jobs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11977733" y="3705136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0" y="0"/>
                </a:moveTo>
                <a:lnTo>
                  <a:pt x="163620" y="0"/>
                </a:lnTo>
                <a:lnTo>
                  <a:pt x="163620" y="163619"/>
                </a:lnTo>
                <a:lnTo>
                  <a:pt x="0" y="163619"/>
                </a:lnTo>
                <a:lnTo>
                  <a:pt x="0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 txBox="1"/>
          <p:nvPr/>
        </p:nvSpPr>
        <p:spPr>
          <a:xfrm>
            <a:off x="12204113" y="3579745"/>
            <a:ext cx="1234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595959"/>
                </a:solidFill>
                <a:latin typeface="Calibri"/>
                <a:cs typeface="Calibri"/>
              </a:rPr>
              <a:t>in</a:t>
            </a:r>
            <a:r>
              <a:rPr sz="2400" b="1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2400" b="1" spc="50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2400" b="1" spc="-30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2400" b="1" spc="35" dirty="0">
                <a:solidFill>
                  <a:srgbClr val="595959"/>
                </a:solidFill>
                <a:latin typeface="Calibri"/>
                <a:cs typeface="Calibri"/>
              </a:rPr>
              <a:t>nces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16776966" y="9175750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13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5412" y="636563"/>
            <a:ext cx="120129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30" dirty="0"/>
              <a:t>Other </a:t>
            </a:r>
            <a:r>
              <a:rPr spc="110" dirty="0"/>
              <a:t>key </a:t>
            </a:r>
            <a:r>
              <a:rPr spc="70" dirty="0"/>
              <a:t>techniques </a:t>
            </a:r>
            <a:r>
              <a:rPr spc="100" dirty="0"/>
              <a:t>(in </a:t>
            </a:r>
            <a:r>
              <a:rPr spc="75" dirty="0"/>
              <a:t>the</a:t>
            </a:r>
            <a:r>
              <a:rPr spc="885" dirty="0"/>
              <a:t> </a:t>
            </a:r>
            <a:r>
              <a:rPr spc="135" dirty="0"/>
              <a:t>paper)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640" y="2727763"/>
            <a:ext cx="9127543" cy="2564805"/>
          </a:xfrm>
          <a:prstGeom prst="rect">
            <a:avLst/>
          </a:prstGeom>
        </p:spPr>
        <p:txBody>
          <a:bodyPr vert="horz" wrap="square" lIns="0" tIns="276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sz="3600" dirty="0">
                <a:solidFill>
                  <a:srgbClr val="0000DC"/>
                </a:solidFill>
                <a:latin typeface="Arial"/>
                <a:cs typeface="Arial"/>
              </a:rPr>
              <a:t>LowCost Packing Algorithm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ts val="6500"/>
              </a:lnSpc>
              <a:spcBef>
                <a:spcPts val="480"/>
              </a:spcBef>
            </a:pPr>
            <a:r>
              <a:rPr sz="3600" dirty="0">
                <a:solidFill>
                  <a:srgbClr val="3E4247"/>
                </a:solidFill>
                <a:latin typeface="Arial"/>
                <a:cs typeface="Arial"/>
              </a:rPr>
              <a:t>Heuristic for achieving a balanced allocation  Load-aware online packing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640" y="6004363"/>
            <a:ext cx="9886710" cy="25085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549015">
              <a:lnSpc>
                <a:spcPct val="150500"/>
              </a:lnSpc>
              <a:spcBef>
                <a:spcPts val="95"/>
              </a:spcBef>
            </a:pPr>
            <a:r>
              <a:rPr sz="3600" dirty="0">
                <a:solidFill>
                  <a:srgbClr val="0000DC"/>
                </a:solidFill>
                <a:latin typeface="Arial"/>
                <a:cs typeface="Arial"/>
              </a:rPr>
              <a:t>Dynamic reprovisioning  </a:t>
            </a:r>
            <a:r>
              <a:rPr sz="3600" dirty="0">
                <a:solidFill>
                  <a:srgbClr val="3E4247"/>
                </a:solidFill>
                <a:latin typeface="Arial"/>
                <a:cs typeface="Arial"/>
              </a:rPr>
              <a:t>Continuous monitoring of jobs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3600" dirty="0">
                <a:solidFill>
                  <a:srgbClr val="3E4247"/>
                </a:solidFill>
                <a:latin typeface="Arial"/>
                <a:cs typeface="Arial"/>
              </a:rPr>
              <a:t>Allocate more resources when “progress” is slow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89504" y="5397643"/>
            <a:ext cx="12134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60" dirty="0">
                <a:solidFill>
                  <a:srgbClr val="FF0000"/>
                </a:solidFill>
                <a:latin typeface="Arial"/>
                <a:cs typeface="Arial"/>
              </a:rPr>
              <a:t>deadline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97191" y="5397642"/>
            <a:ext cx="9245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85" dirty="0">
                <a:solidFill>
                  <a:srgbClr val="FF0000"/>
                </a:solidFill>
                <a:latin typeface="Arial"/>
                <a:cs typeface="Arial"/>
              </a:rPr>
              <a:t>arrival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12494" y="1974985"/>
            <a:ext cx="13449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0" dirty="0">
                <a:solidFill>
                  <a:srgbClr val="45A4FC"/>
                </a:solidFill>
                <a:latin typeface="Arial"/>
                <a:cs typeface="Arial"/>
              </a:rPr>
              <a:t>new</a:t>
            </a:r>
            <a:r>
              <a:rPr sz="3200" spc="-75" dirty="0">
                <a:solidFill>
                  <a:srgbClr val="45A4FC"/>
                </a:solidFill>
                <a:latin typeface="Arial"/>
                <a:cs typeface="Arial"/>
              </a:rPr>
              <a:t> job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956813" y="46370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956813" y="46370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956813" y="4398994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956813" y="4398994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136582" y="46370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136582" y="46370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136582" y="4398994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136582" y="4398994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597275" y="46370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597275" y="46370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597275" y="4398994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597275" y="4398994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777044" y="46370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777044" y="46370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777044" y="4398994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777044" y="4398994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956813" y="41605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956813" y="41605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956813" y="3922041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956813" y="3922041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136582" y="41605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136582" y="41605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136582" y="3922041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136582" y="3922041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597275" y="41605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97275" y="41605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597275" y="3922041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597275" y="3922041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777044" y="41605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777044" y="41605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777044" y="3922041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777044" y="3922041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956813" y="368356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956813" y="3445090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6136582" y="368356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136582" y="3445090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597275" y="368356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597275" y="368356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597275" y="3445090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597275" y="3445090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777044" y="368356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77044" y="368356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777044" y="3445090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777044" y="3445090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956813" y="320661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956813" y="2968139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136582" y="320661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136582" y="2968139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97275" y="320661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597275" y="2968139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777044" y="320661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777044" y="2968139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237091" y="46370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81" y="0"/>
                </a:lnTo>
                <a:lnTo>
                  <a:pt x="179781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5237091" y="46370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237091" y="4398994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81" y="0"/>
                </a:lnTo>
                <a:lnTo>
                  <a:pt x="179781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237091" y="4398994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417494" y="46370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81" y="0"/>
                </a:lnTo>
                <a:lnTo>
                  <a:pt x="179781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417494" y="46370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5417494" y="4398994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81" y="0"/>
                </a:lnTo>
                <a:lnTo>
                  <a:pt x="179781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5417494" y="4398994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4878189" y="46370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878189" y="46370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4878189" y="4398994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4878189" y="4398994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5057958" y="46370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5057958" y="46370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5057958" y="4398994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5057958" y="4398994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5237091" y="41605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81" y="0"/>
                </a:lnTo>
                <a:lnTo>
                  <a:pt x="179781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237091" y="41605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237091" y="3922041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81" y="0"/>
                </a:lnTo>
                <a:lnTo>
                  <a:pt x="179781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5237091" y="3922041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5417494" y="41605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81" y="0"/>
                </a:lnTo>
                <a:lnTo>
                  <a:pt x="179781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5417494" y="41605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5417494" y="3922041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81" y="0"/>
                </a:lnTo>
                <a:lnTo>
                  <a:pt x="179781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5417494" y="3922041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4878189" y="41605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878189" y="41605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4878189" y="3922041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45A4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878189" y="3922041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5057958" y="41605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5057958" y="41605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5057958" y="3922041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5057958" y="3922041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5237091" y="368356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81" y="0"/>
                </a:lnTo>
                <a:lnTo>
                  <a:pt x="179781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solidFill>
            <a:srgbClr val="45A4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5237091" y="368356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5417494" y="368356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81" y="0"/>
                </a:lnTo>
                <a:lnTo>
                  <a:pt x="179781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5417494" y="368356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878189" y="368356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solidFill>
            <a:srgbClr val="45A4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4878189" y="368356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4878189" y="3445090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5057958" y="368356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solidFill>
            <a:srgbClr val="45A4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5057958" y="368356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5237091" y="320661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5237091" y="2968139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417494" y="320661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5417494" y="2968139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878189" y="320661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4878189" y="2968139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5057958" y="320661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5057958" y="2968139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4518653" y="46370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4518653" y="46370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518653" y="4398994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4518653" y="4398994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4698420" y="46370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4698420" y="46370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4698420" y="4398994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4698420" y="4398994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159115" y="46370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4159115" y="46370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4159115" y="4398994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4159115" y="4398994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4338884" y="46370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4338884" y="46370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4338884" y="4398994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4338884" y="4398994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4518653" y="4174634"/>
            <a:ext cx="180340" cy="224790"/>
          </a:xfrm>
          <a:custGeom>
            <a:avLst/>
            <a:gdLst/>
            <a:ahLst/>
            <a:cxnLst/>
            <a:rect l="l" t="t" r="r" b="b"/>
            <a:pathLst>
              <a:path w="180340" h="224789">
                <a:moveTo>
                  <a:pt x="0" y="224359"/>
                </a:moveTo>
                <a:lnTo>
                  <a:pt x="179768" y="224359"/>
                </a:lnTo>
                <a:lnTo>
                  <a:pt x="179768" y="0"/>
                </a:lnTo>
                <a:lnTo>
                  <a:pt x="0" y="0"/>
                </a:lnTo>
                <a:lnTo>
                  <a:pt x="0" y="224359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4518653" y="41605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4518653" y="3925426"/>
            <a:ext cx="180340" cy="249554"/>
          </a:xfrm>
          <a:custGeom>
            <a:avLst/>
            <a:gdLst/>
            <a:ahLst/>
            <a:cxnLst/>
            <a:rect l="l" t="t" r="r" b="b"/>
            <a:pathLst>
              <a:path w="180340" h="249554">
                <a:moveTo>
                  <a:pt x="0" y="0"/>
                </a:moveTo>
                <a:lnTo>
                  <a:pt x="179768" y="0"/>
                </a:lnTo>
                <a:lnTo>
                  <a:pt x="179768" y="249208"/>
                </a:lnTo>
                <a:lnTo>
                  <a:pt x="0" y="249208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4518653" y="3925426"/>
            <a:ext cx="180340" cy="249554"/>
          </a:xfrm>
          <a:custGeom>
            <a:avLst/>
            <a:gdLst/>
            <a:ahLst/>
            <a:cxnLst/>
            <a:rect l="l" t="t" r="r" b="b"/>
            <a:pathLst>
              <a:path w="180340" h="249554">
                <a:moveTo>
                  <a:pt x="0" y="0"/>
                </a:moveTo>
                <a:lnTo>
                  <a:pt x="179770" y="0"/>
                </a:lnTo>
                <a:lnTo>
                  <a:pt x="179770" y="249209"/>
                </a:lnTo>
                <a:lnTo>
                  <a:pt x="0" y="24920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4698420" y="41605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4698420" y="41605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4698420" y="3922041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45A4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4698420" y="3922041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4159115" y="41605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4159115" y="41605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4159115" y="3922041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4159115" y="3922041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4338884" y="41605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4338884" y="41605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4338884" y="3922041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4338884" y="3922041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4518653" y="3445090"/>
            <a:ext cx="180340" cy="239395"/>
          </a:xfrm>
          <a:custGeom>
            <a:avLst/>
            <a:gdLst/>
            <a:ahLst/>
            <a:cxnLst/>
            <a:rect l="l" t="t" r="r" b="b"/>
            <a:pathLst>
              <a:path w="180340" h="239395">
                <a:moveTo>
                  <a:pt x="0" y="0"/>
                </a:moveTo>
                <a:lnTo>
                  <a:pt x="179768" y="0"/>
                </a:lnTo>
                <a:lnTo>
                  <a:pt x="179768" y="238926"/>
                </a:lnTo>
                <a:lnTo>
                  <a:pt x="0" y="238926"/>
                </a:lnTo>
                <a:lnTo>
                  <a:pt x="0" y="0"/>
                </a:lnTo>
                <a:close/>
              </a:path>
            </a:pathLst>
          </a:custGeom>
          <a:solidFill>
            <a:srgbClr val="45A4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4518653" y="3445090"/>
            <a:ext cx="180340" cy="239395"/>
          </a:xfrm>
          <a:custGeom>
            <a:avLst/>
            <a:gdLst/>
            <a:ahLst/>
            <a:cxnLst/>
            <a:rect l="l" t="t" r="r" b="b"/>
            <a:pathLst>
              <a:path w="180340" h="239395">
                <a:moveTo>
                  <a:pt x="0" y="0"/>
                </a:moveTo>
                <a:lnTo>
                  <a:pt x="179770" y="0"/>
                </a:lnTo>
                <a:lnTo>
                  <a:pt x="179770" y="238926"/>
                </a:lnTo>
                <a:lnTo>
                  <a:pt x="0" y="2389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4698420" y="368356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solidFill>
            <a:srgbClr val="45A4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4698420" y="368356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4698420" y="3445090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4159115" y="368356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solidFill>
            <a:srgbClr val="45A4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4159115" y="368356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4159115" y="3445090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45A4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4159115" y="3445090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4338884" y="368356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solidFill>
            <a:srgbClr val="45A4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4338884" y="368356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4338884" y="3445090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45A4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4338884" y="3445090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4518653" y="320661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4518653" y="2968139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4698420" y="320661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4698420" y="2968139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4159115" y="320661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4159115" y="2968139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4338884" y="320661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4338884" y="2968139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3798943" y="46370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3798943" y="46370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3798943" y="4398994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3798943" y="4398994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3979334" y="46370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81" y="0"/>
                </a:lnTo>
                <a:lnTo>
                  <a:pt x="179781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3979334" y="46370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3979334" y="4398994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81" y="0"/>
                </a:lnTo>
                <a:lnTo>
                  <a:pt x="179781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3979334" y="4398994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3440029" y="46370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3440029" y="46370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3440029" y="4398994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3440029" y="4398994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3619798" y="46370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3619798" y="46370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3619798" y="4398994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3619798" y="4398994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3798943" y="41605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3798943" y="41605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3798943" y="3922041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3798943" y="3922041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3979334" y="41605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81" y="0"/>
                </a:lnTo>
                <a:lnTo>
                  <a:pt x="179781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3979334" y="41605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3979334" y="3922041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81" y="0"/>
                </a:lnTo>
                <a:lnTo>
                  <a:pt x="179781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3979334" y="3922041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3440029" y="41605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3440029" y="41605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3440029" y="3922041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3440029" y="3922041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3619798" y="41605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3619798" y="41605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3619798" y="3922041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3619798" y="3922041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3798943" y="368356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3798943" y="368356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3798943" y="3445090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3798943" y="3445090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3979334" y="368356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81" y="0"/>
                </a:lnTo>
                <a:lnTo>
                  <a:pt x="179781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3979334" y="368356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3979334" y="3445090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3440029" y="368356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3440029" y="368356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3440029" y="3445090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3619798" y="368356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3619798" y="368356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3619798" y="3445090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3619798" y="3445090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3798943" y="320661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3798943" y="2968139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3979334" y="320661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3979334" y="2968139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3440029" y="320661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3440029" y="2968139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3619798" y="320661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3619798" y="2968139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3080175" y="46370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3080175" y="46370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3080175" y="4398994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3259942" y="46370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3259942" y="46370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3259942" y="4398994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3259942" y="4398994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2720637" y="46370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2720637" y="46370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2720637" y="4398994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2900406" y="46370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2900406" y="46370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2900406" y="4398994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3080175" y="41605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3080175" y="3922041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3259942" y="41605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3259942" y="41605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3259942" y="3922041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2720637" y="41605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2720637" y="3922041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2900406" y="41605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2900406" y="3922041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3080175" y="368356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3080175" y="3445090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3259942" y="368356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3259942" y="3445090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2720637" y="368356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2720637" y="3445090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2900406" y="368356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2900406" y="3445090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3080175" y="320661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3080175" y="2968139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3259942" y="320661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3270851" y="2968139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3270851" y="2968139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2720637" y="320661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2720637" y="2968139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2900406" y="320661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2900406" y="2968139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2360460" y="46370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2360460" y="4398994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2540863" y="46370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2540863" y="4398994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2001554" y="4637018"/>
            <a:ext cx="166370" cy="238760"/>
          </a:xfrm>
          <a:custGeom>
            <a:avLst/>
            <a:gdLst/>
            <a:ahLst/>
            <a:cxnLst/>
            <a:rect l="l" t="t" r="r" b="b"/>
            <a:pathLst>
              <a:path w="166370" h="238760">
                <a:moveTo>
                  <a:pt x="0" y="238475"/>
                </a:moveTo>
                <a:lnTo>
                  <a:pt x="165861" y="238475"/>
                </a:lnTo>
                <a:lnTo>
                  <a:pt x="165861" y="0"/>
                </a:lnTo>
                <a:lnTo>
                  <a:pt x="0" y="0"/>
                </a:lnTo>
                <a:lnTo>
                  <a:pt x="0" y="238475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2001554" y="46370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2001554" y="4398994"/>
            <a:ext cx="166370" cy="238760"/>
          </a:xfrm>
          <a:custGeom>
            <a:avLst/>
            <a:gdLst/>
            <a:ahLst/>
            <a:cxnLst/>
            <a:rect l="l" t="t" r="r" b="b"/>
            <a:pathLst>
              <a:path w="166370" h="238760">
                <a:moveTo>
                  <a:pt x="0" y="238475"/>
                </a:moveTo>
                <a:lnTo>
                  <a:pt x="165861" y="238475"/>
                </a:lnTo>
                <a:lnTo>
                  <a:pt x="165861" y="0"/>
                </a:lnTo>
                <a:lnTo>
                  <a:pt x="0" y="0"/>
                </a:lnTo>
                <a:lnTo>
                  <a:pt x="0" y="238475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2001554" y="4398994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2239033" y="4637018"/>
            <a:ext cx="122555" cy="238760"/>
          </a:xfrm>
          <a:custGeom>
            <a:avLst/>
            <a:gdLst/>
            <a:ahLst/>
            <a:cxnLst/>
            <a:rect l="l" t="t" r="r" b="b"/>
            <a:pathLst>
              <a:path w="122554" h="238760">
                <a:moveTo>
                  <a:pt x="0" y="238475"/>
                </a:moveTo>
                <a:lnTo>
                  <a:pt x="122060" y="238475"/>
                </a:lnTo>
                <a:lnTo>
                  <a:pt x="122060" y="0"/>
                </a:lnTo>
                <a:lnTo>
                  <a:pt x="0" y="0"/>
                </a:lnTo>
                <a:lnTo>
                  <a:pt x="0" y="238475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2181324" y="46370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2181324" y="4398994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2360460" y="41605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2360460" y="3922041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2540863" y="41605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2540863" y="3922041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2001554" y="41605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2001554" y="3922041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2181324" y="41605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2181324" y="3922041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2360460" y="368356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2360460" y="3445090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2540863" y="368356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2540863" y="3445090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2001554" y="368356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2001554" y="3445090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2181324" y="368356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2181324" y="3445090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2360460" y="320661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2360460" y="2968139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2540863" y="320661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2540863" y="2968139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2001554" y="320661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2001554" y="2968139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2181324" y="320661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2181324" y="2968139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2239033" y="4877167"/>
            <a:ext cx="4431665" cy="0"/>
          </a:xfrm>
          <a:custGeom>
            <a:avLst/>
            <a:gdLst/>
            <a:ahLst/>
            <a:cxnLst/>
            <a:rect l="l" t="t" r="r" b="b"/>
            <a:pathLst>
              <a:path w="4431665">
                <a:moveTo>
                  <a:pt x="0" y="0"/>
                </a:moveTo>
                <a:lnTo>
                  <a:pt x="4431222" y="0"/>
                </a:lnTo>
              </a:path>
            </a:pathLst>
          </a:custGeom>
          <a:ln w="16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1635979" y="4877167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36" y="0"/>
                </a:lnTo>
              </a:path>
            </a:pathLst>
          </a:custGeom>
          <a:ln w="16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6316349" y="46370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6316349" y="46370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6316349" y="4398994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6316349" y="4398994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6316349" y="41605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6316349" y="41605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6316349" y="3922041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6316349" y="3922041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6316349" y="368356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6316349" y="3445090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6316349" y="320661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6316349" y="2968139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1822100" y="46370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9" y="0"/>
                </a:lnTo>
                <a:lnTo>
                  <a:pt x="179769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1822100" y="46370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1822100" y="4398994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9" y="0"/>
                </a:lnTo>
                <a:lnTo>
                  <a:pt x="179769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1822100" y="4398994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1822100" y="41605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1822100" y="3922041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1822100" y="368356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1822100" y="3445090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1822100" y="320661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11822100" y="2968139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1642329" y="46370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9" y="0"/>
                </a:lnTo>
                <a:lnTo>
                  <a:pt x="179769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1642329" y="46370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1642329" y="4398994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1642329" y="41605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1642329" y="3922041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1642329" y="368356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11642329" y="3445090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11642329" y="3206616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11642329" y="2968139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6496118" y="4637120"/>
            <a:ext cx="175260" cy="238760"/>
          </a:xfrm>
          <a:custGeom>
            <a:avLst/>
            <a:gdLst/>
            <a:ahLst/>
            <a:cxnLst/>
            <a:rect l="l" t="t" r="r" b="b"/>
            <a:pathLst>
              <a:path w="175259" h="238760">
                <a:moveTo>
                  <a:pt x="0" y="238475"/>
                </a:moveTo>
                <a:lnTo>
                  <a:pt x="175136" y="238475"/>
                </a:lnTo>
                <a:lnTo>
                  <a:pt x="175136" y="0"/>
                </a:lnTo>
                <a:lnTo>
                  <a:pt x="0" y="0"/>
                </a:lnTo>
                <a:lnTo>
                  <a:pt x="0" y="238475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6496118" y="4637120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16496118" y="4399094"/>
            <a:ext cx="175260" cy="238760"/>
          </a:xfrm>
          <a:custGeom>
            <a:avLst/>
            <a:gdLst/>
            <a:ahLst/>
            <a:cxnLst/>
            <a:rect l="l" t="t" r="r" b="b"/>
            <a:pathLst>
              <a:path w="175259" h="238760">
                <a:moveTo>
                  <a:pt x="0" y="238476"/>
                </a:moveTo>
                <a:lnTo>
                  <a:pt x="175136" y="238476"/>
                </a:lnTo>
                <a:lnTo>
                  <a:pt x="175136" y="0"/>
                </a:lnTo>
                <a:lnTo>
                  <a:pt x="0" y="0"/>
                </a:lnTo>
                <a:lnTo>
                  <a:pt x="0" y="238476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6496118" y="4399094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16496118" y="4160620"/>
            <a:ext cx="175260" cy="238760"/>
          </a:xfrm>
          <a:custGeom>
            <a:avLst/>
            <a:gdLst/>
            <a:ahLst/>
            <a:cxnLst/>
            <a:rect l="l" t="t" r="r" b="b"/>
            <a:pathLst>
              <a:path w="175259" h="238760">
                <a:moveTo>
                  <a:pt x="0" y="238475"/>
                </a:moveTo>
                <a:lnTo>
                  <a:pt x="175136" y="238475"/>
                </a:lnTo>
                <a:lnTo>
                  <a:pt x="175136" y="0"/>
                </a:lnTo>
                <a:lnTo>
                  <a:pt x="0" y="0"/>
                </a:lnTo>
                <a:lnTo>
                  <a:pt x="0" y="238475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6496118" y="4160620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16496118" y="3922143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16496118" y="3683669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16496118" y="3445192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16496118" y="3206718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6496118" y="2968241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5237091" y="3446782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81" y="0"/>
                </a:lnTo>
                <a:lnTo>
                  <a:pt x="179781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solidFill>
            <a:srgbClr val="45A4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5237091" y="3446782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4878189" y="3446782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solidFill>
            <a:srgbClr val="45A4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4878189" y="3446782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5057958" y="3446782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solidFill>
            <a:srgbClr val="45A4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5057958" y="3446782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4698420" y="3446782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68" y="0"/>
                </a:lnTo>
                <a:lnTo>
                  <a:pt x="179768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solidFill>
            <a:srgbClr val="45A4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4698420" y="3446782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5417494" y="3445090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81" y="0"/>
                </a:lnTo>
                <a:lnTo>
                  <a:pt x="179781" y="238475"/>
                </a:lnTo>
                <a:lnTo>
                  <a:pt x="0" y="238475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5417494" y="3445090"/>
            <a:ext cx="180340" cy="238760"/>
          </a:xfrm>
          <a:custGeom>
            <a:avLst/>
            <a:gdLst/>
            <a:ahLst/>
            <a:cxnLst/>
            <a:rect l="l" t="t" r="r" b="b"/>
            <a:pathLst>
              <a:path w="180340" h="238760">
                <a:moveTo>
                  <a:pt x="0" y="0"/>
                </a:moveTo>
                <a:lnTo>
                  <a:pt x="179770" y="0"/>
                </a:lnTo>
                <a:lnTo>
                  <a:pt x="179770" y="238476"/>
                </a:lnTo>
                <a:lnTo>
                  <a:pt x="0" y="2384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 txBox="1"/>
          <p:nvPr/>
        </p:nvSpPr>
        <p:spPr>
          <a:xfrm>
            <a:off x="13897444" y="4919807"/>
            <a:ext cx="708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rebuchet MS"/>
                <a:cs typeface="Trebuchet MS"/>
              </a:rPr>
              <a:t>T</a:t>
            </a:r>
            <a:r>
              <a:rPr sz="2400" dirty="0">
                <a:latin typeface="Trebuchet MS"/>
                <a:cs typeface="Trebuchet MS"/>
              </a:rPr>
              <a:t>i</a:t>
            </a:r>
            <a:r>
              <a:rPr sz="2400" spc="-5" dirty="0">
                <a:latin typeface="Trebuchet MS"/>
                <a:cs typeface="Trebuchet MS"/>
              </a:rPr>
              <a:t>m</a:t>
            </a:r>
            <a:r>
              <a:rPr sz="2400" dirty="0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45" name="object 345"/>
          <p:cNvSpPr txBox="1"/>
          <p:nvPr/>
        </p:nvSpPr>
        <p:spPr>
          <a:xfrm>
            <a:off x="11097676" y="3266220"/>
            <a:ext cx="379730" cy="13843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spc="-5" dirty="0">
                <a:latin typeface="Trebuchet MS"/>
                <a:cs typeface="Trebuchet MS"/>
              </a:rPr>
              <a:t>Resources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46" name="object 346"/>
          <p:cNvSpPr/>
          <p:nvPr/>
        </p:nvSpPr>
        <p:spPr>
          <a:xfrm>
            <a:off x="14521929" y="3690677"/>
            <a:ext cx="180340" cy="231775"/>
          </a:xfrm>
          <a:custGeom>
            <a:avLst/>
            <a:gdLst/>
            <a:ahLst/>
            <a:cxnLst/>
            <a:rect l="l" t="t" r="r" b="b"/>
            <a:pathLst>
              <a:path w="180340" h="231775">
                <a:moveTo>
                  <a:pt x="0" y="0"/>
                </a:moveTo>
                <a:lnTo>
                  <a:pt x="179768" y="0"/>
                </a:lnTo>
                <a:lnTo>
                  <a:pt x="179768" y="231363"/>
                </a:lnTo>
                <a:lnTo>
                  <a:pt x="0" y="231363"/>
                </a:lnTo>
                <a:lnTo>
                  <a:pt x="0" y="0"/>
                </a:lnTo>
                <a:close/>
              </a:path>
            </a:pathLst>
          </a:custGeom>
          <a:solidFill>
            <a:srgbClr val="45A4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4521929" y="3690677"/>
            <a:ext cx="180340" cy="231775"/>
          </a:xfrm>
          <a:custGeom>
            <a:avLst/>
            <a:gdLst/>
            <a:ahLst/>
            <a:cxnLst/>
            <a:rect l="l" t="t" r="r" b="b"/>
            <a:pathLst>
              <a:path w="180340" h="231775">
                <a:moveTo>
                  <a:pt x="0" y="0"/>
                </a:moveTo>
                <a:lnTo>
                  <a:pt x="179770" y="0"/>
                </a:lnTo>
                <a:lnTo>
                  <a:pt x="179770" y="231364"/>
                </a:lnTo>
                <a:lnTo>
                  <a:pt x="0" y="2313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2191228" y="1935206"/>
            <a:ext cx="24130" cy="3332479"/>
          </a:xfrm>
          <a:custGeom>
            <a:avLst/>
            <a:gdLst/>
            <a:ahLst/>
            <a:cxnLst/>
            <a:rect l="l" t="t" r="r" b="b"/>
            <a:pathLst>
              <a:path w="24129" h="3332479">
                <a:moveTo>
                  <a:pt x="23992" y="0"/>
                </a:moveTo>
                <a:lnTo>
                  <a:pt x="0" y="3332206"/>
                </a:lnTo>
              </a:path>
            </a:pathLst>
          </a:custGeom>
          <a:ln w="476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4488337" y="2538680"/>
            <a:ext cx="163195" cy="668020"/>
          </a:xfrm>
          <a:custGeom>
            <a:avLst/>
            <a:gdLst/>
            <a:ahLst/>
            <a:cxnLst/>
            <a:rect l="l" t="t" r="r" b="b"/>
            <a:pathLst>
              <a:path w="163194" h="668019">
                <a:moveTo>
                  <a:pt x="40817" y="0"/>
                </a:moveTo>
                <a:lnTo>
                  <a:pt x="0" y="6126"/>
                </a:lnTo>
                <a:lnTo>
                  <a:pt x="81406" y="548544"/>
                </a:lnTo>
                <a:lnTo>
                  <a:pt x="40589" y="554671"/>
                </a:lnTo>
                <a:lnTo>
                  <a:pt x="120192" y="667936"/>
                </a:lnTo>
                <a:lnTo>
                  <a:pt x="161048" y="542419"/>
                </a:lnTo>
                <a:lnTo>
                  <a:pt x="122224" y="542419"/>
                </a:lnTo>
                <a:lnTo>
                  <a:pt x="40817" y="0"/>
                </a:lnTo>
                <a:close/>
              </a:path>
              <a:path w="163194" h="668019">
                <a:moveTo>
                  <a:pt x="163042" y="536293"/>
                </a:moveTo>
                <a:lnTo>
                  <a:pt x="122224" y="542419"/>
                </a:lnTo>
                <a:lnTo>
                  <a:pt x="161048" y="542419"/>
                </a:lnTo>
                <a:lnTo>
                  <a:pt x="163042" y="536293"/>
                </a:lnTo>
                <a:close/>
              </a:path>
            </a:pathLst>
          </a:custGeom>
          <a:solidFill>
            <a:srgbClr val="45A4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6695067" y="1946709"/>
            <a:ext cx="12065" cy="3332479"/>
          </a:xfrm>
          <a:custGeom>
            <a:avLst/>
            <a:gdLst/>
            <a:ahLst/>
            <a:cxnLst/>
            <a:rect l="l" t="t" r="r" b="b"/>
            <a:pathLst>
              <a:path w="12065" h="3332479">
                <a:moveTo>
                  <a:pt x="11985" y="0"/>
                </a:moveTo>
                <a:lnTo>
                  <a:pt x="0" y="3332207"/>
                </a:lnTo>
              </a:path>
            </a:pathLst>
          </a:custGeom>
          <a:ln w="476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8756" y="636563"/>
            <a:ext cx="42227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Experiments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150" y="2460563"/>
            <a:ext cx="16716073" cy="6376104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900"/>
              </a:spcBef>
            </a:pPr>
            <a:r>
              <a:rPr sz="3000" dirty="0">
                <a:solidFill>
                  <a:srgbClr val="0000DC"/>
                </a:solidFill>
                <a:latin typeface="Arial"/>
                <a:cs typeface="Arial"/>
              </a:rPr>
              <a:t>Implementation:</a:t>
            </a:r>
            <a:endParaRPr sz="3000" dirty="0">
              <a:latin typeface="Arial"/>
              <a:cs typeface="Arial"/>
            </a:endParaRPr>
          </a:p>
          <a:p>
            <a:pPr marL="28575" marR="5080">
              <a:lnSpc>
                <a:spcPct val="150000"/>
              </a:lnSpc>
            </a:pPr>
            <a:r>
              <a:rPr sz="3000" dirty="0">
                <a:solidFill>
                  <a:srgbClr val="3E4247"/>
                </a:solidFill>
                <a:latin typeface="Arial"/>
                <a:cs typeface="Arial"/>
              </a:rPr>
              <a:t>Recurrent reservation mechanism, packing algorithm, and dynamic reprovisioning in Apache Hadoop/YARN  </a:t>
            </a:r>
            <a:endParaRPr lang="en-US" sz="3000" dirty="0" smtClean="0">
              <a:solidFill>
                <a:srgbClr val="3E4247"/>
              </a:solidFill>
              <a:latin typeface="Arial"/>
              <a:cs typeface="Arial"/>
            </a:endParaRPr>
          </a:p>
          <a:p>
            <a:pPr marL="28575" marR="5080">
              <a:lnSpc>
                <a:spcPct val="150000"/>
              </a:lnSpc>
            </a:pPr>
            <a:r>
              <a:rPr sz="3000" dirty="0" smtClean="0">
                <a:solidFill>
                  <a:srgbClr val="3E4247"/>
                </a:solidFill>
                <a:latin typeface="Arial"/>
                <a:cs typeface="Arial"/>
              </a:rPr>
              <a:t>Stand-alone </a:t>
            </a:r>
            <a:r>
              <a:rPr sz="3000" dirty="0">
                <a:solidFill>
                  <a:srgbClr val="3E4247"/>
                </a:solidFill>
                <a:latin typeface="Arial"/>
                <a:cs typeface="Arial"/>
              </a:rPr>
              <a:t>inference subsystem</a:t>
            </a:r>
            <a:endParaRPr sz="3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000DC"/>
                </a:solidFill>
                <a:latin typeface="Arial"/>
                <a:cs typeface="Arial"/>
              </a:rPr>
              <a:t>Workload:</a:t>
            </a:r>
            <a:endParaRPr sz="3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000" b="1" i="1" dirty="0">
                <a:solidFill>
                  <a:srgbClr val="3E4247"/>
                </a:solidFill>
                <a:latin typeface="Trebuchet MS"/>
                <a:cs typeface="Trebuchet MS"/>
              </a:rPr>
              <a:t>Enterprise-trace</a:t>
            </a:r>
            <a:r>
              <a:rPr sz="3000" dirty="0">
                <a:solidFill>
                  <a:srgbClr val="3E4247"/>
                </a:solidFill>
                <a:latin typeface="Arial"/>
                <a:cs typeface="Arial"/>
              </a:rPr>
              <a:t>: Three-month trace from 50k-node COSMOS cluster</a:t>
            </a:r>
            <a:endParaRPr sz="3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000" b="1" i="1" dirty="0">
                <a:solidFill>
                  <a:srgbClr val="3E4247"/>
                </a:solidFill>
                <a:latin typeface="Trebuchet MS"/>
                <a:cs typeface="Trebuchet MS"/>
              </a:rPr>
              <a:t>Hadoop-trace</a:t>
            </a:r>
            <a:r>
              <a:rPr sz="3000" dirty="0">
                <a:solidFill>
                  <a:srgbClr val="3E4247"/>
                </a:solidFill>
                <a:latin typeface="Arial"/>
                <a:cs typeface="Arial"/>
              </a:rPr>
              <a:t>: One-month trace from 4k-node Hadoop cluster</a:t>
            </a:r>
            <a:endParaRPr sz="3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000" b="1" i="1" dirty="0">
                <a:solidFill>
                  <a:srgbClr val="3E4247"/>
                </a:solidFill>
                <a:latin typeface="Trebuchet MS"/>
                <a:cs typeface="Trebuchet MS"/>
              </a:rPr>
              <a:t>TPC-H</a:t>
            </a:r>
            <a:r>
              <a:rPr sz="3000" dirty="0">
                <a:solidFill>
                  <a:srgbClr val="3E4247"/>
                </a:solidFill>
                <a:latin typeface="Arial"/>
                <a:cs typeface="Arial"/>
              </a:rPr>
              <a:t>: Standard TPC-H benchmark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5437" y="636563"/>
            <a:ext cx="90703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Evaluation </a:t>
            </a:r>
            <a:r>
              <a:rPr spc="10" dirty="0"/>
              <a:t>– </a:t>
            </a:r>
            <a:r>
              <a:rPr spc="65" dirty="0"/>
              <a:t>Scalability</a:t>
            </a:r>
            <a:r>
              <a:rPr spc="819" dirty="0"/>
              <a:t> </a:t>
            </a:r>
            <a:r>
              <a:rPr spc="90" dirty="0"/>
              <a:t>test</a:t>
            </a:r>
          </a:p>
        </p:txBody>
      </p:sp>
      <p:sp>
        <p:nvSpPr>
          <p:cNvPr id="3" name="object 3"/>
          <p:cNvSpPr/>
          <p:nvPr/>
        </p:nvSpPr>
        <p:spPr>
          <a:xfrm>
            <a:off x="5918146" y="2384061"/>
            <a:ext cx="5353788" cy="41147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22239" y="2280292"/>
            <a:ext cx="0" cy="4214495"/>
          </a:xfrm>
          <a:custGeom>
            <a:avLst/>
            <a:gdLst/>
            <a:ahLst/>
            <a:cxnLst/>
            <a:rect l="l" t="t" r="r" b="b"/>
            <a:pathLst>
              <a:path h="4214495">
                <a:moveTo>
                  <a:pt x="0" y="4214387"/>
                </a:moveTo>
                <a:lnTo>
                  <a:pt x="0" y="0"/>
                </a:lnTo>
              </a:path>
            </a:pathLst>
          </a:custGeom>
          <a:ln w="6177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22239" y="6445903"/>
            <a:ext cx="0" cy="48895"/>
          </a:xfrm>
          <a:custGeom>
            <a:avLst/>
            <a:gdLst/>
            <a:ahLst/>
            <a:cxnLst/>
            <a:rect l="l" t="t" r="r" b="b"/>
            <a:pathLst>
              <a:path h="48895">
                <a:moveTo>
                  <a:pt x="0" y="48777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22239" y="6445903"/>
            <a:ext cx="0" cy="48895"/>
          </a:xfrm>
          <a:custGeom>
            <a:avLst/>
            <a:gdLst/>
            <a:ahLst/>
            <a:cxnLst/>
            <a:rect l="l" t="t" r="r" b="b"/>
            <a:pathLst>
              <a:path h="48895">
                <a:moveTo>
                  <a:pt x="0" y="48777"/>
                </a:moveTo>
                <a:lnTo>
                  <a:pt x="0" y="0"/>
                </a:lnTo>
              </a:path>
            </a:pathLst>
          </a:custGeom>
          <a:ln w="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22239" y="2280292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0"/>
                </a:moveTo>
                <a:lnTo>
                  <a:pt x="0" y="48777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22239" y="2280292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0"/>
                </a:moveTo>
                <a:lnTo>
                  <a:pt x="0" y="48777"/>
                </a:lnTo>
              </a:path>
            </a:pathLst>
          </a:custGeom>
          <a:ln w="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80836" y="6547311"/>
            <a:ext cx="112086" cy="1657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84080" y="2280292"/>
            <a:ext cx="0" cy="4214495"/>
          </a:xfrm>
          <a:custGeom>
            <a:avLst/>
            <a:gdLst/>
            <a:ahLst/>
            <a:cxnLst/>
            <a:rect l="l" t="t" r="r" b="b"/>
            <a:pathLst>
              <a:path h="4214495">
                <a:moveTo>
                  <a:pt x="0" y="4214387"/>
                </a:moveTo>
                <a:lnTo>
                  <a:pt x="0" y="0"/>
                </a:lnTo>
              </a:path>
            </a:pathLst>
          </a:custGeom>
          <a:ln w="6177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84080" y="6445903"/>
            <a:ext cx="0" cy="48895"/>
          </a:xfrm>
          <a:custGeom>
            <a:avLst/>
            <a:gdLst/>
            <a:ahLst/>
            <a:cxnLst/>
            <a:rect l="l" t="t" r="r" b="b"/>
            <a:pathLst>
              <a:path h="48895">
                <a:moveTo>
                  <a:pt x="0" y="48777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84080" y="6445903"/>
            <a:ext cx="0" cy="48895"/>
          </a:xfrm>
          <a:custGeom>
            <a:avLst/>
            <a:gdLst/>
            <a:ahLst/>
            <a:cxnLst/>
            <a:rect l="l" t="t" r="r" b="b"/>
            <a:pathLst>
              <a:path h="48895">
                <a:moveTo>
                  <a:pt x="0" y="48777"/>
                </a:moveTo>
                <a:lnTo>
                  <a:pt x="0" y="0"/>
                </a:lnTo>
              </a:path>
            </a:pathLst>
          </a:custGeom>
          <a:ln w="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84080" y="2280292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0"/>
                </a:moveTo>
                <a:lnTo>
                  <a:pt x="0" y="48777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84080" y="2280292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0"/>
                </a:moveTo>
                <a:lnTo>
                  <a:pt x="0" y="48777"/>
                </a:lnTo>
              </a:path>
            </a:pathLst>
          </a:custGeom>
          <a:ln w="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60281" y="6550164"/>
            <a:ext cx="96518" cy="1600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45921" y="2280292"/>
            <a:ext cx="0" cy="4214495"/>
          </a:xfrm>
          <a:custGeom>
            <a:avLst/>
            <a:gdLst/>
            <a:ahLst/>
            <a:cxnLst/>
            <a:rect l="l" t="t" r="r" b="b"/>
            <a:pathLst>
              <a:path h="4214495">
                <a:moveTo>
                  <a:pt x="0" y="4214387"/>
                </a:moveTo>
                <a:lnTo>
                  <a:pt x="0" y="0"/>
                </a:lnTo>
              </a:path>
            </a:pathLst>
          </a:custGeom>
          <a:ln w="6177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45921" y="6445903"/>
            <a:ext cx="0" cy="48895"/>
          </a:xfrm>
          <a:custGeom>
            <a:avLst/>
            <a:gdLst/>
            <a:ahLst/>
            <a:cxnLst/>
            <a:rect l="l" t="t" r="r" b="b"/>
            <a:pathLst>
              <a:path h="48895">
                <a:moveTo>
                  <a:pt x="0" y="48777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45921" y="6445903"/>
            <a:ext cx="0" cy="48895"/>
          </a:xfrm>
          <a:custGeom>
            <a:avLst/>
            <a:gdLst/>
            <a:ahLst/>
            <a:cxnLst/>
            <a:rect l="l" t="t" r="r" b="b"/>
            <a:pathLst>
              <a:path h="48895">
                <a:moveTo>
                  <a:pt x="0" y="48777"/>
                </a:moveTo>
                <a:lnTo>
                  <a:pt x="0" y="0"/>
                </a:lnTo>
              </a:path>
            </a:pathLst>
          </a:custGeom>
          <a:ln w="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45921" y="2280292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0"/>
                </a:moveTo>
                <a:lnTo>
                  <a:pt x="0" y="48777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45921" y="2280292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0"/>
                </a:moveTo>
                <a:lnTo>
                  <a:pt x="0" y="48777"/>
                </a:lnTo>
              </a:path>
            </a:pathLst>
          </a:custGeom>
          <a:ln w="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10611" y="6547311"/>
            <a:ext cx="102967" cy="1628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07763" y="2280292"/>
            <a:ext cx="0" cy="4214495"/>
          </a:xfrm>
          <a:custGeom>
            <a:avLst/>
            <a:gdLst/>
            <a:ahLst/>
            <a:cxnLst/>
            <a:rect l="l" t="t" r="r" b="b"/>
            <a:pathLst>
              <a:path h="4214495">
                <a:moveTo>
                  <a:pt x="0" y="4214387"/>
                </a:moveTo>
                <a:lnTo>
                  <a:pt x="0" y="0"/>
                </a:lnTo>
              </a:path>
            </a:pathLst>
          </a:custGeom>
          <a:ln w="6177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07763" y="6445903"/>
            <a:ext cx="0" cy="48895"/>
          </a:xfrm>
          <a:custGeom>
            <a:avLst/>
            <a:gdLst/>
            <a:ahLst/>
            <a:cxnLst/>
            <a:rect l="l" t="t" r="r" b="b"/>
            <a:pathLst>
              <a:path h="48895">
                <a:moveTo>
                  <a:pt x="0" y="48777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07763" y="6445903"/>
            <a:ext cx="0" cy="48895"/>
          </a:xfrm>
          <a:custGeom>
            <a:avLst/>
            <a:gdLst/>
            <a:ahLst/>
            <a:cxnLst/>
            <a:rect l="l" t="t" r="r" b="b"/>
            <a:pathLst>
              <a:path h="48895">
                <a:moveTo>
                  <a:pt x="0" y="48777"/>
                </a:moveTo>
                <a:lnTo>
                  <a:pt x="0" y="0"/>
                </a:lnTo>
              </a:path>
            </a:pathLst>
          </a:custGeom>
          <a:ln w="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07763" y="2280292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0"/>
                </a:moveTo>
                <a:lnTo>
                  <a:pt x="0" y="48777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07763" y="2280292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0"/>
                </a:moveTo>
                <a:lnTo>
                  <a:pt x="0" y="48777"/>
                </a:lnTo>
              </a:path>
            </a:pathLst>
          </a:custGeom>
          <a:ln w="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71286" y="6547311"/>
            <a:ext cx="106748" cy="1657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69604" y="2280292"/>
            <a:ext cx="0" cy="4214495"/>
          </a:xfrm>
          <a:custGeom>
            <a:avLst/>
            <a:gdLst/>
            <a:ahLst/>
            <a:cxnLst/>
            <a:rect l="l" t="t" r="r" b="b"/>
            <a:pathLst>
              <a:path h="4214495">
                <a:moveTo>
                  <a:pt x="0" y="4214387"/>
                </a:moveTo>
                <a:lnTo>
                  <a:pt x="0" y="0"/>
                </a:lnTo>
              </a:path>
            </a:pathLst>
          </a:custGeom>
          <a:ln w="6177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69604" y="6445903"/>
            <a:ext cx="0" cy="48895"/>
          </a:xfrm>
          <a:custGeom>
            <a:avLst/>
            <a:gdLst/>
            <a:ahLst/>
            <a:cxnLst/>
            <a:rect l="l" t="t" r="r" b="b"/>
            <a:pathLst>
              <a:path h="48895">
                <a:moveTo>
                  <a:pt x="0" y="48777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569604" y="6445903"/>
            <a:ext cx="0" cy="48895"/>
          </a:xfrm>
          <a:custGeom>
            <a:avLst/>
            <a:gdLst/>
            <a:ahLst/>
            <a:cxnLst/>
            <a:rect l="l" t="t" r="r" b="b"/>
            <a:pathLst>
              <a:path h="48895">
                <a:moveTo>
                  <a:pt x="0" y="48777"/>
                </a:moveTo>
                <a:lnTo>
                  <a:pt x="0" y="0"/>
                </a:lnTo>
              </a:path>
            </a:pathLst>
          </a:custGeom>
          <a:ln w="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569604" y="2280292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0"/>
                </a:moveTo>
                <a:lnTo>
                  <a:pt x="0" y="48777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69604" y="2280292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0"/>
                </a:moveTo>
                <a:lnTo>
                  <a:pt x="0" y="48777"/>
                </a:lnTo>
              </a:path>
            </a:pathLst>
          </a:custGeom>
          <a:ln w="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21427" y="6550164"/>
            <a:ext cx="118090" cy="16001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231445" y="2280292"/>
            <a:ext cx="0" cy="4214495"/>
          </a:xfrm>
          <a:custGeom>
            <a:avLst/>
            <a:gdLst/>
            <a:ahLst/>
            <a:cxnLst/>
            <a:rect l="l" t="t" r="r" b="b"/>
            <a:pathLst>
              <a:path h="4214495">
                <a:moveTo>
                  <a:pt x="0" y="4214387"/>
                </a:moveTo>
                <a:lnTo>
                  <a:pt x="0" y="0"/>
                </a:lnTo>
              </a:path>
            </a:pathLst>
          </a:custGeom>
          <a:ln w="6177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231445" y="6445903"/>
            <a:ext cx="0" cy="48895"/>
          </a:xfrm>
          <a:custGeom>
            <a:avLst/>
            <a:gdLst/>
            <a:ahLst/>
            <a:cxnLst/>
            <a:rect l="l" t="t" r="r" b="b"/>
            <a:pathLst>
              <a:path h="48895">
                <a:moveTo>
                  <a:pt x="0" y="48777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231445" y="6445903"/>
            <a:ext cx="0" cy="48895"/>
          </a:xfrm>
          <a:custGeom>
            <a:avLst/>
            <a:gdLst/>
            <a:ahLst/>
            <a:cxnLst/>
            <a:rect l="l" t="t" r="r" b="b"/>
            <a:pathLst>
              <a:path h="48895">
                <a:moveTo>
                  <a:pt x="0" y="48777"/>
                </a:moveTo>
                <a:lnTo>
                  <a:pt x="0" y="0"/>
                </a:lnTo>
              </a:path>
            </a:pathLst>
          </a:custGeom>
          <a:ln w="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231445" y="2280292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0"/>
                </a:moveTo>
                <a:lnTo>
                  <a:pt x="0" y="48777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231445" y="2280292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0"/>
                </a:moveTo>
                <a:lnTo>
                  <a:pt x="0" y="48777"/>
                </a:lnTo>
              </a:path>
            </a:pathLst>
          </a:custGeom>
          <a:ln w="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196154" y="6550164"/>
            <a:ext cx="104969" cy="1628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893286" y="2280292"/>
            <a:ext cx="0" cy="1828164"/>
          </a:xfrm>
          <a:custGeom>
            <a:avLst/>
            <a:gdLst/>
            <a:ahLst/>
            <a:cxnLst/>
            <a:rect l="l" t="t" r="r" b="b"/>
            <a:pathLst>
              <a:path h="1828164">
                <a:moveTo>
                  <a:pt x="0" y="0"/>
                </a:moveTo>
                <a:lnTo>
                  <a:pt x="0" y="1827857"/>
                </a:lnTo>
              </a:path>
            </a:pathLst>
          </a:custGeom>
          <a:ln w="6177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893286" y="4666822"/>
            <a:ext cx="0" cy="1828164"/>
          </a:xfrm>
          <a:custGeom>
            <a:avLst/>
            <a:gdLst/>
            <a:ahLst/>
            <a:cxnLst/>
            <a:rect l="l" t="t" r="r" b="b"/>
            <a:pathLst>
              <a:path h="1828164">
                <a:moveTo>
                  <a:pt x="0" y="0"/>
                </a:moveTo>
                <a:lnTo>
                  <a:pt x="0" y="1827858"/>
                </a:lnTo>
              </a:path>
            </a:pathLst>
          </a:custGeom>
          <a:ln w="6177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893286" y="6445903"/>
            <a:ext cx="0" cy="48895"/>
          </a:xfrm>
          <a:custGeom>
            <a:avLst/>
            <a:gdLst/>
            <a:ahLst/>
            <a:cxnLst/>
            <a:rect l="l" t="t" r="r" b="b"/>
            <a:pathLst>
              <a:path h="48895">
                <a:moveTo>
                  <a:pt x="0" y="48777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893286" y="6445903"/>
            <a:ext cx="0" cy="48895"/>
          </a:xfrm>
          <a:custGeom>
            <a:avLst/>
            <a:gdLst/>
            <a:ahLst/>
            <a:cxnLst/>
            <a:rect l="l" t="t" r="r" b="b"/>
            <a:pathLst>
              <a:path h="48895">
                <a:moveTo>
                  <a:pt x="0" y="48777"/>
                </a:moveTo>
                <a:lnTo>
                  <a:pt x="0" y="0"/>
                </a:lnTo>
              </a:path>
            </a:pathLst>
          </a:custGeom>
          <a:ln w="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893286" y="2280292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0"/>
                </a:moveTo>
                <a:lnTo>
                  <a:pt x="0" y="48777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893286" y="2280292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0"/>
                </a:moveTo>
                <a:lnTo>
                  <a:pt x="0" y="48777"/>
                </a:lnTo>
              </a:path>
            </a:pathLst>
          </a:custGeom>
          <a:ln w="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852966" y="6547311"/>
            <a:ext cx="111862" cy="16572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555127" y="2280292"/>
            <a:ext cx="0" cy="1828164"/>
          </a:xfrm>
          <a:custGeom>
            <a:avLst/>
            <a:gdLst/>
            <a:ahLst/>
            <a:cxnLst/>
            <a:rect l="l" t="t" r="r" b="b"/>
            <a:pathLst>
              <a:path h="1828164">
                <a:moveTo>
                  <a:pt x="0" y="0"/>
                </a:moveTo>
                <a:lnTo>
                  <a:pt x="0" y="1827857"/>
                </a:lnTo>
              </a:path>
            </a:pathLst>
          </a:custGeom>
          <a:ln w="6177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55127" y="4666822"/>
            <a:ext cx="0" cy="1828164"/>
          </a:xfrm>
          <a:custGeom>
            <a:avLst/>
            <a:gdLst/>
            <a:ahLst/>
            <a:cxnLst/>
            <a:rect l="l" t="t" r="r" b="b"/>
            <a:pathLst>
              <a:path h="1828164">
                <a:moveTo>
                  <a:pt x="0" y="0"/>
                </a:moveTo>
                <a:lnTo>
                  <a:pt x="0" y="1827858"/>
                </a:lnTo>
              </a:path>
            </a:pathLst>
          </a:custGeom>
          <a:ln w="6177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555127" y="6445903"/>
            <a:ext cx="0" cy="48895"/>
          </a:xfrm>
          <a:custGeom>
            <a:avLst/>
            <a:gdLst/>
            <a:ahLst/>
            <a:cxnLst/>
            <a:rect l="l" t="t" r="r" b="b"/>
            <a:pathLst>
              <a:path h="48895">
                <a:moveTo>
                  <a:pt x="0" y="48777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555127" y="6445903"/>
            <a:ext cx="0" cy="48895"/>
          </a:xfrm>
          <a:custGeom>
            <a:avLst/>
            <a:gdLst/>
            <a:ahLst/>
            <a:cxnLst/>
            <a:rect l="l" t="t" r="r" b="b"/>
            <a:pathLst>
              <a:path h="48895">
                <a:moveTo>
                  <a:pt x="0" y="48777"/>
                </a:moveTo>
                <a:lnTo>
                  <a:pt x="0" y="0"/>
                </a:lnTo>
              </a:path>
            </a:pathLst>
          </a:custGeom>
          <a:ln w="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555127" y="2280292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0"/>
                </a:moveTo>
                <a:lnTo>
                  <a:pt x="0" y="48777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555127" y="2280292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0"/>
                </a:moveTo>
                <a:lnTo>
                  <a:pt x="0" y="48777"/>
                </a:lnTo>
              </a:path>
            </a:pathLst>
          </a:custGeom>
          <a:ln w="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521239" y="6550164"/>
            <a:ext cx="104302" cy="16001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216968" y="2280292"/>
            <a:ext cx="0" cy="1828164"/>
          </a:xfrm>
          <a:custGeom>
            <a:avLst/>
            <a:gdLst/>
            <a:ahLst/>
            <a:cxnLst/>
            <a:rect l="l" t="t" r="r" b="b"/>
            <a:pathLst>
              <a:path h="1828164">
                <a:moveTo>
                  <a:pt x="0" y="0"/>
                </a:moveTo>
                <a:lnTo>
                  <a:pt x="0" y="1827857"/>
                </a:lnTo>
              </a:path>
            </a:pathLst>
          </a:custGeom>
          <a:ln w="6177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216968" y="4666822"/>
            <a:ext cx="0" cy="1828164"/>
          </a:xfrm>
          <a:custGeom>
            <a:avLst/>
            <a:gdLst/>
            <a:ahLst/>
            <a:cxnLst/>
            <a:rect l="l" t="t" r="r" b="b"/>
            <a:pathLst>
              <a:path h="1828164">
                <a:moveTo>
                  <a:pt x="0" y="0"/>
                </a:moveTo>
                <a:lnTo>
                  <a:pt x="0" y="1827858"/>
                </a:lnTo>
              </a:path>
            </a:pathLst>
          </a:custGeom>
          <a:ln w="6177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216968" y="6445903"/>
            <a:ext cx="0" cy="48895"/>
          </a:xfrm>
          <a:custGeom>
            <a:avLst/>
            <a:gdLst/>
            <a:ahLst/>
            <a:cxnLst/>
            <a:rect l="l" t="t" r="r" b="b"/>
            <a:pathLst>
              <a:path h="48895">
                <a:moveTo>
                  <a:pt x="0" y="48777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216968" y="6445903"/>
            <a:ext cx="0" cy="48895"/>
          </a:xfrm>
          <a:custGeom>
            <a:avLst/>
            <a:gdLst/>
            <a:ahLst/>
            <a:cxnLst/>
            <a:rect l="l" t="t" r="r" b="b"/>
            <a:pathLst>
              <a:path h="48895">
                <a:moveTo>
                  <a:pt x="0" y="48777"/>
                </a:moveTo>
                <a:lnTo>
                  <a:pt x="0" y="0"/>
                </a:lnTo>
              </a:path>
            </a:pathLst>
          </a:custGeom>
          <a:ln w="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216968" y="2280292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0"/>
                </a:moveTo>
                <a:lnTo>
                  <a:pt x="0" y="48777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216968" y="2280292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0"/>
                </a:moveTo>
                <a:lnTo>
                  <a:pt x="0" y="48777"/>
                </a:lnTo>
              </a:path>
            </a:pathLst>
          </a:custGeom>
          <a:ln w="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176491" y="6547311"/>
            <a:ext cx="111197" cy="16572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029819" y="6832424"/>
            <a:ext cx="92688" cy="18833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229331" y="6870520"/>
            <a:ext cx="216907" cy="15023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84292" y="6870520"/>
            <a:ext cx="137808" cy="15372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746319" y="6817132"/>
            <a:ext cx="60960" cy="239395"/>
          </a:xfrm>
          <a:custGeom>
            <a:avLst/>
            <a:gdLst/>
            <a:ahLst/>
            <a:cxnLst/>
            <a:rect l="l" t="t" r="r" b="b"/>
            <a:pathLst>
              <a:path w="60959" h="239395">
                <a:moveTo>
                  <a:pt x="60886" y="0"/>
                </a:moveTo>
                <a:lnTo>
                  <a:pt x="39684" y="0"/>
                </a:lnTo>
                <a:lnTo>
                  <a:pt x="30197" y="15396"/>
                </a:lnTo>
                <a:lnTo>
                  <a:pt x="9785" y="60631"/>
                </a:lnTo>
                <a:lnTo>
                  <a:pt x="611" y="104846"/>
                </a:lnTo>
                <a:lnTo>
                  <a:pt x="0" y="119383"/>
                </a:lnTo>
                <a:lnTo>
                  <a:pt x="611" y="134076"/>
                </a:lnTo>
                <a:lnTo>
                  <a:pt x="9785" y="178404"/>
                </a:lnTo>
                <a:lnTo>
                  <a:pt x="30311" y="223412"/>
                </a:lnTo>
                <a:lnTo>
                  <a:pt x="39684" y="238767"/>
                </a:lnTo>
                <a:lnTo>
                  <a:pt x="60886" y="238767"/>
                </a:lnTo>
                <a:lnTo>
                  <a:pt x="52523" y="223765"/>
                </a:lnTo>
                <a:lnTo>
                  <a:pt x="45359" y="208888"/>
                </a:lnTo>
                <a:lnTo>
                  <a:pt x="30639" y="164466"/>
                </a:lnTo>
                <a:lnTo>
                  <a:pt x="25822" y="119383"/>
                </a:lnTo>
                <a:lnTo>
                  <a:pt x="26341" y="104343"/>
                </a:lnTo>
                <a:lnTo>
                  <a:pt x="34521" y="59825"/>
                </a:lnTo>
                <a:lnTo>
                  <a:pt x="52523" y="15195"/>
                </a:lnTo>
                <a:lnTo>
                  <a:pt x="608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853686" y="6816864"/>
            <a:ext cx="124490" cy="20389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026015" y="6870520"/>
            <a:ext cx="215276" cy="15372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276357" y="6817132"/>
            <a:ext cx="60960" cy="239395"/>
          </a:xfrm>
          <a:custGeom>
            <a:avLst/>
            <a:gdLst/>
            <a:ahLst/>
            <a:cxnLst/>
            <a:rect l="l" t="t" r="r" b="b"/>
            <a:pathLst>
              <a:path w="60959" h="239395">
                <a:moveTo>
                  <a:pt x="21201" y="0"/>
                </a:moveTo>
                <a:lnTo>
                  <a:pt x="0" y="0"/>
                </a:lnTo>
                <a:lnTo>
                  <a:pt x="8304" y="15396"/>
                </a:lnTo>
                <a:lnTo>
                  <a:pt x="15323" y="30215"/>
                </a:lnTo>
                <a:lnTo>
                  <a:pt x="30132" y="74564"/>
                </a:lnTo>
                <a:lnTo>
                  <a:pt x="35063" y="119383"/>
                </a:lnTo>
                <a:lnTo>
                  <a:pt x="34507" y="134578"/>
                </a:lnTo>
                <a:lnTo>
                  <a:pt x="26365" y="179209"/>
                </a:lnTo>
                <a:lnTo>
                  <a:pt x="8209" y="223765"/>
                </a:lnTo>
                <a:lnTo>
                  <a:pt x="0" y="238767"/>
                </a:lnTo>
                <a:lnTo>
                  <a:pt x="21201" y="238767"/>
                </a:lnTo>
                <a:lnTo>
                  <a:pt x="45282" y="193306"/>
                </a:lnTo>
                <a:lnTo>
                  <a:pt x="58303" y="148793"/>
                </a:lnTo>
                <a:lnTo>
                  <a:pt x="60886" y="119383"/>
                </a:lnTo>
                <a:lnTo>
                  <a:pt x="60232" y="104846"/>
                </a:lnTo>
                <a:lnTo>
                  <a:pt x="50829" y="60631"/>
                </a:lnTo>
                <a:lnTo>
                  <a:pt x="30297" y="15195"/>
                </a:lnTo>
                <a:lnTo>
                  <a:pt x="212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922239" y="6494680"/>
            <a:ext cx="5515610" cy="0"/>
          </a:xfrm>
          <a:custGeom>
            <a:avLst/>
            <a:gdLst/>
            <a:ahLst/>
            <a:cxnLst/>
            <a:rect l="l" t="t" r="r" b="b"/>
            <a:pathLst>
              <a:path w="5515609">
                <a:moveTo>
                  <a:pt x="0" y="0"/>
                </a:moveTo>
                <a:lnTo>
                  <a:pt x="5515341" y="0"/>
                </a:lnTo>
              </a:path>
            </a:pathLst>
          </a:custGeom>
          <a:ln w="6097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922239" y="649468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42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922239" y="649468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420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1388160" y="649468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49420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1388160" y="649468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49420" y="0"/>
                </a:moveTo>
                <a:lnTo>
                  <a:pt x="0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775335" y="6392308"/>
            <a:ext cx="112085" cy="16572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922239" y="6273725"/>
            <a:ext cx="5515610" cy="0"/>
          </a:xfrm>
          <a:custGeom>
            <a:avLst/>
            <a:gdLst/>
            <a:ahLst/>
            <a:cxnLst/>
            <a:rect l="l" t="t" r="r" b="b"/>
            <a:pathLst>
              <a:path w="5515609">
                <a:moveTo>
                  <a:pt x="0" y="0"/>
                </a:moveTo>
                <a:lnTo>
                  <a:pt x="5515341" y="0"/>
                </a:lnTo>
              </a:path>
            </a:pathLst>
          </a:custGeom>
          <a:ln w="6097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922239" y="627372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42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922239" y="627372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420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388160" y="627372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49420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1388160" y="627372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49420" y="0"/>
                </a:moveTo>
                <a:lnTo>
                  <a:pt x="0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785116" y="6174206"/>
            <a:ext cx="104969" cy="1628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922239" y="6052770"/>
            <a:ext cx="5515610" cy="0"/>
          </a:xfrm>
          <a:custGeom>
            <a:avLst/>
            <a:gdLst/>
            <a:ahLst/>
            <a:cxnLst/>
            <a:rect l="l" t="t" r="r" b="b"/>
            <a:pathLst>
              <a:path w="5515609">
                <a:moveTo>
                  <a:pt x="0" y="0"/>
                </a:moveTo>
                <a:lnTo>
                  <a:pt x="5515341" y="0"/>
                </a:lnTo>
              </a:path>
            </a:pathLst>
          </a:custGeom>
          <a:ln w="6097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922239" y="605277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42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922239" y="605277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420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388160" y="605277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49420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388160" y="605277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49420" y="0"/>
                </a:moveTo>
                <a:lnTo>
                  <a:pt x="0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653460" y="5953250"/>
            <a:ext cx="96518" cy="16001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785116" y="5950398"/>
            <a:ext cx="112086" cy="16572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922239" y="5831814"/>
            <a:ext cx="5515610" cy="0"/>
          </a:xfrm>
          <a:custGeom>
            <a:avLst/>
            <a:gdLst/>
            <a:ahLst/>
            <a:cxnLst/>
            <a:rect l="l" t="t" r="r" b="b"/>
            <a:pathLst>
              <a:path w="5515609">
                <a:moveTo>
                  <a:pt x="0" y="0"/>
                </a:moveTo>
                <a:lnTo>
                  <a:pt x="5515341" y="0"/>
                </a:lnTo>
              </a:path>
            </a:pathLst>
          </a:custGeom>
          <a:ln w="6097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922239" y="583181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42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922239" y="583181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420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1388160" y="583181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49420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1388160" y="583181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49420" y="0"/>
                </a:moveTo>
                <a:lnTo>
                  <a:pt x="0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658286" y="5732296"/>
            <a:ext cx="96518" cy="16001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792389" y="5732296"/>
            <a:ext cx="104969" cy="16286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922239" y="5610859"/>
            <a:ext cx="5515610" cy="0"/>
          </a:xfrm>
          <a:custGeom>
            <a:avLst/>
            <a:gdLst/>
            <a:ahLst/>
            <a:cxnLst/>
            <a:rect l="l" t="t" r="r" b="b"/>
            <a:pathLst>
              <a:path w="5515609">
                <a:moveTo>
                  <a:pt x="0" y="0"/>
                </a:moveTo>
                <a:lnTo>
                  <a:pt x="5515341" y="0"/>
                </a:lnTo>
              </a:path>
            </a:pathLst>
          </a:custGeom>
          <a:ln w="6097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922239" y="561085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42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922239" y="561085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420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1388160" y="561085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49420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1388160" y="561085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49420" y="0"/>
                </a:moveTo>
                <a:lnTo>
                  <a:pt x="0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636930" y="5508486"/>
            <a:ext cx="102967" cy="16286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776815" y="5508486"/>
            <a:ext cx="112086" cy="16572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922239" y="5389904"/>
            <a:ext cx="5515610" cy="0"/>
          </a:xfrm>
          <a:custGeom>
            <a:avLst/>
            <a:gdLst/>
            <a:ahLst/>
            <a:cxnLst/>
            <a:rect l="l" t="t" r="r" b="b"/>
            <a:pathLst>
              <a:path w="5515609">
                <a:moveTo>
                  <a:pt x="0" y="0"/>
                </a:moveTo>
                <a:lnTo>
                  <a:pt x="5515341" y="0"/>
                </a:lnTo>
              </a:path>
            </a:pathLst>
          </a:custGeom>
          <a:ln w="6097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922239" y="538990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42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922239" y="538990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420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1388160" y="538990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49420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1388160" y="538990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49420" y="0"/>
                </a:moveTo>
                <a:lnTo>
                  <a:pt x="0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641756" y="5287531"/>
            <a:ext cx="102969" cy="16286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784088" y="5290385"/>
            <a:ext cx="104970" cy="16286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922239" y="5168948"/>
            <a:ext cx="5515610" cy="0"/>
          </a:xfrm>
          <a:custGeom>
            <a:avLst/>
            <a:gdLst/>
            <a:ahLst/>
            <a:cxnLst/>
            <a:rect l="l" t="t" r="r" b="b"/>
            <a:pathLst>
              <a:path w="5515609">
                <a:moveTo>
                  <a:pt x="0" y="0"/>
                </a:moveTo>
                <a:lnTo>
                  <a:pt x="5515341" y="0"/>
                </a:lnTo>
              </a:path>
            </a:pathLst>
          </a:custGeom>
          <a:ln w="6097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922239" y="516894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42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922239" y="516894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420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1388160" y="516894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49420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1388160" y="516894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49420" y="0"/>
                </a:moveTo>
                <a:lnTo>
                  <a:pt x="0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638370" y="5066576"/>
            <a:ext cx="106748" cy="16572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777588" y="5066576"/>
            <a:ext cx="112086" cy="16572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922239" y="4947993"/>
            <a:ext cx="5515610" cy="0"/>
          </a:xfrm>
          <a:custGeom>
            <a:avLst/>
            <a:gdLst/>
            <a:ahLst/>
            <a:cxnLst/>
            <a:rect l="l" t="t" r="r" b="b"/>
            <a:pathLst>
              <a:path w="5515609">
                <a:moveTo>
                  <a:pt x="0" y="0"/>
                </a:moveTo>
                <a:lnTo>
                  <a:pt x="5515341" y="0"/>
                </a:lnTo>
              </a:path>
            </a:pathLst>
          </a:custGeom>
          <a:ln w="6097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922239" y="494799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42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922239" y="494799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420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1388160" y="494799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49420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1388160" y="494799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49420" y="0"/>
                </a:moveTo>
                <a:lnTo>
                  <a:pt x="0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643196" y="4845620"/>
            <a:ext cx="106748" cy="16572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784860" y="4848473"/>
            <a:ext cx="104970" cy="16286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922239" y="4727037"/>
            <a:ext cx="5515610" cy="0"/>
          </a:xfrm>
          <a:custGeom>
            <a:avLst/>
            <a:gdLst/>
            <a:ahLst/>
            <a:cxnLst/>
            <a:rect l="l" t="t" r="r" b="b"/>
            <a:pathLst>
              <a:path w="5515609">
                <a:moveTo>
                  <a:pt x="0" y="0"/>
                </a:moveTo>
                <a:lnTo>
                  <a:pt x="5515341" y="0"/>
                </a:lnTo>
              </a:path>
            </a:pathLst>
          </a:custGeom>
          <a:ln w="6097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922239" y="472703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42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922239" y="472703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420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1388160" y="472703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49420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1388160" y="472703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49420" y="0"/>
                </a:moveTo>
                <a:lnTo>
                  <a:pt x="0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626187" y="4627519"/>
            <a:ext cx="118090" cy="16001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771410" y="4624665"/>
            <a:ext cx="112085" cy="16572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1348624" y="4506082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>
                <a:moveTo>
                  <a:pt x="0" y="0"/>
                </a:moveTo>
                <a:lnTo>
                  <a:pt x="88957" y="0"/>
                </a:lnTo>
              </a:path>
            </a:pathLst>
          </a:custGeom>
          <a:ln w="6097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922239" y="4506082"/>
            <a:ext cx="3782695" cy="0"/>
          </a:xfrm>
          <a:custGeom>
            <a:avLst/>
            <a:gdLst/>
            <a:ahLst/>
            <a:cxnLst/>
            <a:rect l="l" t="t" r="r" b="b"/>
            <a:pathLst>
              <a:path w="3782695">
                <a:moveTo>
                  <a:pt x="0" y="0"/>
                </a:moveTo>
                <a:lnTo>
                  <a:pt x="3782423" y="0"/>
                </a:lnTo>
              </a:path>
            </a:pathLst>
          </a:custGeom>
          <a:ln w="6097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922239" y="450608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42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922239" y="450608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420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1388160" y="450608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49420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1388160" y="450608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49420" y="0"/>
                </a:moveTo>
                <a:lnTo>
                  <a:pt x="0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631014" y="4406563"/>
            <a:ext cx="118089" cy="16001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778682" y="4406563"/>
            <a:ext cx="104969" cy="16286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1348624" y="4285127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>
                <a:moveTo>
                  <a:pt x="0" y="0"/>
                </a:moveTo>
                <a:lnTo>
                  <a:pt x="88957" y="0"/>
                </a:lnTo>
              </a:path>
            </a:pathLst>
          </a:custGeom>
          <a:ln w="6097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922239" y="4285127"/>
            <a:ext cx="3782695" cy="0"/>
          </a:xfrm>
          <a:custGeom>
            <a:avLst/>
            <a:gdLst/>
            <a:ahLst/>
            <a:cxnLst/>
            <a:rect l="l" t="t" r="r" b="b"/>
            <a:pathLst>
              <a:path w="3782695">
                <a:moveTo>
                  <a:pt x="0" y="0"/>
                </a:moveTo>
                <a:lnTo>
                  <a:pt x="3782423" y="0"/>
                </a:lnTo>
              </a:path>
            </a:pathLst>
          </a:custGeom>
          <a:ln w="6097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922239" y="428512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42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922239" y="428512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420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1388160" y="428512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49420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1388160" y="428512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49420" y="0"/>
                </a:moveTo>
                <a:lnTo>
                  <a:pt x="0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638786" y="4185607"/>
            <a:ext cx="104969" cy="16286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777781" y="4182755"/>
            <a:ext cx="112086" cy="16572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922239" y="4064171"/>
            <a:ext cx="5515610" cy="0"/>
          </a:xfrm>
          <a:custGeom>
            <a:avLst/>
            <a:gdLst/>
            <a:ahLst/>
            <a:cxnLst/>
            <a:rect l="l" t="t" r="r" b="b"/>
            <a:pathLst>
              <a:path w="5515609">
                <a:moveTo>
                  <a:pt x="0" y="0"/>
                </a:moveTo>
                <a:lnTo>
                  <a:pt x="5515341" y="0"/>
                </a:lnTo>
              </a:path>
            </a:pathLst>
          </a:custGeom>
          <a:ln w="6097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922239" y="406417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42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922239" y="406417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420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1388160" y="406417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49420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1388160" y="406417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49420" y="0"/>
                </a:moveTo>
                <a:lnTo>
                  <a:pt x="0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643612" y="3964652"/>
            <a:ext cx="104969" cy="16286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785053" y="3964652"/>
            <a:ext cx="104970" cy="16286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922239" y="3843216"/>
            <a:ext cx="5515610" cy="0"/>
          </a:xfrm>
          <a:custGeom>
            <a:avLst/>
            <a:gdLst/>
            <a:ahLst/>
            <a:cxnLst/>
            <a:rect l="l" t="t" r="r" b="b"/>
            <a:pathLst>
              <a:path w="5515609">
                <a:moveTo>
                  <a:pt x="0" y="0"/>
                </a:moveTo>
                <a:lnTo>
                  <a:pt x="5515341" y="0"/>
                </a:lnTo>
              </a:path>
            </a:pathLst>
          </a:custGeom>
          <a:ln w="6097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922239" y="384321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42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922239" y="384321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420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1388160" y="384321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49420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1388160" y="384321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49420" y="0"/>
                </a:moveTo>
                <a:lnTo>
                  <a:pt x="0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635684" y="3740843"/>
            <a:ext cx="111862" cy="16572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776236" y="3740843"/>
            <a:ext cx="112086" cy="1657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922239" y="3622261"/>
            <a:ext cx="5515610" cy="0"/>
          </a:xfrm>
          <a:custGeom>
            <a:avLst/>
            <a:gdLst/>
            <a:ahLst/>
            <a:cxnLst/>
            <a:rect l="l" t="t" r="r" b="b"/>
            <a:pathLst>
              <a:path w="5515609">
                <a:moveTo>
                  <a:pt x="0" y="0"/>
                </a:moveTo>
                <a:lnTo>
                  <a:pt x="5515341" y="0"/>
                </a:lnTo>
              </a:path>
            </a:pathLst>
          </a:custGeom>
          <a:ln w="6097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922239" y="362226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42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922239" y="362226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420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1388160" y="362226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49420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1388160" y="362226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49420" y="0"/>
                </a:moveTo>
                <a:lnTo>
                  <a:pt x="0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640510" y="3519888"/>
            <a:ext cx="111864" cy="16572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783508" y="3522741"/>
            <a:ext cx="104969" cy="16286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922239" y="3401305"/>
            <a:ext cx="5515610" cy="0"/>
          </a:xfrm>
          <a:custGeom>
            <a:avLst/>
            <a:gdLst/>
            <a:ahLst/>
            <a:cxnLst/>
            <a:rect l="l" t="t" r="r" b="b"/>
            <a:pathLst>
              <a:path w="5515609">
                <a:moveTo>
                  <a:pt x="0" y="0"/>
                </a:moveTo>
                <a:lnTo>
                  <a:pt x="5515341" y="0"/>
                </a:lnTo>
              </a:path>
            </a:pathLst>
          </a:custGeom>
          <a:ln w="6097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922239" y="340130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42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922239" y="340130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420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1388160" y="340130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49420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1388160" y="340130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49420" y="0"/>
                </a:moveTo>
                <a:lnTo>
                  <a:pt x="0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641055" y="3301787"/>
            <a:ext cx="104302" cy="16001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778939" y="3298934"/>
            <a:ext cx="112086" cy="16572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922239" y="3180351"/>
            <a:ext cx="5515610" cy="0"/>
          </a:xfrm>
          <a:custGeom>
            <a:avLst/>
            <a:gdLst/>
            <a:ahLst/>
            <a:cxnLst/>
            <a:rect l="l" t="t" r="r" b="b"/>
            <a:pathLst>
              <a:path w="5515609">
                <a:moveTo>
                  <a:pt x="0" y="0"/>
                </a:moveTo>
                <a:lnTo>
                  <a:pt x="5515341" y="0"/>
                </a:lnTo>
              </a:path>
            </a:pathLst>
          </a:custGeom>
          <a:ln w="6097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922239" y="318035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42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922239" y="318035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420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1388160" y="318035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49420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1388160" y="318035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49420" y="0"/>
                </a:moveTo>
                <a:lnTo>
                  <a:pt x="0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645882" y="3080832"/>
            <a:ext cx="104301" cy="16001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786211" y="3080832"/>
            <a:ext cx="104970" cy="16286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922239" y="2959395"/>
            <a:ext cx="5515610" cy="0"/>
          </a:xfrm>
          <a:custGeom>
            <a:avLst/>
            <a:gdLst/>
            <a:ahLst/>
            <a:cxnLst/>
            <a:rect l="l" t="t" r="r" b="b"/>
            <a:pathLst>
              <a:path w="5515609">
                <a:moveTo>
                  <a:pt x="0" y="0"/>
                </a:moveTo>
                <a:lnTo>
                  <a:pt x="5515341" y="0"/>
                </a:lnTo>
              </a:path>
            </a:pathLst>
          </a:custGeom>
          <a:ln w="6097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922239" y="295939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42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922239" y="295939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420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1388160" y="295939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49420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1388160" y="295939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49420" y="0"/>
                </a:moveTo>
                <a:lnTo>
                  <a:pt x="0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634661" y="2857023"/>
            <a:ext cx="111196" cy="16572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775657" y="2857023"/>
            <a:ext cx="112086" cy="16572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922239" y="2738440"/>
            <a:ext cx="5515610" cy="0"/>
          </a:xfrm>
          <a:custGeom>
            <a:avLst/>
            <a:gdLst/>
            <a:ahLst/>
            <a:cxnLst/>
            <a:rect l="l" t="t" r="r" b="b"/>
            <a:pathLst>
              <a:path w="5515609">
                <a:moveTo>
                  <a:pt x="0" y="0"/>
                </a:moveTo>
                <a:lnTo>
                  <a:pt x="5515341" y="0"/>
                </a:lnTo>
              </a:path>
            </a:pathLst>
          </a:custGeom>
          <a:ln w="6097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922239" y="273844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42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922239" y="273844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420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1388160" y="273844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49420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1388160" y="273844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49420" y="0"/>
                </a:moveTo>
                <a:lnTo>
                  <a:pt x="0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639487" y="2636067"/>
            <a:ext cx="111196" cy="16572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782929" y="2638921"/>
            <a:ext cx="104969" cy="16286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922239" y="2517485"/>
            <a:ext cx="5515610" cy="0"/>
          </a:xfrm>
          <a:custGeom>
            <a:avLst/>
            <a:gdLst/>
            <a:ahLst/>
            <a:cxnLst/>
            <a:rect l="l" t="t" r="r" b="b"/>
            <a:pathLst>
              <a:path w="5515609">
                <a:moveTo>
                  <a:pt x="0" y="0"/>
                </a:moveTo>
                <a:lnTo>
                  <a:pt x="5515341" y="0"/>
                </a:lnTo>
              </a:path>
            </a:pathLst>
          </a:custGeom>
          <a:ln w="6097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922239" y="251748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42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922239" y="251748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420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1388160" y="251748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49420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1388160" y="251748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49420" y="0"/>
                </a:moveTo>
                <a:lnTo>
                  <a:pt x="0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632583" y="2415112"/>
            <a:ext cx="111864" cy="16572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774692" y="2415112"/>
            <a:ext cx="112086" cy="1657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344736" y="5019268"/>
            <a:ext cx="152214" cy="21408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344736" y="4845693"/>
            <a:ext cx="155748" cy="13601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344736" y="4592976"/>
            <a:ext cx="152214" cy="21408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344736" y="4420742"/>
            <a:ext cx="155748" cy="134674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344736" y="4144954"/>
            <a:ext cx="208480" cy="23662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290644" y="3968428"/>
            <a:ext cx="241935" cy="60325"/>
          </a:xfrm>
          <a:custGeom>
            <a:avLst/>
            <a:gdLst/>
            <a:ahLst/>
            <a:cxnLst/>
            <a:rect l="l" t="t" r="r" b="b"/>
            <a:pathLst>
              <a:path w="241935" h="60325">
                <a:moveTo>
                  <a:pt x="0" y="0"/>
                </a:moveTo>
                <a:lnTo>
                  <a:pt x="0" y="20924"/>
                </a:lnTo>
                <a:lnTo>
                  <a:pt x="15599" y="30289"/>
                </a:lnTo>
                <a:lnTo>
                  <a:pt x="61429" y="50435"/>
                </a:lnTo>
                <a:lnTo>
                  <a:pt x="106228" y="59490"/>
                </a:lnTo>
                <a:lnTo>
                  <a:pt x="120957" y="60093"/>
                </a:lnTo>
                <a:lnTo>
                  <a:pt x="135843" y="59490"/>
                </a:lnTo>
                <a:lnTo>
                  <a:pt x="180756" y="50435"/>
                </a:lnTo>
                <a:lnTo>
                  <a:pt x="217887" y="34607"/>
                </a:lnTo>
                <a:lnTo>
                  <a:pt x="120957" y="34607"/>
                </a:lnTo>
                <a:lnTo>
                  <a:pt x="105718" y="34095"/>
                </a:lnTo>
                <a:lnTo>
                  <a:pt x="60614" y="26022"/>
                </a:lnTo>
                <a:lnTo>
                  <a:pt x="15395" y="8253"/>
                </a:lnTo>
                <a:lnTo>
                  <a:pt x="0" y="0"/>
                </a:lnTo>
                <a:close/>
              </a:path>
              <a:path w="241935" h="60325">
                <a:moveTo>
                  <a:pt x="241914" y="0"/>
                </a:moveTo>
                <a:lnTo>
                  <a:pt x="196619" y="21239"/>
                </a:lnTo>
                <a:lnTo>
                  <a:pt x="151570" y="32528"/>
                </a:lnTo>
                <a:lnTo>
                  <a:pt x="120957" y="34607"/>
                </a:lnTo>
                <a:lnTo>
                  <a:pt x="217887" y="34607"/>
                </a:lnTo>
                <a:lnTo>
                  <a:pt x="226357" y="30176"/>
                </a:lnTo>
                <a:lnTo>
                  <a:pt x="241914" y="20924"/>
                </a:lnTo>
                <a:lnTo>
                  <a:pt x="241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298799" y="3618058"/>
            <a:ext cx="198151" cy="138699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290644" y="3517454"/>
            <a:ext cx="241935" cy="60325"/>
          </a:xfrm>
          <a:custGeom>
            <a:avLst/>
            <a:gdLst/>
            <a:ahLst/>
            <a:cxnLst/>
            <a:rect l="l" t="t" r="r" b="b"/>
            <a:pathLst>
              <a:path w="241935" h="60325">
                <a:moveTo>
                  <a:pt x="120957" y="0"/>
                </a:moveTo>
                <a:lnTo>
                  <a:pt x="76464" y="5658"/>
                </a:lnTo>
                <a:lnTo>
                  <a:pt x="31020" y="22133"/>
                </a:lnTo>
                <a:lnTo>
                  <a:pt x="0" y="39168"/>
                </a:lnTo>
                <a:lnTo>
                  <a:pt x="0" y="60093"/>
                </a:lnTo>
                <a:lnTo>
                  <a:pt x="15395" y="51991"/>
                </a:lnTo>
                <a:lnTo>
                  <a:pt x="30613" y="44970"/>
                </a:lnTo>
                <a:lnTo>
                  <a:pt x="75547" y="30353"/>
                </a:lnTo>
                <a:lnTo>
                  <a:pt x="120957" y="25486"/>
                </a:lnTo>
                <a:lnTo>
                  <a:pt x="217503" y="25486"/>
                </a:lnTo>
                <a:lnTo>
                  <a:pt x="211029" y="22133"/>
                </a:lnTo>
                <a:lnTo>
                  <a:pt x="165717" y="5658"/>
                </a:lnTo>
                <a:lnTo>
                  <a:pt x="135843" y="645"/>
                </a:lnTo>
                <a:lnTo>
                  <a:pt x="120957" y="0"/>
                </a:lnTo>
                <a:close/>
              </a:path>
              <a:path w="241935" h="60325">
                <a:moveTo>
                  <a:pt x="217503" y="25486"/>
                </a:moveTo>
                <a:lnTo>
                  <a:pt x="120957" y="25486"/>
                </a:lnTo>
                <a:lnTo>
                  <a:pt x="136353" y="26035"/>
                </a:lnTo>
                <a:lnTo>
                  <a:pt x="151570" y="27666"/>
                </a:lnTo>
                <a:lnTo>
                  <a:pt x="196619" y="39005"/>
                </a:lnTo>
                <a:lnTo>
                  <a:pt x="241914" y="60093"/>
                </a:lnTo>
                <a:lnTo>
                  <a:pt x="241914" y="39168"/>
                </a:lnTo>
                <a:lnTo>
                  <a:pt x="226357" y="30072"/>
                </a:lnTo>
                <a:lnTo>
                  <a:pt x="217503" y="254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922239" y="2280292"/>
            <a:ext cx="5515610" cy="0"/>
          </a:xfrm>
          <a:custGeom>
            <a:avLst/>
            <a:gdLst/>
            <a:ahLst/>
            <a:cxnLst/>
            <a:rect l="l" t="t" r="r" b="b"/>
            <a:pathLst>
              <a:path w="5515609">
                <a:moveTo>
                  <a:pt x="0" y="0"/>
                </a:moveTo>
                <a:lnTo>
                  <a:pt x="5515341" y="0"/>
                </a:lnTo>
              </a:path>
            </a:pathLst>
          </a:custGeom>
          <a:ln w="12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1437581" y="2280292"/>
            <a:ext cx="0" cy="4214495"/>
          </a:xfrm>
          <a:custGeom>
            <a:avLst/>
            <a:gdLst/>
            <a:ahLst/>
            <a:cxnLst/>
            <a:rect l="l" t="t" r="r" b="b"/>
            <a:pathLst>
              <a:path h="4214495">
                <a:moveTo>
                  <a:pt x="0" y="4214387"/>
                </a:moveTo>
                <a:lnTo>
                  <a:pt x="0" y="0"/>
                </a:lnTo>
              </a:path>
            </a:pathLst>
          </a:custGeom>
          <a:ln w="123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922239" y="6494680"/>
            <a:ext cx="5515610" cy="0"/>
          </a:xfrm>
          <a:custGeom>
            <a:avLst/>
            <a:gdLst/>
            <a:ahLst/>
            <a:cxnLst/>
            <a:rect l="l" t="t" r="r" b="b"/>
            <a:pathLst>
              <a:path w="5515609">
                <a:moveTo>
                  <a:pt x="0" y="0"/>
                </a:moveTo>
                <a:lnTo>
                  <a:pt x="5515341" y="0"/>
                </a:lnTo>
              </a:path>
            </a:pathLst>
          </a:custGeom>
          <a:ln w="12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922239" y="2280292"/>
            <a:ext cx="0" cy="4214495"/>
          </a:xfrm>
          <a:custGeom>
            <a:avLst/>
            <a:gdLst/>
            <a:ahLst/>
            <a:cxnLst/>
            <a:rect l="l" t="t" r="r" b="b"/>
            <a:pathLst>
              <a:path h="4214495">
                <a:moveTo>
                  <a:pt x="0" y="4214387"/>
                </a:moveTo>
                <a:lnTo>
                  <a:pt x="0" y="0"/>
                </a:lnTo>
              </a:path>
            </a:pathLst>
          </a:custGeom>
          <a:ln w="123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9698557" y="4102045"/>
            <a:ext cx="1656172" cy="570882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306085" y="2288332"/>
            <a:ext cx="587375" cy="4243705"/>
          </a:xfrm>
          <a:custGeom>
            <a:avLst/>
            <a:gdLst/>
            <a:ahLst/>
            <a:cxnLst/>
            <a:rect l="l" t="t" r="r" b="b"/>
            <a:pathLst>
              <a:path w="587375" h="4243705">
                <a:moveTo>
                  <a:pt x="0" y="4243655"/>
                </a:moveTo>
                <a:lnTo>
                  <a:pt x="586868" y="4243655"/>
                </a:lnTo>
                <a:lnTo>
                  <a:pt x="586868" y="0"/>
                </a:lnTo>
                <a:lnTo>
                  <a:pt x="0" y="0"/>
                </a:lnTo>
                <a:lnTo>
                  <a:pt x="0" y="42436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917663" y="6531988"/>
            <a:ext cx="5892800" cy="646430"/>
          </a:xfrm>
          <a:custGeom>
            <a:avLst/>
            <a:gdLst/>
            <a:ahLst/>
            <a:cxnLst/>
            <a:rect l="l" t="t" r="r" b="b"/>
            <a:pathLst>
              <a:path w="5892800" h="646429">
                <a:moveTo>
                  <a:pt x="0" y="0"/>
                </a:moveTo>
                <a:lnTo>
                  <a:pt x="5892703" y="0"/>
                </a:lnTo>
                <a:lnTo>
                  <a:pt x="5892703" y="646303"/>
                </a:lnTo>
                <a:lnTo>
                  <a:pt x="0" y="64630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 txBox="1"/>
          <p:nvPr/>
        </p:nvSpPr>
        <p:spPr>
          <a:xfrm>
            <a:off x="6477991" y="6326617"/>
            <a:ext cx="4871720" cy="109855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642620" algn="l"/>
                <a:tab pos="1309370" algn="l"/>
                <a:tab pos="1976755" algn="l"/>
                <a:tab pos="2644140" algn="l"/>
                <a:tab pos="3310890" algn="l"/>
                <a:tab pos="3978275" algn="l"/>
                <a:tab pos="4645660" algn="l"/>
              </a:tabLst>
            </a:pPr>
            <a:r>
              <a:rPr sz="2950" b="1" spc="35" dirty="0">
                <a:latin typeface="Arial"/>
                <a:cs typeface="Arial"/>
              </a:rPr>
              <a:t>1	2	3	4	5	6	7	8</a:t>
            </a:r>
            <a:endParaRPr sz="2950">
              <a:latin typeface="Arial"/>
              <a:cs typeface="Arial"/>
            </a:endParaRPr>
          </a:p>
          <a:p>
            <a:pPr marL="1283335">
              <a:lnSpc>
                <a:spcPct val="100000"/>
              </a:lnSpc>
              <a:spcBef>
                <a:spcPts val="685"/>
              </a:spcBef>
            </a:pPr>
            <a:r>
              <a:rPr sz="2950" b="1" spc="30" dirty="0">
                <a:latin typeface="Arial"/>
                <a:cs typeface="Arial"/>
              </a:rPr>
              <a:t>time(hours)</a:t>
            </a:r>
            <a:endParaRPr sz="2950">
              <a:latin typeface="Arial"/>
              <a:cs typeface="Arial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5588420" y="6183942"/>
            <a:ext cx="52260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b="1" spc="35" dirty="0">
                <a:latin typeface="Arial"/>
                <a:cs typeface="Arial"/>
              </a:rPr>
              <a:t>0</a:t>
            </a:r>
            <a:r>
              <a:rPr sz="2950" b="1" spc="-345" dirty="0">
                <a:latin typeface="Arial"/>
                <a:cs typeface="Arial"/>
              </a:rPr>
              <a:t> </a:t>
            </a:r>
            <a:r>
              <a:rPr sz="4425" b="1" spc="52" baseline="-33898" dirty="0">
                <a:latin typeface="Arial"/>
                <a:cs typeface="Arial"/>
              </a:rPr>
              <a:t>0</a:t>
            </a:r>
            <a:endParaRPr sz="4425" baseline="-33898">
              <a:latin typeface="Arial"/>
              <a:cs typeface="Arial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5376895" y="2470744"/>
            <a:ext cx="451484" cy="33451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b="1" spc="35" dirty="0">
                <a:latin typeface="Arial"/>
                <a:cs typeface="Arial"/>
              </a:rPr>
              <a:t>80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950" b="1" spc="35" dirty="0">
                <a:latin typeface="Arial"/>
                <a:cs typeface="Arial"/>
              </a:rPr>
              <a:t>60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950" b="1" spc="35" dirty="0">
                <a:latin typeface="Arial"/>
                <a:cs typeface="Arial"/>
              </a:rPr>
              <a:t>40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950" b="1" spc="35" dirty="0">
                <a:latin typeface="Arial"/>
                <a:cs typeface="Arial"/>
              </a:rPr>
              <a:t>20</a:t>
            </a:r>
            <a:endParaRPr sz="2950">
              <a:latin typeface="Arial"/>
              <a:cs typeface="Arial"/>
            </a:endParaRPr>
          </a:p>
        </p:txBody>
      </p:sp>
      <p:sp>
        <p:nvSpPr>
          <p:cNvPr id="219" name="object 219"/>
          <p:cNvSpPr/>
          <p:nvPr/>
        </p:nvSpPr>
        <p:spPr>
          <a:xfrm>
            <a:off x="9031162" y="3977259"/>
            <a:ext cx="2372189" cy="98165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 txBox="1"/>
          <p:nvPr/>
        </p:nvSpPr>
        <p:spPr>
          <a:xfrm>
            <a:off x="4819653" y="3232245"/>
            <a:ext cx="383540" cy="233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65"/>
              </a:lnSpc>
            </a:pPr>
            <a:r>
              <a:rPr sz="3000" b="1" spc="-10" dirty="0">
                <a:latin typeface="Arial"/>
                <a:cs typeface="Arial"/>
              </a:rPr>
              <a:t>)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78000"/>
              </a:lnSpc>
              <a:spcBef>
                <a:spcPts val="65"/>
              </a:spcBef>
            </a:pPr>
            <a:r>
              <a:rPr sz="3000" b="1" spc="-20" dirty="0">
                <a:latin typeface="Arial"/>
                <a:cs typeface="Arial"/>
              </a:rPr>
              <a:t>B  </a:t>
            </a:r>
            <a:r>
              <a:rPr sz="3000" b="1" spc="-15" dirty="0">
                <a:latin typeface="Arial"/>
                <a:cs typeface="Arial"/>
              </a:rPr>
              <a:t>(T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1260"/>
              </a:lnSpc>
            </a:pPr>
            <a:r>
              <a:rPr sz="3000" b="1" spc="-15" dirty="0">
                <a:latin typeface="Arial"/>
                <a:cs typeface="Arial"/>
              </a:rPr>
              <a:t>y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1490"/>
              </a:lnSpc>
            </a:pPr>
            <a:r>
              <a:rPr sz="3000" b="1" spc="-10" dirty="0">
                <a:latin typeface="Arial"/>
                <a:cs typeface="Arial"/>
              </a:rPr>
              <a:t>r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2230"/>
              </a:lnSpc>
            </a:pPr>
            <a:r>
              <a:rPr sz="3000" b="1" spc="-15" dirty="0">
                <a:latin typeface="Arial"/>
                <a:cs typeface="Arial"/>
              </a:rPr>
              <a:t>o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2150"/>
              </a:lnSpc>
            </a:pPr>
            <a:r>
              <a:rPr sz="3000" b="1" spc="-25" dirty="0">
                <a:latin typeface="Arial"/>
                <a:cs typeface="Arial"/>
              </a:rPr>
              <a:t>m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2150"/>
              </a:lnSpc>
            </a:pPr>
            <a:r>
              <a:rPr sz="3000" b="1" spc="-15" dirty="0">
                <a:latin typeface="Arial"/>
                <a:cs typeface="Arial"/>
              </a:rPr>
              <a:t>e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2525"/>
              </a:lnSpc>
            </a:pPr>
            <a:r>
              <a:rPr sz="3000" b="1" spc="-25" dirty="0">
                <a:latin typeface="Arial"/>
                <a:cs typeface="Arial"/>
              </a:rPr>
              <a:t>m</a:t>
            </a:r>
            <a:endParaRPr sz="3000">
              <a:latin typeface="Arial"/>
              <a:cs typeface="Arial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4033815" y="7565396"/>
            <a:ext cx="9984399" cy="1667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2875">
              <a:lnSpc>
                <a:spcPct val="100000"/>
              </a:lnSpc>
              <a:spcBef>
                <a:spcPts val="100"/>
              </a:spcBef>
            </a:pPr>
            <a:r>
              <a:rPr lang="en-US" sz="2800" dirty="0" smtClean="0">
                <a:solidFill>
                  <a:srgbClr val="3E4247"/>
                </a:solidFill>
                <a:latin typeface="Arial"/>
                <a:cs typeface="Arial"/>
              </a:rPr>
              <a:t>      </a:t>
            </a:r>
            <a:r>
              <a:rPr sz="2800" dirty="0" smtClean="0">
                <a:solidFill>
                  <a:srgbClr val="3E4247"/>
                </a:solidFill>
                <a:latin typeface="Arial"/>
                <a:cs typeface="Arial"/>
              </a:rPr>
              <a:t>2700-node </a:t>
            </a:r>
            <a:r>
              <a:rPr sz="2800" dirty="0">
                <a:solidFill>
                  <a:srgbClr val="3E4247"/>
                </a:solidFill>
                <a:latin typeface="Arial"/>
                <a:cs typeface="Arial"/>
              </a:rPr>
              <a:t>cluster with 92 TB memory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3E4247"/>
                </a:solidFill>
                <a:latin typeface="Arial"/>
                <a:cs typeface="Arial"/>
              </a:rPr>
              <a:t>Morpheus can handle load in production clusters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222" name="object 222"/>
          <p:cNvSpPr/>
          <p:nvPr/>
        </p:nvSpPr>
        <p:spPr>
          <a:xfrm>
            <a:off x="4156735" y="1883529"/>
            <a:ext cx="1149350" cy="5152390"/>
          </a:xfrm>
          <a:custGeom>
            <a:avLst/>
            <a:gdLst/>
            <a:ahLst/>
            <a:cxnLst/>
            <a:rect l="l" t="t" r="r" b="b"/>
            <a:pathLst>
              <a:path w="1149350" h="5152390">
                <a:moveTo>
                  <a:pt x="0" y="5151862"/>
                </a:moveTo>
                <a:lnTo>
                  <a:pt x="0" y="0"/>
                </a:lnTo>
                <a:lnTo>
                  <a:pt x="1149033" y="0"/>
                </a:lnTo>
                <a:lnTo>
                  <a:pt x="1149033" y="5151862"/>
                </a:lnTo>
                <a:lnTo>
                  <a:pt x="0" y="5151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 txBox="1"/>
          <p:nvPr/>
        </p:nvSpPr>
        <p:spPr>
          <a:xfrm>
            <a:off x="4223430" y="3221269"/>
            <a:ext cx="1029335" cy="2399665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 marR="5080" indent="408305">
              <a:lnSpc>
                <a:spcPts val="4000"/>
              </a:lnSpc>
              <a:spcBef>
                <a:spcPts val="20"/>
              </a:spcBef>
            </a:pPr>
            <a:r>
              <a:rPr sz="3400" spc="-155" dirty="0">
                <a:latin typeface="Arial"/>
                <a:cs typeface="Arial"/>
              </a:rPr>
              <a:t>allocated  </a:t>
            </a:r>
            <a:r>
              <a:rPr sz="3400" spc="-120" dirty="0">
                <a:latin typeface="Arial"/>
                <a:cs typeface="Arial"/>
              </a:rPr>
              <a:t>memory</a:t>
            </a:r>
            <a:r>
              <a:rPr sz="3400" spc="-85" dirty="0">
                <a:latin typeface="Arial"/>
                <a:cs typeface="Arial"/>
              </a:rPr>
              <a:t> </a:t>
            </a:r>
            <a:r>
              <a:rPr sz="3400" spc="-114" dirty="0">
                <a:latin typeface="Arial"/>
                <a:cs typeface="Arial"/>
              </a:rPr>
              <a:t>(TB)</a:t>
            </a:r>
            <a:endParaRPr sz="3400">
              <a:latin typeface="Arial"/>
              <a:cs typeface="Arial"/>
            </a:endParaRPr>
          </a:p>
        </p:txBody>
      </p:sp>
      <p:sp>
        <p:nvSpPr>
          <p:cNvPr id="224" name="object 2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6426" y="3041302"/>
            <a:ext cx="6409691" cy="4352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12420" y="7440786"/>
            <a:ext cx="3608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latin typeface="Arial"/>
                <a:cs typeface="Arial"/>
              </a:rPr>
              <a:t>Provisioned </a:t>
            </a:r>
            <a:r>
              <a:rPr sz="2400" spc="5" dirty="0">
                <a:latin typeface="Arial"/>
                <a:cs typeface="Arial"/>
              </a:rPr>
              <a:t>/ </a:t>
            </a:r>
            <a:r>
              <a:rPr sz="2400" spc="-180" dirty="0">
                <a:latin typeface="Arial"/>
                <a:cs typeface="Arial"/>
              </a:rPr>
              <a:t>used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resources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396" y="4648200"/>
            <a:ext cx="359073" cy="81875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dirty="0">
                <a:latin typeface="Arial"/>
                <a:cs typeface="Arial"/>
              </a:rPr>
              <a:t>CDF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3040084"/>
            <a:ext cx="6644640" cy="43730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19437" y="636563"/>
            <a:ext cx="111010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Evaluation </a:t>
            </a:r>
            <a:r>
              <a:rPr spc="10" dirty="0"/>
              <a:t>– </a:t>
            </a:r>
            <a:r>
              <a:rPr spc="185" dirty="0"/>
              <a:t>Resource</a:t>
            </a:r>
            <a:r>
              <a:rPr spc="860" dirty="0"/>
              <a:t> </a:t>
            </a:r>
            <a:r>
              <a:rPr spc="70" dirty="0"/>
              <a:t>estimation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82686" y="3084136"/>
            <a:ext cx="8229600" cy="423192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z="3600" dirty="0">
                <a:solidFill>
                  <a:srgbClr val="3E4247"/>
                </a:solidFill>
                <a:latin typeface="Arial"/>
                <a:cs typeface="Arial"/>
              </a:rPr>
              <a:t>Morpheus provides more accurate resource </a:t>
            </a:r>
            <a:r>
              <a:rPr sz="3600" dirty="0" smtClean="0">
                <a:solidFill>
                  <a:srgbClr val="3E4247"/>
                </a:solidFill>
                <a:latin typeface="Arial"/>
                <a:cs typeface="Arial"/>
              </a:rPr>
              <a:t>estimates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00" dirty="0">
              <a:latin typeface="Times New Roman"/>
              <a:cs typeface="Times New Roman"/>
            </a:endParaRPr>
          </a:p>
          <a:p>
            <a:pPr marL="12700" marR="226695">
              <a:lnSpc>
                <a:spcPts val="4300"/>
              </a:lnSpc>
            </a:pPr>
            <a:r>
              <a:rPr sz="3600" dirty="0">
                <a:solidFill>
                  <a:srgbClr val="3E4247"/>
                </a:solidFill>
                <a:latin typeface="Arial"/>
                <a:cs typeface="Arial"/>
              </a:rPr>
              <a:t>Level of fitting controllable in the inference </a:t>
            </a:r>
            <a:r>
              <a:rPr sz="3600" dirty="0" smtClean="0">
                <a:solidFill>
                  <a:srgbClr val="3E4247"/>
                </a:solidFill>
                <a:latin typeface="Arial"/>
                <a:cs typeface="Arial"/>
              </a:rPr>
              <a:t>module </a:t>
            </a:r>
            <a:r>
              <a:rPr sz="3600" dirty="0">
                <a:solidFill>
                  <a:srgbClr val="3E4247"/>
                </a:solidFill>
                <a:latin typeface="Arial"/>
                <a:cs typeface="Arial"/>
              </a:rPr>
              <a:t>of Morpheus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50" dirty="0">
              <a:latin typeface="Times New Roman"/>
              <a:cs typeface="Times New Roman"/>
            </a:endParaRPr>
          </a:p>
          <a:p>
            <a:pPr marL="596900">
              <a:lnSpc>
                <a:spcPct val="100000"/>
              </a:lnSpc>
            </a:pPr>
            <a:r>
              <a:rPr sz="2800" dirty="0">
                <a:solidFill>
                  <a:srgbClr val="3E4247"/>
                </a:solidFill>
                <a:latin typeface="Arial"/>
                <a:cs typeface="Arial"/>
              </a:rPr>
              <a:t>Higher </a:t>
            </a:r>
            <a:r>
              <a:rPr sz="2800" dirty="0">
                <a:solidFill>
                  <a:srgbClr val="3E4247"/>
                </a:solidFill>
                <a:latin typeface="Cambria"/>
                <a:cs typeface="Cambria"/>
              </a:rPr>
              <a:t>⍺ </a:t>
            </a:r>
            <a:r>
              <a:rPr sz="2800" dirty="0">
                <a:solidFill>
                  <a:srgbClr val="3E4247"/>
                </a:solidFill>
                <a:latin typeface="Wingdings"/>
                <a:cs typeface="Wingdings"/>
              </a:rPr>
              <a:t></a:t>
            </a:r>
            <a:r>
              <a:rPr sz="2800" dirty="0">
                <a:solidFill>
                  <a:srgbClr val="3E424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E4247"/>
                </a:solidFill>
                <a:latin typeface="Arial"/>
                <a:cs typeface="Arial"/>
              </a:rPr>
              <a:t>Tighter fitting </a:t>
            </a:r>
            <a:r>
              <a:rPr sz="2800" dirty="0">
                <a:solidFill>
                  <a:srgbClr val="3E4247"/>
                </a:solidFill>
                <a:latin typeface="Wingdings"/>
                <a:cs typeface="Wingdings"/>
              </a:rPr>
              <a:t></a:t>
            </a:r>
            <a:r>
              <a:rPr sz="2800" dirty="0">
                <a:solidFill>
                  <a:srgbClr val="3E424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E4247"/>
                </a:solidFill>
                <a:latin typeface="Arial"/>
                <a:cs typeface="Arial"/>
              </a:rPr>
              <a:t>Less over-provisioning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2991722"/>
            <a:ext cx="6644640" cy="45307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15203" y="2578149"/>
            <a:ext cx="787400" cy="114300"/>
          </a:xfrm>
          <a:custGeom>
            <a:avLst/>
            <a:gdLst/>
            <a:ahLst/>
            <a:cxnLst/>
            <a:rect l="l" t="t" r="r" b="b"/>
            <a:pathLst>
              <a:path w="787400" h="114300">
                <a:moveTo>
                  <a:pt x="673100" y="0"/>
                </a:moveTo>
                <a:lnTo>
                  <a:pt x="673100" y="38100"/>
                </a:lnTo>
                <a:lnTo>
                  <a:pt x="0" y="38100"/>
                </a:lnTo>
                <a:lnTo>
                  <a:pt x="0" y="76200"/>
                </a:lnTo>
                <a:lnTo>
                  <a:pt x="673100" y="76200"/>
                </a:lnTo>
                <a:lnTo>
                  <a:pt x="673100" y="114300"/>
                </a:lnTo>
                <a:lnTo>
                  <a:pt x="787400" y="57150"/>
                </a:lnTo>
                <a:lnTo>
                  <a:pt x="673100" y="0"/>
                </a:lnTo>
                <a:close/>
              </a:path>
            </a:pathLst>
          </a:custGeom>
          <a:solidFill>
            <a:srgbClr val="959A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4973" y="2096740"/>
            <a:ext cx="0" cy="4937760"/>
          </a:xfrm>
          <a:custGeom>
            <a:avLst/>
            <a:gdLst/>
            <a:ahLst/>
            <a:cxnLst/>
            <a:rect l="l" t="t" r="r" b="b"/>
            <a:pathLst>
              <a:path h="4937759">
                <a:moveTo>
                  <a:pt x="1" y="0"/>
                </a:moveTo>
                <a:lnTo>
                  <a:pt x="0" y="4937760"/>
                </a:lnTo>
              </a:path>
            </a:pathLst>
          </a:custGeom>
          <a:ln w="41275">
            <a:solidFill>
              <a:srgbClr val="959A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52774" y="2568854"/>
            <a:ext cx="857250" cy="114300"/>
          </a:xfrm>
          <a:custGeom>
            <a:avLst/>
            <a:gdLst/>
            <a:ahLst/>
            <a:cxnLst/>
            <a:rect l="l" t="t" r="r" b="b"/>
            <a:pathLst>
              <a:path w="857250" h="114300">
                <a:moveTo>
                  <a:pt x="114300" y="0"/>
                </a:moveTo>
                <a:lnTo>
                  <a:pt x="0" y="57151"/>
                </a:lnTo>
                <a:lnTo>
                  <a:pt x="114300" y="114300"/>
                </a:lnTo>
                <a:lnTo>
                  <a:pt x="114300" y="76200"/>
                </a:lnTo>
                <a:lnTo>
                  <a:pt x="856844" y="76200"/>
                </a:lnTo>
                <a:lnTo>
                  <a:pt x="856844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</a:pathLst>
          </a:custGeom>
          <a:solidFill>
            <a:srgbClr val="959A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531526" y="6726156"/>
            <a:ext cx="6804025" cy="2564130"/>
          </a:xfrm>
          <a:custGeom>
            <a:avLst/>
            <a:gdLst/>
            <a:ahLst/>
            <a:cxnLst/>
            <a:rect l="l" t="t" r="r" b="b"/>
            <a:pathLst>
              <a:path w="6804025" h="2564129">
                <a:moveTo>
                  <a:pt x="0" y="0"/>
                </a:moveTo>
                <a:lnTo>
                  <a:pt x="6803974" y="0"/>
                </a:lnTo>
                <a:lnTo>
                  <a:pt x="6803974" y="2564011"/>
                </a:lnTo>
                <a:lnTo>
                  <a:pt x="0" y="25640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31526" y="6719806"/>
            <a:ext cx="6804025" cy="12700"/>
          </a:xfrm>
          <a:custGeom>
            <a:avLst/>
            <a:gdLst/>
            <a:ahLst/>
            <a:cxnLst/>
            <a:rect l="l" t="t" r="r" b="b"/>
            <a:pathLst>
              <a:path w="6804025" h="12700">
                <a:moveTo>
                  <a:pt x="0" y="0"/>
                </a:moveTo>
                <a:lnTo>
                  <a:pt x="6803974" y="0"/>
                </a:lnTo>
                <a:lnTo>
                  <a:pt x="6803974" y="12700"/>
                </a:lnTo>
                <a:lnTo>
                  <a:pt x="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31526" y="6726156"/>
            <a:ext cx="6804025" cy="2564130"/>
          </a:xfrm>
          <a:custGeom>
            <a:avLst/>
            <a:gdLst/>
            <a:ahLst/>
            <a:cxnLst/>
            <a:rect l="l" t="t" r="r" b="b"/>
            <a:pathLst>
              <a:path w="6804025" h="2564129">
                <a:moveTo>
                  <a:pt x="6803974" y="2564011"/>
                </a:moveTo>
                <a:lnTo>
                  <a:pt x="0" y="2564011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1878" y="0"/>
            <a:ext cx="7156450" cy="2564130"/>
          </a:xfrm>
          <a:custGeom>
            <a:avLst/>
            <a:gdLst/>
            <a:ahLst/>
            <a:cxnLst/>
            <a:rect l="l" t="t" r="r" b="b"/>
            <a:pathLst>
              <a:path w="7156450" h="2564130">
                <a:moveTo>
                  <a:pt x="0" y="0"/>
                </a:moveTo>
                <a:lnTo>
                  <a:pt x="7156338" y="0"/>
                </a:lnTo>
                <a:lnTo>
                  <a:pt x="7156338" y="2564010"/>
                </a:lnTo>
                <a:lnTo>
                  <a:pt x="0" y="25640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21878" y="0"/>
            <a:ext cx="7156450" cy="2564130"/>
          </a:xfrm>
          <a:custGeom>
            <a:avLst/>
            <a:gdLst/>
            <a:ahLst/>
            <a:cxnLst/>
            <a:rect l="l" t="t" r="r" b="b"/>
            <a:pathLst>
              <a:path w="7156450" h="2564130">
                <a:moveTo>
                  <a:pt x="0" y="0"/>
                </a:moveTo>
                <a:lnTo>
                  <a:pt x="7156337" y="0"/>
                </a:lnTo>
                <a:lnTo>
                  <a:pt x="7156337" y="2564011"/>
                </a:lnTo>
                <a:lnTo>
                  <a:pt x="0" y="256401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6930231" y="636563"/>
            <a:ext cx="347852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Evaluation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504" y="1905000"/>
            <a:ext cx="12675982" cy="67526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400" y="1740419"/>
            <a:ext cx="13301150" cy="5542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3E4247"/>
                </a:solidFill>
                <a:latin typeface="Arial"/>
                <a:cs typeface="Arial"/>
              </a:rPr>
              <a:t>Predictable performance with lesser resources and higher utilization</a:t>
            </a:r>
            <a:endParaRPr sz="3200" dirty="0">
              <a:latin typeface="Arial"/>
              <a:cs typeface="Arial"/>
            </a:endParaRPr>
          </a:p>
          <a:p>
            <a:pPr marL="582295" indent="-569595">
              <a:lnSpc>
                <a:spcPct val="100000"/>
              </a:lnSpc>
              <a:spcBef>
                <a:spcPts val="2660"/>
              </a:spcBef>
              <a:buChar char="•"/>
              <a:tabLst>
                <a:tab pos="582295" algn="l"/>
                <a:tab pos="582930" algn="l"/>
              </a:tabLst>
            </a:pPr>
            <a:r>
              <a:rPr sz="3200" dirty="0">
                <a:solidFill>
                  <a:srgbClr val="3E4247"/>
                </a:solidFill>
                <a:latin typeface="Arial"/>
                <a:cs typeface="Arial"/>
              </a:rPr>
              <a:t>Three main ideas</a:t>
            </a:r>
            <a:endParaRPr sz="3200" dirty="0">
              <a:latin typeface="Arial"/>
              <a:cs typeface="Arial"/>
            </a:endParaRPr>
          </a:p>
          <a:p>
            <a:pPr marL="1155700" lvl="1" indent="-457200">
              <a:lnSpc>
                <a:spcPct val="100000"/>
              </a:lnSpc>
              <a:spcBef>
                <a:spcPts val="306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800" dirty="0">
                <a:solidFill>
                  <a:srgbClr val="3E4247"/>
                </a:solidFill>
                <a:latin typeface="Arial"/>
                <a:cs typeface="Arial"/>
              </a:rPr>
              <a:t>Automatic inference</a:t>
            </a:r>
            <a:endParaRPr sz="28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E4247"/>
              </a:buClr>
              <a:buFont typeface="Arial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1155700" lvl="1" indent="-457200">
              <a:lnSpc>
                <a:spcPct val="100000"/>
              </a:lnSpc>
              <a:buChar char="•"/>
              <a:tabLst>
                <a:tab pos="1155065" algn="l"/>
                <a:tab pos="1155700" algn="l"/>
              </a:tabLst>
            </a:pPr>
            <a:r>
              <a:rPr sz="2800" dirty="0">
                <a:solidFill>
                  <a:srgbClr val="3E4247"/>
                </a:solidFill>
                <a:latin typeface="Arial"/>
                <a:cs typeface="Arial"/>
              </a:rPr>
              <a:t>Recurrent reservations</a:t>
            </a:r>
            <a:endParaRPr sz="28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E4247"/>
              </a:buClr>
              <a:buFont typeface="Arial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1155700" lvl="1" indent="-457200">
              <a:lnSpc>
                <a:spcPct val="100000"/>
              </a:lnSpc>
              <a:buChar char="•"/>
              <a:tabLst>
                <a:tab pos="1155065" algn="l"/>
                <a:tab pos="1155700" algn="l"/>
              </a:tabLst>
            </a:pPr>
            <a:r>
              <a:rPr sz="2800" dirty="0">
                <a:solidFill>
                  <a:srgbClr val="3E4247"/>
                </a:solidFill>
                <a:latin typeface="Arial"/>
                <a:cs typeface="Arial"/>
              </a:rPr>
              <a:t>Dynamic reprovisioning</a:t>
            </a:r>
            <a:endParaRPr sz="2800" dirty="0">
              <a:latin typeface="Arial"/>
              <a:cs typeface="Arial"/>
            </a:endParaRPr>
          </a:p>
          <a:p>
            <a:pPr marL="582295" indent="-569595">
              <a:lnSpc>
                <a:spcPct val="100000"/>
              </a:lnSpc>
              <a:spcBef>
                <a:spcPts val="2740"/>
              </a:spcBef>
              <a:buChar char="•"/>
              <a:tabLst>
                <a:tab pos="582295" algn="l"/>
                <a:tab pos="582930" algn="l"/>
              </a:tabLst>
            </a:pPr>
            <a:r>
              <a:rPr sz="3200" dirty="0">
                <a:solidFill>
                  <a:srgbClr val="3E4247"/>
                </a:solidFill>
                <a:latin typeface="Arial"/>
                <a:cs typeface="Arial"/>
              </a:rPr>
              <a:t>5-13x reduction in SLO violations</a:t>
            </a:r>
            <a:endParaRPr sz="32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2660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3E4247"/>
                </a:solidFill>
                <a:latin typeface="Arial"/>
                <a:cs typeface="Arial"/>
              </a:rPr>
              <a:t>14-28% reduction in cluster size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72725" y="8551292"/>
            <a:ext cx="800735" cy="734695"/>
          </a:xfrm>
          <a:custGeom>
            <a:avLst/>
            <a:gdLst/>
            <a:ahLst/>
            <a:cxnLst/>
            <a:rect l="l" t="t" r="r" b="b"/>
            <a:pathLst>
              <a:path w="800734" h="734695">
                <a:moveTo>
                  <a:pt x="400259" y="0"/>
                </a:moveTo>
                <a:lnTo>
                  <a:pt x="350051" y="2859"/>
                </a:lnTo>
                <a:lnTo>
                  <a:pt x="301705" y="11210"/>
                </a:lnTo>
                <a:lnTo>
                  <a:pt x="255594" y="24706"/>
                </a:lnTo>
                <a:lnTo>
                  <a:pt x="212095" y="43006"/>
                </a:lnTo>
                <a:lnTo>
                  <a:pt x="171582" y="65763"/>
                </a:lnTo>
                <a:lnTo>
                  <a:pt x="134431" y="92636"/>
                </a:lnTo>
                <a:lnTo>
                  <a:pt x="101016" y="123278"/>
                </a:lnTo>
                <a:lnTo>
                  <a:pt x="71713" y="157348"/>
                </a:lnTo>
                <a:lnTo>
                  <a:pt x="46896" y="194500"/>
                </a:lnTo>
                <a:lnTo>
                  <a:pt x="26941" y="234390"/>
                </a:lnTo>
                <a:lnTo>
                  <a:pt x="12224" y="276676"/>
                </a:lnTo>
                <a:lnTo>
                  <a:pt x="3118" y="321011"/>
                </a:lnTo>
                <a:lnTo>
                  <a:pt x="0" y="367054"/>
                </a:lnTo>
                <a:lnTo>
                  <a:pt x="3118" y="413097"/>
                </a:lnTo>
                <a:lnTo>
                  <a:pt x="12224" y="457432"/>
                </a:lnTo>
                <a:lnTo>
                  <a:pt x="26941" y="499718"/>
                </a:lnTo>
                <a:lnTo>
                  <a:pt x="46896" y="539608"/>
                </a:lnTo>
                <a:lnTo>
                  <a:pt x="71713" y="576760"/>
                </a:lnTo>
                <a:lnTo>
                  <a:pt x="101016" y="610829"/>
                </a:lnTo>
                <a:lnTo>
                  <a:pt x="134431" y="641472"/>
                </a:lnTo>
                <a:lnTo>
                  <a:pt x="171582" y="668345"/>
                </a:lnTo>
                <a:lnTo>
                  <a:pt x="212095" y="691102"/>
                </a:lnTo>
                <a:lnTo>
                  <a:pt x="255594" y="709402"/>
                </a:lnTo>
                <a:lnTo>
                  <a:pt x="301705" y="722898"/>
                </a:lnTo>
                <a:lnTo>
                  <a:pt x="350051" y="731249"/>
                </a:lnTo>
                <a:lnTo>
                  <a:pt x="400259" y="734109"/>
                </a:lnTo>
                <a:lnTo>
                  <a:pt x="450467" y="731249"/>
                </a:lnTo>
                <a:lnTo>
                  <a:pt x="498813" y="722898"/>
                </a:lnTo>
                <a:lnTo>
                  <a:pt x="544924" y="709402"/>
                </a:lnTo>
                <a:lnTo>
                  <a:pt x="588423" y="691102"/>
                </a:lnTo>
                <a:lnTo>
                  <a:pt x="628936" y="668345"/>
                </a:lnTo>
                <a:lnTo>
                  <a:pt x="666087" y="641472"/>
                </a:lnTo>
                <a:lnTo>
                  <a:pt x="699502" y="610829"/>
                </a:lnTo>
                <a:lnTo>
                  <a:pt x="728805" y="576760"/>
                </a:lnTo>
                <a:lnTo>
                  <a:pt x="753622" y="539608"/>
                </a:lnTo>
                <a:lnTo>
                  <a:pt x="773577" y="499718"/>
                </a:lnTo>
                <a:lnTo>
                  <a:pt x="788294" y="457432"/>
                </a:lnTo>
                <a:lnTo>
                  <a:pt x="797400" y="413097"/>
                </a:lnTo>
                <a:lnTo>
                  <a:pt x="800519" y="367054"/>
                </a:lnTo>
                <a:lnTo>
                  <a:pt x="797400" y="321011"/>
                </a:lnTo>
                <a:lnTo>
                  <a:pt x="788294" y="276676"/>
                </a:lnTo>
                <a:lnTo>
                  <a:pt x="773577" y="234390"/>
                </a:lnTo>
                <a:lnTo>
                  <a:pt x="753622" y="194500"/>
                </a:lnTo>
                <a:lnTo>
                  <a:pt x="728805" y="157348"/>
                </a:lnTo>
                <a:lnTo>
                  <a:pt x="699502" y="123278"/>
                </a:lnTo>
                <a:lnTo>
                  <a:pt x="666087" y="92636"/>
                </a:lnTo>
                <a:lnTo>
                  <a:pt x="628936" y="65763"/>
                </a:lnTo>
                <a:lnTo>
                  <a:pt x="588423" y="43006"/>
                </a:lnTo>
                <a:lnTo>
                  <a:pt x="544924" y="24706"/>
                </a:lnTo>
                <a:lnTo>
                  <a:pt x="498813" y="11210"/>
                </a:lnTo>
                <a:lnTo>
                  <a:pt x="450467" y="2859"/>
                </a:lnTo>
                <a:lnTo>
                  <a:pt x="400259" y="0"/>
                </a:lnTo>
                <a:close/>
              </a:path>
            </a:pathLst>
          </a:custGeom>
          <a:solidFill>
            <a:srgbClr val="B4FFCC">
              <a:alpha val="670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72725" y="8551292"/>
            <a:ext cx="800735" cy="734695"/>
          </a:xfrm>
          <a:custGeom>
            <a:avLst/>
            <a:gdLst/>
            <a:ahLst/>
            <a:cxnLst/>
            <a:rect l="l" t="t" r="r" b="b"/>
            <a:pathLst>
              <a:path w="800734" h="734695">
                <a:moveTo>
                  <a:pt x="0" y="367054"/>
                </a:moveTo>
                <a:lnTo>
                  <a:pt x="3118" y="321011"/>
                </a:lnTo>
                <a:lnTo>
                  <a:pt x="12224" y="276676"/>
                </a:lnTo>
                <a:lnTo>
                  <a:pt x="26941" y="234390"/>
                </a:lnTo>
                <a:lnTo>
                  <a:pt x="46896" y="194500"/>
                </a:lnTo>
                <a:lnTo>
                  <a:pt x="71713" y="157348"/>
                </a:lnTo>
                <a:lnTo>
                  <a:pt x="101016" y="123278"/>
                </a:lnTo>
                <a:lnTo>
                  <a:pt x="134431" y="92636"/>
                </a:lnTo>
                <a:lnTo>
                  <a:pt x="171582" y="65763"/>
                </a:lnTo>
                <a:lnTo>
                  <a:pt x="212095" y="43006"/>
                </a:lnTo>
                <a:lnTo>
                  <a:pt x="255594" y="24706"/>
                </a:lnTo>
                <a:lnTo>
                  <a:pt x="301704" y="11210"/>
                </a:lnTo>
                <a:lnTo>
                  <a:pt x="350051" y="2859"/>
                </a:lnTo>
                <a:lnTo>
                  <a:pt x="400259" y="0"/>
                </a:lnTo>
                <a:lnTo>
                  <a:pt x="450466" y="2859"/>
                </a:lnTo>
                <a:lnTo>
                  <a:pt x="498813" y="11210"/>
                </a:lnTo>
                <a:lnTo>
                  <a:pt x="544923" y="24706"/>
                </a:lnTo>
                <a:lnTo>
                  <a:pt x="588422" y="43006"/>
                </a:lnTo>
                <a:lnTo>
                  <a:pt x="628935" y="65763"/>
                </a:lnTo>
                <a:lnTo>
                  <a:pt x="666086" y="92636"/>
                </a:lnTo>
                <a:lnTo>
                  <a:pt x="699501" y="123278"/>
                </a:lnTo>
                <a:lnTo>
                  <a:pt x="728804" y="157348"/>
                </a:lnTo>
                <a:lnTo>
                  <a:pt x="753621" y="194500"/>
                </a:lnTo>
                <a:lnTo>
                  <a:pt x="773576" y="234390"/>
                </a:lnTo>
                <a:lnTo>
                  <a:pt x="788293" y="276676"/>
                </a:lnTo>
                <a:lnTo>
                  <a:pt x="797399" y="321011"/>
                </a:lnTo>
                <a:lnTo>
                  <a:pt x="800518" y="367054"/>
                </a:lnTo>
                <a:lnTo>
                  <a:pt x="797399" y="413097"/>
                </a:lnTo>
                <a:lnTo>
                  <a:pt x="788293" y="457432"/>
                </a:lnTo>
                <a:lnTo>
                  <a:pt x="773576" y="499718"/>
                </a:lnTo>
                <a:lnTo>
                  <a:pt x="753621" y="539608"/>
                </a:lnTo>
                <a:lnTo>
                  <a:pt x="728804" y="576760"/>
                </a:lnTo>
                <a:lnTo>
                  <a:pt x="699501" y="610830"/>
                </a:lnTo>
                <a:lnTo>
                  <a:pt x="666086" y="641472"/>
                </a:lnTo>
                <a:lnTo>
                  <a:pt x="628935" y="668345"/>
                </a:lnTo>
                <a:lnTo>
                  <a:pt x="588422" y="691102"/>
                </a:lnTo>
                <a:lnTo>
                  <a:pt x="544923" y="709402"/>
                </a:lnTo>
                <a:lnTo>
                  <a:pt x="498813" y="722898"/>
                </a:lnTo>
                <a:lnTo>
                  <a:pt x="450466" y="731249"/>
                </a:lnTo>
                <a:lnTo>
                  <a:pt x="400259" y="734109"/>
                </a:lnTo>
                <a:lnTo>
                  <a:pt x="350051" y="731249"/>
                </a:lnTo>
                <a:lnTo>
                  <a:pt x="301704" y="722898"/>
                </a:lnTo>
                <a:lnTo>
                  <a:pt x="255594" y="709402"/>
                </a:lnTo>
                <a:lnTo>
                  <a:pt x="212095" y="691102"/>
                </a:lnTo>
                <a:lnTo>
                  <a:pt x="171582" y="668345"/>
                </a:lnTo>
                <a:lnTo>
                  <a:pt x="134431" y="641472"/>
                </a:lnTo>
                <a:lnTo>
                  <a:pt x="101016" y="610830"/>
                </a:lnTo>
                <a:lnTo>
                  <a:pt x="71713" y="576760"/>
                </a:lnTo>
                <a:lnTo>
                  <a:pt x="46896" y="539608"/>
                </a:lnTo>
                <a:lnTo>
                  <a:pt x="26941" y="499718"/>
                </a:lnTo>
                <a:lnTo>
                  <a:pt x="12224" y="457432"/>
                </a:lnTo>
                <a:lnTo>
                  <a:pt x="3118" y="413097"/>
                </a:lnTo>
                <a:lnTo>
                  <a:pt x="0" y="3670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21559" y="8698451"/>
            <a:ext cx="136092" cy="153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01343" y="9030276"/>
            <a:ext cx="344170" cy="95250"/>
          </a:xfrm>
          <a:custGeom>
            <a:avLst/>
            <a:gdLst/>
            <a:ahLst/>
            <a:cxnLst/>
            <a:rect l="l" t="t" r="r" b="b"/>
            <a:pathLst>
              <a:path w="344170" h="95250">
                <a:moveTo>
                  <a:pt x="0" y="0"/>
                </a:moveTo>
                <a:lnTo>
                  <a:pt x="32637" y="40596"/>
                </a:lnTo>
                <a:lnTo>
                  <a:pt x="75993" y="70943"/>
                </a:lnTo>
                <a:lnTo>
                  <a:pt x="127163" y="89538"/>
                </a:lnTo>
                <a:lnTo>
                  <a:pt x="183243" y="94879"/>
                </a:lnTo>
                <a:lnTo>
                  <a:pt x="231446" y="88006"/>
                </a:lnTo>
                <a:lnTo>
                  <a:pt x="275591" y="71135"/>
                </a:lnTo>
                <a:lnTo>
                  <a:pt x="313743" y="45274"/>
                </a:lnTo>
                <a:lnTo>
                  <a:pt x="343969" y="1142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88783" y="8697877"/>
            <a:ext cx="136092" cy="153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30150" y="8551292"/>
            <a:ext cx="800735" cy="734695"/>
          </a:xfrm>
          <a:custGeom>
            <a:avLst/>
            <a:gdLst/>
            <a:ahLst/>
            <a:cxnLst/>
            <a:rect l="l" t="t" r="r" b="b"/>
            <a:pathLst>
              <a:path w="800734" h="734695">
                <a:moveTo>
                  <a:pt x="400259" y="0"/>
                </a:moveTo>
                <a:lnTo>
                  <a:pt x="350051" y="2859"/>
                </a:lnTo>
                <a:lnTo>
                  <a:pt x="301705" y="11210"/>
                </a:lnTo>
                <a:lnTo>
                  <a:pt x="255594" y="24706"/>
                </a:lnTo>
                <a:lnTo>
                  <a:pt x="212095" y="43006"/>
                </a:lnTo>
                <a:lnTo>
                  <a:pt x="171582" y="65763"/>
                </a:lnTo>
                <a:lnTo>
                  <a:pt x="134431" y="92636"/>
                </a:lnTo>
                <a:lnTo>
                  <a:pt x="101016" y="123278"/>
                </a:lnTo>
                <a:lnTo>
                  <a:pt x="71713" y="157348"/>
                </a:lnTo>
                <a:lnTo>
                  <a:pt x="46896" y="194500"/>
                </a:lnTo>
                <a:lnTo>
                  <a:pt x="26941" y="234390"/>
                </a:lnTo>
                <a:lnTo>
                  <a:pt x="12224" y="276676"/>
                </a:lnTo>
                <a:lnTo>
                  <a:pt x="3118" y="321011"/>
                </a:lnTo>
                <a:lnTo>
                  <a:pt x="0" y="367054"/>
                </a:lnTo>
                <a:lnTo>
                  <a:pt x="3118" y="413097"/>
                </a:lnTo>
                <a:lnTo>
                  <a:pt x="12224" y="457432"/>
                </a:lnTo>
                <a:lnTo>
                  <a:pt x="26941" y="499718"/>
                </a:lnTo>
                <a:lnTo>
                  <a:pt x="46896" y="539608"/>
                </a:lnTo>
                <a:lnTo>
                  <a:pt x="71713" y="576760"/>
                </a:lnTo>
                <a:lnTo>
                  <a:pt x="101016" y="610829"/>
                </a:lnTo>
                <a:lnTo>
                  <a:pt x="134431" y="641472"/>
                </a:lnTo>
                <a:lnTo>
                  <a:pt x="171582" y="668345"/>
                </a:lnTo>
                <a:lnTo>
                  <a:pt x="212095" y="691102"/>
                </a:lnTo>
                <a:lnTo>
                  <a:pt x="255594" y="709402"/>
                </a:lnTo>
                <a:lnTo>
                  <a:pt x="301705" y="722898"/>
                </a:lnTo>
                <a:lnTo>
                  <a:pt x="350051" y="731249"/>
                </a:lnTo>
                <a:lnTo>
                  <a:pt x="400259" y="734109"/>
                </a:lnTo>
                <a:lnTo>
                  <a:pt x="450467" y="731249"/>
                </a:lnTo>
                <a:lnTo>
                  <a:pt x="498813" y="722898"/>
                </a:lnTo>
                <a:lnTo>
                  <a:pt x="544923" y="709402"/>
                </a:lnTo>
                <a:lnTo>
                  <a:pt x="588422" y="691102"/>
                </a:lnTo>
                <a:lnTo>
                  <a:pt x="628935" y="668345"/>
                </a:lnTo>
                <a:lnTo>
                  <a:pt x="666086" y="641472"/>
                </a:lnTo>
                <a:lnTo>
                  <a:pt x="699501" y="610829"/>
                </a:lnTo>
                <a:lnTo>
                  <a:pt x="728804" y="576760"/>
                </a:lnTo>
                <a:lnTo>
                  <a:pt x="753621" y="539608"/>
                </a:lnTo>
                <a:lnTo>
                  <a:pt x="773575" y="499718"/>
                </a:lnTo>
                <a:lnTo>
                  <a:pt x="788293" y="457432"/>
                </a:lnTo>
                <a:lnTo>
                  <a:pt x="797399" y="413097"/>
                </a:lnTo>
                <a:lnTo>
                  <a:pt x="800517" y="367054"/>
                </a:lnTo>
                <a:lnTo>
                  <a:pt x="797399" y="321011"/>
                </a:lnTo>
                <a:lnTo>
                  <a:pt x="788293" y="276676"/>
                </a:lnTo>
                <a:lnTo>
                  <a:pt x="773575" y="234390"/>
                </a:lnTo>
                <a:lnTo>
                  <a:pt x="753621" y="194500"/>
                </a:lnTo>
                <a:lnTo>
                  <a:pt x="728804" y="157348"/>
                </a:lnTo>
                <a:lnTo>
                  <a:pt x="699501" y="123278"/>
                </a:lnTo>
                <a:lnTo>
                  <a:pt x="666086" y="92636"/>
                </a:lnTo>
                <a:lnTo>
                  <a:pt x="628935" y="65763"/>
                </a:lnTo>
                <a:lnTo>
                  <a:pt x="588422" y="43006"/>
                </a:lnTo>
                <a:lnTo>
                  <a:pt x="544923" y="24706"/>
                </a:lnTo>
                <a:lnTo>
                  <a:pt x="498813" y="11210"/>
                </a:lnTo>
                <a:lnTo>
                  <a:pt x="450467" y="2859"/>
                </a:lnTo>
                <a:lnTo>
                  <a:pt x="400259" y="0"/>
                </a:lnTo>
                <a:close/>
              </a:path>
            </a:pathLst>
          </a:custGeom>
          <a:solidFill>
            <a:srgbClr val="CAACDD">
              <a:alpha val="670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30150" y="8551292"/>
            <a:ext cx="800735" cy="734695"/>
          </a:xfrm>
          <a:custGeom>
            <a:avLst/>
            <a:gdLst/>
            <a:ahLst/>
            <a:cxnLst/>
            <a:rect l="l" t="t" r="r" b="b"/>
            <a:pathLst>
              <a:path w="800734" h="734695">
                <a:moveTo>
                  <a:pt x="0" y="367054"/>
                </a:moveTo>
                <a:lnTo>
                  <a:pt x="3118" y="321011"/>
                </a:lnTo>
                <a:lnTo>
                  <a:pt x="12224" y="276676"/>
                </a:lnTo>
                <a:lnTo>
                  <a:pt x="26941" y="234390"/>
                </a:lnTo>
                <a:lnTo>
                  <a:pt x="46896" y="194500"/>
                </a:lnTo>
                <a:lnTo>
                  <a:pt x="71713" y="157348"/>
                </a:lnTo>
                <a:lnTo>
                  <a:pt x="101016" y="123278"/>
                </a:lnTo>
                <a:lnTo>
                  <a:pt x="134431" y="92636"/>
                </a:lnTo>
                <a:lnTo>
                  <a:pt x="171582" y="65763"/>
                </a:lnTo>
                <a:lnTo>
                  <a:pt x="212095" y="43006"/>
                </a:lnTo>
                <a:lnTo>
                  <a:pt x="255594" y="24706"/>
                </a:lnTo>
                <a:lnTo>
                  <a:pt x="301704" y="11210"/>
                </a:lnTo>
                <a:lnTo>
                  <a:pt x="350051" y="2859"/>
                </a:lnTo>
                <a:lnTo>
                  <a:pt x="400259" y="0"/>
                </a:lnTo>
                <a:lnTo>
                  <a:pt x="450466" y="2859"/>
                </a:lnTo>
                <a:lnTo>
                  <a:pt x="498813" y="11210"/>
                </a:lnTo>
                <a:lnTo>
                  <a:pt x="544923" y="24706"/>
                </a:lnTo>
                <a:lnTo>
                  <a:pt x="588422" y="43006"/>
                </a:lnTo>
                <a:lnTo>
                  <a:pt x="628935" y="65763"/>
                </a:lnTo>
                <a:lnTo>
                  <a:pt x="666086" y="92636"/>
                </a:lnTo>
                <a:lnTo>
                  <a:pt x="699501" y="123278"/>
                </a:lnTo>
                <a:lnTo>
                  <a:pt x="728804" y="157348"/>
                </a:lnTo>
                <a:lnTo>
                  <a:pt x="753621" y="194500"/>
                </a:lnTo>
                <a:lnTo>
                  <a:pt x="773576" y="234390"/>
                </a:lnTo>
                <a:lnTo>
                  <a:pt x="788293" y="276676"/>
                </a:lnTo>
                <a:lnTo>
                  <a:pt x="797399" y="321011"/>
                </a:lnTo>
                <a:lnTo>
                  <a:pt x="800518" y="367054"/>
                </a:lnTo>
                <a:lnTo>
                  <a:pt x="797399" y="413097"/>
                </a:lnTo>
                <a:lnTo>
                  <a:pt x="788293" y="457432"/>
                </a:lnTo>
                <a:lnTo>
                  <a:pt x="773576" y="499718"/>
                </a:lnTo>
                <a:lnTo>
                  <a:pt x="753621" y="539608"/>
                </a:lnTo>
                <a:lnTo>
                  <a:pt x="728804" y="576760"/>
                </a:lnTo>
                <a:lnTo>
                  <a:pt x="699501" y="610830"/>
                </a:lnTo>
                <a:lnTo>
                  <a:pt x="666086" y="641472"/>
                </a:lnTo>
                <a:lnTo>
                  <a:pt x="628935" y="668345"/>
                </a:lnTo>
                <a:lnTo>
                  <a:pt x="588422" y="691102"/>
                </a:lnTo>
                <a:lnTo>
                  <a:pt x="544923" y="709402"/>
                </a:lnTo>
                <a:lnTo>
                  <a:pt x="498813" y="722898"/>
                </a:lnTo>
                <a:lnTo>
                  <a:pt x="450466" y="731249"/>
                </a:lnTo>
                <a:lnTo>
                  <a:pt x="400259" y="734109"/>
                </a:lnTo>
                <a:lnTo>
                  <a:pt x="350051" y="731249"/>
                </a:lnTo>
                <a:lnTo>
                  <a:pt x="301704" y="722898"/>
                </a:lnTo>
                <a:lnTo>
                  <a:pt x="255594" y="709402"/>
                </a:lnTo>
                <a:lnTo>
                  <a:pt x="212095" y="691102"/>
                </a:lnTo>
                <a:lnTo>
                  <a:pt x="171582" y="668345"/>
                </a:lnTo>
                <a:lnTo>
                  <a:pt x="134431" y="641472"/>
                </a:lnTo>
                <a:lnTo>
                  <a:pt x="101016" y="610830"/>
                </a:lnTo>
                <a:lnTo>
                  <a:pt x="71713" y="576760"/>
                </a:lnTo>
                <a:lnTo>
                  <a:pt x="46896" y="539608"/>
                </a:lnTo>
                <a:lnTo>
                  <a:pt x="26941" y="499718"/>
                </a:lnTo>
                <a:lnTo>
                  <a:pt x="12224" y="457432"/>
                </a:lnTo>
                <a:lnTo>
                  <a:pt x="3118" y="413097"/>
                </a:lnTo>
                <a:lnTo>
                  <a:pt x="0" y="3670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78983" y="8698451"/>
            <a:ext cx="136092" cy="153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358767" y="9030276"/>
            <a:ext cx="344170" cy="95250"/>
          </a:xfrm>
          <a:custGeom>
            <a:avLst/>
            <a:gdLst/>
            <a:ahLst/>
            <a:cxnLst/>
            <a:rect l="l" t="t" r="r" b="b"/>
            <a:pathLst>
              <a:path w="344170" h="95250">
                <a:moveTo>
                  <a:pt x="0" y="0"/>
                </a:moveTo>
                <a:lnTo>
                  <a:pt x="32637" y="40596"/>
                </a:lnTo>
                <a:lnTo>
                  <a:pt x="75993" y="70943"/>
                </a:lnTo>
                <a:lnTo>
                  <a:pt x="127163" y="89538"/>
                </a:lnTo>
                <a:lnTo>
                  <a:pt x="183243" y="94879"/>
                </a:lnTo>
                <a:lnTo>
                  <a:pt x="231446" y="88006"/>
                </a:lnTo>
                <a:lnTo>
                  <a:pt x="275591" y="71135"/>
                </a:lnTo>
                <a:lnTo>
                  <a:pt x="313743" y="45274"/>
                </a:lnTo>
                <a:lnTo>
                  <a:pt x="343969" y="1142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46208" y="8697877"/>
            <a:ext cx="136092" cy="153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45307" y="8551292"/>
            <a:ext cx="800735" cy="734695"/>
          </a:xfrm>
          <a:custGeom>
            <a:avLst/>
            <a:gdLst/>
            <a:ahLst/>
            <a:cxnLst/>
            <a:rect l="l" t="t" r="r" b="b"/>
            <a:pathLst>
              <a:path w="800734" h="734695">
                <a:moveTo>
                  <a:pt x="400258" y="0"/>
                </a:moveTo>
                <a:lnTo>
                  <a:pt x="350050" y="2859"/>
                </a:lnTo>
                <a:lnTo>
                  <a:pt x="301704" y="11210"/>
                </a:lnTo>
                <a:lnTo>
                  <a:pt x="255594" y="24706"/>
                </a:lnTo>
                <a:lnTo>
                  <a:pt x="212094" y="43006"/>
                </a:lnTo>
                <a:lnTo>
                  <a:pt x="171582" y="65763"/>
                </a:lnTo>
                <a:lnTo>
                  <a:pt x="134430" y="92636"/>
                </a:lnTo>
                <a:lnTo>
                  <a:pt x="101016" y="123278"/>
                </a:lnTo>
                <a:lnTo>
                  <a:pt x="71713" y="157348"/>
                </a:lnTo>
                <a:lnTo>
                  <a:pt x="46896" y="194500"/>
                </a:lnTo>
                <a:lnTo>
                  <a:pt x="26941" y="234390"/>
                </a:lnTo>
                <a:lnTo>
                  <a:pt x="12224" y="276676"/>
                </a:lnTo>
                <a:lnTo>
                  <a:pt x="3118" y="321011"/>
                </a:lnTo>
                <a:lnTo>
                  <a:pt x="0" y="367054"/>
                </a:lnTo>
                <a:lnTo>
                  <a:pt x="3118" y="413097"/>
                </a:lnTo>
                <a:lnTo>
                  <a:pt x="12224" y="457432"/>
                </a:lnTo>
                <a:lnTo>
                  <a:pt x="26941" y="499718"/>
                </a:lnTo>
                <a:lnTo>
                  <a:pt x="46896" y="539608"/>
                </a:lnTo>
                <a:lnTo>
                  <a:pt x="71713" y="576760"/>
                </a:lnTo>
                <a:lnTo>
                  <a:pt x="101016" y="610829"/>
                </a:lnTo>
                <a:lnTo>
                  <a:pt x="134430" y="641472"/>
                </a:lnTo>
                <a:lnTo>
                  <a:pt x="171582" y="668345"/>
                </a:lnTo>
                <a:lnTo>
                  <a:pt x="212094" y="691102"/>
                </a:lnTo>
                <a:lnTo>
                  <a:pt x="255594" y="709402"/>
                </a:lnTo>
                <a:lnTo>
                  <a:pt x="301704" y="722898"/>
                </a:lnTo>
                <a:lnTo>
                  <a:pt x="350050" y="731249"/>
                </a:lnTo>
                <a:lnTo>
                  <a:pt x="400258" y="734109"/>
                </a:lnTo>
                <a:lnTo>
                  <a:pt x="450466" y="731249"/>
                </a:lnTo>
                <a:lnTo>
                  <a:pt x="498812" y="722898"/>
                </a:lnTo>
                <a:lnTo>
                  <a:pt x="544923" y="709402"/>
                </a:lnTo>
                <a:lnTo>
                  <a:pt x="588422" y="691102"/>
                </a:lnTo>
                <a:lnTo>
                  <a:pt x="628935" y="668345"/>
                </a:lnTo>
                <a:lnTo>
                  <a:pt x="666086" y="641472"/>
                </a:lnTo>
                <a:lnTo>
                  <a:pt x="699501" y="610829"/>
                </a:lnTo>
                <a:lnTo>
                  <a:pt x="728804" y="576760"/>
                </a:lnTo>
                <a:lnTo>
                  <a:pt x="753621" y="539608"/>
                </a:lnTo>
                <a:lnTo>
                  <a:pt x="773575" y="499718"/>
                </a:lnTo>
                <a:lnTo>
                  <a:pt x="788293" y="457432"/>
                </a:lnTo>
                <a:lnTo>
                  <a:pt x="797399" y="413097"/>
                </a:lnTo>
                <a:lnTo>
                  <a:pt x="800517" y="367054"/>
                </a:lnTo>
                <a:lnTo>
                  <a:pt x="797399" y="321011"/>
                </a:lnTo>
                <a:lnTo>
                  <a:pt x="788293" y="276676"/>
                </a:lnTo>
                <a:lnTo>
                  <a:pt x="773575" y="234390"/>
                </a:lnTo>
                <a:lnTo>
                  <a:pt x="753621" y="194500"/>
                </a:lnTo>
                <a:lnTo>
                  <a:pt x="728804" y="157348"/>
                </a:lnTo>
                <a:lnTo>
                  <a:pt x="699501" y="123278"/>
                </a:lnTo>
                <a:lnTo>
                  <a:pt x="666086" y="92636"/>
                </a:lnTo>
                <a:lnTo>
                  <a:pt x="628935" y="65763"/>
                </a:lnTo>
                <a:lnTo>
                  <a:pt x="588422" y="43006"/>
                </a:lnTo>
                <a:lnTo>
                  <a:pt x="544923" y="24706"/>
                </a:lnTo>
                <a:lnTo>
                  <a:pt x="498812" y="11210"/>
                </a:lnTo>
                <a:lnTo>
                  <a:pt x="450466" y="2859"/>
                </a:lnTo>
                <a:lnTo>
                  <a:pt x="400258" y="0"/>
                </a:lnTo>
                <a:close/>
              </a:path>
            </a:pathLst>
          </a:custGeom>
          <a:solidFill>
            <a:srgbClr val="00B0F0">
              <a:alpha val="670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45307" y="8551292"/>
            <a:ext cx="800735" cy="734695"/>
          </a:xfrm>
          <a:custGeom>
            <a:avLst/>
            <a:gdLst/>
            <a:ahLst/>
            <a:cxnLst/>
            <a:rect l="l" t="t" r="r" b="b"/>
            <a:pathLst>
              <a:path w="800734" h="734695">
                <a:moveTo>
                  <a:pt x="0" y="367054"/>
                </a:moveTo>
                <a:lnTo>
                  <a:pt x="3118" y="321011"/>
                </a:lnTo>
                <a:lnTo>
                  <a:pt x="12224" y="276676"/>
                </a:lnTo>
                <a:lnTo>
                  <a:pt x="26941" y="234390"/>
                </a:lnTo>
                <a:lnTo>
                  <a:pt x="46896" y="194500"/>
                </a:lnTo>
                <a:lnTo>
                  <a:pt x="71713" y="157348"/>
                </a:lnTo>
                <a:lnTo>
                  <a:pt x="101016" y="123278"/>
                </a:lnTo>
                <a:lnTo>
                  <a:pt x="134431" y="92636"/>
                </a:lnTo>
                <a:lnTo>
                  <a:pt x="171582" y="65763"/>
                </a:lnTo>
                <a:lnTo>
                  <a:pt x="212095" y="43006"/>
                </a:lnTo>
                <a:lnTo>
                  <a:pt x="255594" y="24706"/>
                </a:lnTo>
                <a:lnTo>
                  <a:pt x="301704" y="11210"/>
                </a:lnTo>
                <a:lnTo>
                  <a:pt x="350051" y="2859"/>
                </a:lnTo>
                <a:lnTo>
                  <a:pt x="400259" y="0"/>
                </a:lnTo>
                <a:lnTo>
                  <a:pt x="450466" y="2859"/>
                </a:lnTo>
                <a:lnTo>
                  <a:pt x="498813" y="11210"/>
                </a:lnTo>
                <a:lnTo>
                  <a:pt x="544923" y="24706"/>
                </a:lnTo>
                <a:lnTo>
                  <a:pt x="588422" y="43006"/>
                </a:lnTo>
                <a:lnTo>
                  <a:pt x="628935" y="65763"/>
                </a:lnTo>
                <a:lnTo>
                  <a:pt x="666086" y="92636"/>
                </a:lnTo>
                <a:lnTo>
                  <a:pt x="699501" y="123278"/>
                </a:lnTo>
                <a:lnTo>
                  <a:pt x="728804" y="157348"/>
                </a:lnTo>
                <a:lnTo>
                  <a:pt x="753621" y="194500"/>
                </a:lnTo>
                <a:lnTo>
                  <a:pt x="773576" y="234390"/>
                </a:lnTo>
                <a:lnTo>
                  <a:pt x="788293" y="276676"/>
                </a:lnTo>
                <a:lnTo>
                  <a:pt x="797399" y="321011"/>
                </a:lnTo>
                <a:lnTo>
                  <a:pt x="800518" y="367054"/>
                </a:lnTo>
                <a:lnTo>
                  <a:pt x="797399" y="413097"/>
                </a:lnTo>
                <a:lnTo>
                  <a:pt x="788293" y="457432"/>
                </a:lnTo>
                <a:lnTo>
                  <a:pt x="773576" y="499718"/>
                </a:lnTo>
                <a:lnTo>
                  <a:pt x="753621" y="539608"/>
                </a:lnTo>
                <a:lnTo>
                  <a:pt x="728804" y="576760"/>
                </a:lnTo>
                <a:lnTo>
                  <a:pt x="699501" y="610830"/>
                </a:lnTo>
                <a:lnTo>
                  <a:pt x="666086" y="641472"/>
                </a:lnTo>
                <a:lnTo>
                  <a:pt x="628935" y="668345"/>
                </a:lnTo>
                <a:lnTo>
                  <a:pt x="588422" y="691102"/>
                </a:lnTo>
                <a:lnTo>
                  <a:pt x="544923" y="709402"/>
                </a:lnTo>
                <a:lnTo>
                  <a:pt x="498813" y="722898"/>
                </a:lnTo>
                <a:lnTo>
                  <a:pt x="450466" y="731249"/>
                </a:lnTo>
                <a:lnTo>
                  <a:pt x="400259" y="734109"/>
                </a:lnTo>
                <a:lnTo>
                  <a:pt x="350051" y="731249"/>
                </a:lnTo>
                <a:lnTo>
                  <a:pt x="301704" y="722898"/>
                </a:lnTo>
                <a:lnTo>
                  <a:pt x="255594" y="709402"/>
                </a:lnTo>
                <a:lnTo>
                  <a:pt x="212095" y="691102"/>
                </a:lnTo>
                <a:lnTo>
                  <a:pt x="171582" y="668345"/>
                </a:lnTo>
                <a:lnTo>
                  <a:pt x="134431" y="641472"/>
                </a:lnTo>
                <a:lnTo>
                  <a:pt x="101016" y="610830"/>
                </a:lnTo>
                <a:lnTo>
                  <a:pt x="71713" y="576760"/>
                </a:lnTo>
                <a:lnTo>
                  <a:pt x="46896" y="539608"/>
                </a:lnTo>
                <a:lnTo>
                  <a:pt x="26941" y="499718"/>
                </a:lnTo>
                <a:lnTo>
                  <a:pt x="12224" y="457432"/>
                </a:lnTo>
                <a:lnTo>
                  <a:pt x="3118" y="413097"/>
                </a:lnTo>
                <a:lnTo>
                  <a:pt x="0" y="3670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94140" y="8698451"/>
            <a:ext cx="136092" cy="153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73922" y="9030276"/>
            <a:ext cx="344170" cy="95250"/>
          </a:xfrm>
          <a:custGeom>
            <a:avLst/>
            <a:gdLst/>
            <a:ahLst/>
            <a:cxnLst/>
            <a:rect l="l" t="t" r="r" b="b"/>
            <a:pathLst>
              <a:path w="344170" h="95250">
                <a:moveTo>
                  <a:pt x="0" y="0"/>
                </a:moveTo>
                <a:lnTo>
                  <a:pt x="32637" y="40596"/>
                </a:lnTo>
                <a:lnTo>
                  <a:pt x="75993" y="70943"/>
                </a:lnTo>
                <a:lnTo>
                  <a:pt x="127163" y="89538"/>
                </a:lnTo>
                <a:lnTo>
                  <a:pt x="183243" y="94879"/>
                </a:lnTo>
                <a:lnTo>
                  <a:pt x="231446" y="88006"/>
                </a:lnTo>
                <a:lnTo>
                  <a:pt x="275591" y="71135"/>
                </a:lnTo>
                <a:lnTo>
                  <a:pt x="313743" y="45274"/>
                </a:lnTo>
                <a:lnTo>
                  <a:pt x="343969" y="1142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61363" y="8697877"/>
            <a:ext cx="136092" cy="153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39736" y="8521872"/>
            <a:ext cx="800735" cy="734695"/>
          </a:xfrm>
          <a:custGeom>
            <a:avLst/>
            <a:gdLst/>
            <a:ahLst/>
            <a:cxnLst/>
            <a:rect l="l" t="t" r="r" b="b"/>
            <a:pathLst>
              <a:path w="800735" h="734695">
                <a:moveTo>
                  <a:pt x="400258" y="0"/>
                </a:moveTo>
                <a:lnTo>
                  <a:pt x="350050" y="2859"/>
                </a:lnTo>
                <a:lnTo>
                  <a:pt x="301703" y="11210"/>
                </a:lnTo>
                <a:lnTo>
                  <a:pt x="255593" y="24706"/>
                </a:lnTo>
                <a:lnTo>
                  <a:pt x="212094" y="43006"/>
                </a:lnTo>
                <a:lnTo>
                  <a:pt x="171581" y="65763"/>
                </a:lnTo>
                <a:lnTo>
                  <a:pt x="134430" y="92636"/>
                </a:lnTo>
                <a:lnTo>
                  <a:pt x="101015" y="123278"/>
                </a:lnTo>
                <a:lnTo>
                  <a:pt x="71712" y="157348"/>
                </a:lnTo>
                <a:lnTo>
                  <a:pt x="46896" y="194500"/>
                </a:lnTo>
                <a:lnTo>
                  <a:pt x="26941" y="234390"/>
                </a:lnTo>
                <a:lnTo>
                  <a:pt x="12224" y="276676"/>
                </a:lnTo>
                <a:lnTo>
                  <a:pt x="3118" y="321011"/>
                </a:lnTo>
                <a:lnTo>
                  <a:pt x="0" y="367054"/>
                </a:lnTo>
                <a:lnTo>
                  <a:pt x="3118" y="413097"/>
                </a:lnTo>
                <a:lnTo>
                  <a:pt x="12224" y="457432"/>
                </a:lnTo>
                <a:lnTo>
                  <a:pt x="26941" y="499718"/>
                </a:lnTo>
                <a:lnTo>
                  <a:pt x="46896" y="539608"/>
                </a:lnTo>
                <a:lnTo>
                  <a:pt x="71712" y="576760"/>
                </a:lnTo>
                <a:lnTo>
                  <a:pt x="101015" y="610829"/>
                </a:lnTo>
                <a:lnTo>
                  <a:pt x="134430" y="641472"/>
                </a:lnTo>
                <a:lnTo>
                  <a:pt x="171581" y="668345"/>
                </a:lnTo>
                <a:lnTo>
                  <a:pt x="212094" y="691102"/>
                </a:lnTo>
                <a:lnTo>
                  <a:pt x="255593" y="709402"/>
                </a:lnTo>
                <a:lnTo>
                  <a:pt x="301703" y="722898"/>
                </a:lnTo>
                <a:lnTo>
                  <a:pt x="350050" y="731249"/>
                </a:lnTo>
                <a:lnTo>
                  <a:pt x="400258" y="734109"/>
                </a:lnTo>
                <a:lnTo>
                  <a:pt x="450466" y="731249"/>
                </a:lnTo>
                <a:lnTo>
                  <a:pt x="498812" y="722898"/>
                </a:lnTo>
                <a:lnTo>
                  <a:pt x="544923" y="709402"/>
                </a:lnTo>
                <a:lnTo>
                  <a:pt x="588422" y="691102"/>
                </a:lnTo>
                <a:lnTo>
                  <a:pt x="628935" y="668345"/>
                </a:lnTo>
                <a:lnTo>
                  <a:pt x="666086" y="641472"/>
                </a:lnTo>
                <a:lnTo>
                  <a:pt x="699501" y="610829"/>
                </a:lnTo>
                <a:lnTo>
                  <a:pt x="728804" y="576760"/>
                </a:lnTo>
                <a:lnTo>
                  <a:pt x="753621" y="539608"/>
                </a:lnTo>
                <a:lnTo>
                  <a:pt x="773575" y="499718"/>
                </a:lnTo>
                <a:lnTo>
                  <a:pt x="788293" y="457432"/>
                </a:lnTo>
                <a:lnTo>
                  <a:pt x="797399" y="413097"/>
                </a:lnTo>
                <a:lnTo>
                  <a:pt x="800517" y="367054"/>
                </a:lnTo>
                <a:lnTo>
                  <a:pt x="797399" y="321011"/>
                </a:lnTo>
                <a:lnTo>
                  <a:pt x="788293" y="276676"/>
                </a:lnTo>
                <a:lnTo>
                  <a:pt x="773575" y="234390"/>
                </a:lnTo>
                <a:lnTo>
                  <a:pt x="753621" y="194500"/>
                </a:lnTo>
                <a:lnTo>
                  <a:pt x="728804" y="157348"/>
                </a:lnTo>
                <a:lnTo>
                  <a:pt x="699501" y="123278"/>
                </a:lnTo>
                <a:lnTo>
                  <a:pt x="666086" y="92636"/>
                </a:lnTo>
                <a:lnTo>
                  <a:pt x="628935" y="65763"/>
                </a:lnTo>
                <a:lnTo>
                  <a:pt x="588422" y="43006"/>
                </a:lnTo>
                <a:lnTo>
                  <a:pt x="544923" y="24706"/>
                </a:lnTo>
                <a:lnTo>
                  <a:pt x="498812" y="11210"/>
                </a:lnTo>
                <a:lnTo>
                  <a:pt x="450466" y="2859"/>
                </a:lnTo>
                <a:lnTo>
                  <a:pt x="400258" y="0"/>
                </a:lnTo>
                <a:close/>
              </a:path>
            </a:pathLst>
          </a:custGeom>
          <a:solidFill>
            <a:srgbClr val="FF0000">
              <a:alpha val="670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39736" y="8521872"/>
            <a:ext cx="800735" cy="734695"/>
          </a:xfrm>
          <a:custGeom>
            <a:avLst/>
            <a:gdLst/>
            <a:ahLst/>
            <a:cxnLst/>
            <a:rect l="l" t="t" r="r" b="b"/>
            <a:pathLst>
              <a:path w="800735" h="734695">
                <a:moveTo>
                  <a:pt x="0" y="367054"/>
                </a:moveTo>
                <a:lnTo>
                  <a:pt x="3118" y="321011"/>
                </a:lnTo>
                <a:lnTo>
                  <a:pt x="12224" y="276676"/>
                </a:lnTo>
                <a:lnTo>
                  <a:pt x="26941" y="234390"/>
                </a:lnTo>
                <a:lnTo>
                  <a:pt x="46896" y="194500"/>
                </a:lnTo>
                <a:lnTo>
                  <a:pt x="71713" y="157348"/>
                </a:lnTo>
                <a:lnTo>
                  <a:pt x="101016" y="123278"/>
                </a:lnTo>
                <a:lnTo>
                  <a:pt x="134431" y="92636"/>
                </a:lnTo>
                <a:lnTo>
                  <a:pt x="171582" y="65763"/>
                </a:lnTo>
                <a:lnTo>
                  <a:pt x="212095" y="43006"/>
                </a:lnTo>
                <a:lnTo>
                  <a:pt x="255594" y="24706"/>
                </a:lnTo>
                <a:lnTo>
                  <a:pt x="301704" y="11210"/>
                </a:lnTo>
                <a:lnTo>
                  <a:pt x="350051" y="2859"/>
                </a:lnTo>
                <a:lnTo>
                  <a:pt x="400259" y="0"/>
                </a:lnTo>
                <a:lnTo>
                  <a:pt x="450466" y="2859"/>
                </a:lnTo>
                <a:lnTo>
                  <a:pt x="498813" y="11210"/>
                </a:lnTo>
                <a:lnTo>
                  <a:pt x="544923" y="24706"/>
                </a:lnTo>
                <a:lnTo>
                  <a:pt x="588422" y="43006"/>
                </a:lnTo>
                <a:lnTo>
                  <a:pt x="628935" y="65763"/>
                </a:lnTo>
                <a:lnTo>
                  <a:pt x="666086" y="92636"/>
                </a:lnTo>
                <a:lnTo>
                  <a:pt x="699501" y="123278"/>
                </a:lnTo>
                <a:lnTo>
                  <a:pt x="728804" y="157348"/>
                </a:lnTo>
                <a:lnTo>
                  <a:pt x="753621" y="194500"/>
                </a:lnTo>
                <a:lnTo>
                  <a:pt x="773576" y="234390"/>
                </a:lnTo>
                <a:lnTo>
                  <a:pt x="788293" y="276676"/>
                </a:lnTo>
                <a:lnTo>
                  <a:pt x="797399" y="321011"/>
                </a:lnTo>
                <a:lnTo>
                  <a:pt x="800518" y="367054"/>
                </a:lnTo>
                <a:lnTo>
                  <a:pt x="797399" y="413097"/>
                </a:lnTo>
                <a:lnTo>
                  <a:pt x="788293" y="457432"/>
                </a:lnTo>
                <a:lnTo>
                  <a:pt x="773576" y="499718"/>
                </a:lnTo>
                <a:lnTo>
                  <a:pt x="753621" y="539608"/>
                </a:lnTo>
                <a:lnTo>
                  <a:pt x="728804" y="576760"/>
                </a:lnTo>
                <a:lnTo>
                  <a:pt x="699501" y="610830"/>
                </a:lnTo>
                <a:lnTo>
                  <a:pt x="666086" y="641472"/>
                </a:lnTo>
                <a:lnTo>
                  <a:pt x="628935" y="668345"/>
                </a:lnTo>
                <a:lnTo>
                  <a:pt x="588422" y="691102"/>
                </a:lnTo>
                <a:lnTo>
                  <a:pt x="544923" y="709402"/>
                </a:lnTo>
                <a:lnTo>
                  <a:pt x="498813" y="722898"/>
                </a:lnTo>
                <a:lnTo>
                  <a:pt x="450466" y="731249"/>
                </a:lnTo>
                <a:lnTo>
                  <a:pt x="400259" y="734109"/>
                </a:lnTo>
                <a:lnTo>
                  <a:pt x="350051" y="731249"/>
                </a:lnTo>
                <a:lnTo>
                  <a:pt x="301704" y="722898"/>
                </a:lnTo>
                <a:lnTo>
                  <a:pt x="255594" y="709402"/>
                </a:lnTo>
                <a:lnTo>
                  <a:pt x="212095" y="691102"/>
                </a:lnTo>
                <a:lnTo>
                  <a:pt x="171582" y="668345"/>
                </a:lnTo>
                <a:lnTo>
                  <a:pt x="134431" y="641472"/>
                </a:lnTo>
                <a:lnTo>
                  <a:pt x="101016" y="610830"/>
                </a:lnTo>
                <a:lnTo>
                  <a:pt x="71713" y="576760"/>
                </a:lnTo>
                <a:lnTo>
                  <a:pt x="46896" y="539608"/>
                </a:lnTo>
                <a:lnTo>
                  <a:pt x="26941" y="499718"/>
                </a:lnTo>
                <a:lnTo>
                  <a:pt x="12224" y="457432"/>
                </a:lnTo>
                <a:lnTo>
                  <a:pt x="3118" y="413097"/>
                </a:lnTo>
                <a:lnTo>
                  <a:pt x="0" y="3670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88568" y="8669029"/>
            <a:ext cx="136092" cy="153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68350" y="9000856"/>
            <a:ext cx="344170" cy="95250"/>
          </a:xfrm>
          <a:custGeom>
            <a:avLst/>
            <a:gdLst/>
            <a:ahLst/>
            <a:cxnLst/>
            <a:rect l="l" t="t" r="r" b="b"/>
            <a:pathLst>
              <a:path w="344170" h="95250">
                <a:moveTo>
                  <a:pt x="0" y="0"/>
                </a:moveTo>
                <a:lnTo>
                  <a:pt x="32637" y="40596"/>
                </a:lnTo>
                <a:lnTo>
                  <a:pt x="75993" y="70943"/>
                </a:lnTo>
                <a:lnTo>
                  <a:pt x="127163" y="89538"/>
                </a:lnTo>
                <a:lnTo>
                  <a:pt x="183243" y="94879"/>
                </a:lnTo>
                <a:lnTo>
                  <a:pt x="231446" y="88006"/>
                </a:lnTo>
                <a:lnTo>
                  <a:pt x="275591" y="71135"/>
                </a:lnTo>
                <a:lnTo>
                  <a:pt x="313743" y="45274"/>
                </a:lnTo>
                <a:lnTo>
                  <a:pt x="343969" y="1142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55792" y="8668456"/>
            <a:ext cx="136092" cy="1539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56599" y="8516857"/>
            <a:ext cx="774700" cy="768985"/>
          </a:xfrm>
          <a:custGeom>
            <a:avLst/>
            <a:gdLst/>
            <a:ahLst/>
            <a:cxnLst/>
            <a:rect l="l" t="t" r="r" b="b"/>
            <a:pathLst>
              <a:path w="774700" h="768984">
                <a:moveTo>
                  <a:pt x="387344" y="0"/>
                </a:moveTo>
                <a:lnTo>
                  <a:pt x="338757" y="2994"/>
                </a:lnTo>
                <a:lnTo>
                  <a:pt x="291970" y="11736"/>
                </a:lnTo>
                <a:lnTo>
                  <a:pt x="247347" y="25865"/>
                </a:lnTo>
                <a:lnTo>
                  <a:pt x="205251" y="45023"/>
                </a:lnTo>
                <a:lnTo>
                  <a:pt x="166046" y="68848"/>
                </a:lnTo>
                <a:lnTo>
                  <a:pt x="130093" y="96981"/>
                </a:lnTo>
                <a:lnTo>
                  <a:pt x="97756" y="129061"/>
                </a:lnTo>
                <a:lnTo>
                  <a:pt x="69399" y="164729"/>
                </a:lnTo>
                <a:lnTo>
                  <a:pt x="45383" y="203623"/>
                </a:lnTo>
                <a:lnTo>
                  <a:pt x="26072" y="245385"/>
                </a:lnTo>
                <a:lnTo>
                  <a:pt x="11829" y="289654"/>
                </a:lnTo>
                <a:lnTo>
                  <a:pt x="3017" y="336069"/>
                </a:lnTo>
                <a:lnTo>
                  <a:pt x="0" y="384272"/>
                </a:lnTo>
                <a:lnTo>
                  <a:pt x="3017" y="432474"/>
                </a:lnTo>
                <a:lnTo>
                  <a:pt x="11829" y="478889"/>
                </a:lnTo>
                <a:lnTo>
                  <a:pt x="26072" y="523158"/>
                </a:lnTo>
                <a:lnTo>
                  <a:pt x="45383" y="564920"/>
                </a:lnTo>
                <a:lnTo>
                  <a:pt x="69399" y="603814"/>
                </a:lnTo>
                <a:lnTo>
                  <a:pt x="97756" y="639482"/>
                </a:lnTo>
                <a:lnTo>
                  <a:pt x="130093" y="671562"/>
                </a:lnTo>
                <a:lnTo>
                  <a:pt x="166046" y="699695"/>
                </a:lnTo>
                <a:lnTo>
                  <a:pt x="205251" y="723520"/>
                </a:lnTo>
                <a:lnTo>
                  <a:pt x="247347" y="742678"/>
                </a:lnTo>
                <a:lnTo>
                  <a:pt x="291970" y="756808"/>
                </a:lnTo>
                <a:lnTo>
                  <a:pt x="338757" y="765550"/>
                </a:lnTo>
                <a:lnTo>
                  <a:pt x="387344" y="768544"/>
                </a:lnTo>
                <a:lnTo>
                  <a:pt x="435932" y="765550"/>
                </a:lnTo>
                <a:lnTo>
                  <a:pt x="482719" y="756808"/>
                </a:lnTo>
                <a:lnTo>
                  <a:pt x="527342" y="742678"/>
                </a:lnTo>
                <a:lnTo>
                  <a:pt x="569438" y="723520"/>
                </a:lnTo>
                <a:lnTo>
                  <a:pt x="608644" y="699695"/>
                </a:lnTo>
                <a:lnTo>
                  <a:pt x="644596" y="671562"/>
                </a:lnTo>
                <a:lnTo>
                  <a:pt x="676933" y="639482"/>
                </a:lnTo>
                <a:lnTo>
                  <a:pt x="705291" y="603814"/>
                </a:lnTo>
                <a:lnTo>
                  <a:pt x="729307" y="564920"/>
                </a:lnTo>
                <a:lnTo>
                  <a:pt x="748618" y="523158"/>
                </a:lnTo>
                <a:lnTo>
                  <a:pt x="762861" y="478889"/>
                </a:lnTo>
                <a:lnTo>
                  <a:pt x="771673" y="432474"/>
                </a:lnTo>
                <a:lnTo>
                  <a:pt x="774691" y="384272"/>
                </a:lnTo>
                <a:lnTo>
                  <a:pt x="771673" y="336069"/>
                </a:lnTo>
                <a:lnTo>
                  <a:pt x="762861" y="289654"/>
                </a:lnTo>
                <a:lnTo>
                  <a:pt x="748618" y="245385"/>
                </a:lnTo>
                <a:lnTo>
                  <a:pt x="729307" y="203623"/>
                </a:lnTo>
                <a:lnTo>
                  <a:pt x="705291" y="164729"/>
                </a:lnTo>
                <a:lnTo>
                  <a:pt x="676933" y="129061"/>
                </a:lnTo>
                <a:lnTo>
                  <a:pt x="644596" y="96981"/>
                </a:lnTo>
                <a:lnTo>
                  <a:pt x="608644" y="68848"/>
                </a:lnTo>
                <a:lnTo>
                  <a:pt x="569438" y="45023"/>
                </a:lnTo>
                <a:lnTo>
                  <a:pt x="527342" y="25865"/>
                </a:lnTo>
                <a:lnTo>
                  <a:pt x="482719" y="11736"/>
                </a:lnTo>
                <a:lnTo>
                  <a:pt x="435932" y="2994"/>
                </a:lnTo>
                <a:lnTo>
                  <a:pt x="387344" y="0"/>
                </a:lnTo>
                <a:close/>
              </a:path>
            </a:pathLst>
          </a:custGeom>
          <a:solidFill>
            <a:srgbClr val="FFF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56599" y="8516857"/>
            <a:ext cx="774700" cy="768985"/>
          </a:xfrm>
          <a:custGeom>
            <a:avLst/>
            <a:gdLst/>
            <a:ahLst/>
            <a:cxnLst/>
            <a:rect l="l" t="t" r="r" b="b"/>
            <a:pathLst>
              <a:path w="774700" h="768984">
                <a:moveTo>
                  <a:pt x="0" y="384272"/>
                </a:moveTo>
                <a:lnTo>
                  <a:pt x="3017" y="336069"/>
                </a:lnTo>
                <a:lnTo>
                  <a:pt x="11829" y="289654"/>
                </a:lnTo>
                <a:lnTo>
                  <a:pt x="26072" y="245385"/>
                </a:lnTo>
                <a:lnTo>
                  <a:pt x="45383" y="203623"/>
                </a:lnTo>
                <a:lnTo>
                  <a:pt x="69399" y="164729"/>
                </a:lnTo>
                <a:lnTo>
                  <a:pt x="97757" y="129061"/>
                </a:lnTo>
                <a:lnTo>
                  <a:pt x="130093" y="96981"/>
                </a:lnTo>
                <a:lnTo>
                  <a:pt x="166046" y="68848"/>
                </a:lnTo>
                <a:lnTo>
                  <a:pt x="205252" y="45023"/>
                </a:lnTo>
                <a:lnTo>
                  <a:pt x="247348" y="25865"/>
                </a:lnTo>
                <a:lnTo>
                  <a:pt x="291970" y="11736"/>
                </a:lnTo>
                <a:lnTo>
                  <a:pt x="338757" y="2994"/>
                </a:lnTo>
                <a:lnTo>
                  <a:pt x="387345" y="0"/>
                </a:lnTo>
                <a:lnTo>
                  <a:pt x="435933" y="2994"/>
                </a:lnTo>
                <a:lnTo>
                  <a:pt x="482720" y="11736"/>
                </a:lnTo>
                <a:lnTo>
                  <a:pt x="527342" y="25865"/>
                </a:lnTo>
                <a:lnTo>
                  <a:pt x="569438" y="45023"/>
                </a:lnTo>
                <a:lnTo>
                  <a:pt x="608644" y="68848"/>
                </a:lnTo>
                <a:lnTo>
                  <a:pt x="644597" y="96981"/>
                </a:lnTo>
                <a:lnTo>
                  <a:pt x="676933" y="129061"/>
                </a:lnTo>
                <a:lnTo>
                  <a:pt x="705291" y="164729"/>
                </a:lnTo>
                <a:lnTo>
                  <a:pt x="729307" y="203623"/>
                </a:lnTo>
                <a:lnTo>
                  <a:pt x="748618" y="245385"/>
                </a:lnTo>
                <a:lnTo>
                  <a:pt x="762861" y="289654"/>
                </a:lnTo>
                <a:lnTo>
                  <a:pt x="771673" y="336069"/>
                </a:lnTo>
                <a:lnTo>
                  <a:pt x="774691" y="384272"/>
                </a:lnTo>
                <a:lnTo>
                  <a:pt x="771673" y="432474"/>
                </a:lnTo>
                <a:lnTo>
                  <a:pt x="762861" y="478889"/>
                </a:lnTo>
                <a:lnTo>
                  <a:pt x="748618" y="523158"/>
                </a:lnTo>
                <a:lnTo>
                  <a:pt x="729307" y="564920"/>
                </a:lnTo>
                <a:lnTo>
                  <a:pt x="705291" y="603814"/>
                </a:lnTo>
                <a:lnTo>
                  <a:pt x="676933" y="639482"/>
                </a:lnTo>
                <a:lnTo>
                  <a:pt x="644597" y="671562"/>
                </a:lnTo>
                <a:lnTo>
                  <a:pt x="608644" y="699695"/>
                </a:lnTo>
                <a:lnTo>
                  <a:pt x="569438" y="723520"/>
                </a:lnTo>
                <a:lnTo>
                  <a:pt x="527342" y="742678"/>
                </a:lnTo>
                <a:lnTo>
                  <a:pt x="482720" y="756807"/>
                </a:lnTo>
                <a:lnTo>
                  <a:pt x="435933" y="765549"/>
                </a:lnTo>
                <a:lnTo>
                  <a:pt x="387345" y="768544"/>
                </a:lnTo>
                <a:lnTo>
                  <a:pt x="338757" y="765549"/>
                </a:lnTo>
                <a:lnTo>
                  <a:pt x="291970" y="756807"/>
                </a:lnTo>
                <a:lnTo>
                  <a:pt x="247348" y="742678"/>
                </a:lnTo>
                <a:lnTo>
                  <a:pt x="205252" y="723520"/>
                </a:lnTo>
                <a:lnTo>
                  <a:pt x="166046" y="699695"/>
                </a:lnTo>
                <a:lnTo>
                  <a:pt x="130093" y="671562"/>
                </a:lnTo>
                <a:lnTo>
                  <a:pt x="97757" y="639482"/>
                </a:lnTo>
                <a:lnTo>
                  <a:pt x="69399" y="603814"/>
                </a:lnTo>
                <a:lnTo>
                  <a:pt x="45383" y="564920"/>
                </a:lnTo>
                <a:lnTo>
                  <a:pt x="26072" y="523158"/>
                </a:lnTo>
                <a:lnTo>
                  <a:pt x="11829" y="478889"/>
                </a:lnTo>
                <a:lnTo>
                  <a:pt x="3017" y="432474"/>
                </a:lnTo>
                <a:lnTo>
                  <a:pt x="0" y="38427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19266" y="8611613"/>
            <a:ext cx="1265555" cy="0"/>
          </a:xfrm>
          <a:custGeom>
            <a:avLst/>
            <a:gdLst/>
            <a:ahLst/>
            <a:cxnLst/>
            <a:rect l="l" t="t" r="r" b="b"/>
            <a:pathLst>
              <a:path w="1265554">
                <a:moveTo>
                  <a:pt x="0" y="0"/>
                </a:moveTo>
                <a:lnTo>
                  <a:pt x="1264943" y="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13700" y="8204200"/>
            <a:ext cx="876300" cy="469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72188" y="8243578"/>
            <a:ext cx="759460" cy="342900"/>
          </a:xfrm>
          <a:custGeom>
            <a:avLst/>
            <a:gdLst/>
            <a:ahLst/>
            <a:cxnLst/>
            <a:rect l="l" t="t" r="r" b="b"/>
            <a:pathLst>
              <a:path w="759459" h="342900">
                <a:moveTo>
                  <a:pt x="0" y="0"/>
                </a:moveTo>
                <a:lnTo>
                  <a:pt x="759103" y="0"/>
                </a:lnTo>
                <a:lnTo>
                  <a:pt x="759103" y="342590"/>
                </a:lnTo>
                <a:lnTo>
                  <a:pt x="0" y="34259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72188" y="8243578"/>
            <a:ext cx="759460" cy="342900"/>
          </a:xfrm>
          <a:custGeom>
            <a:avLst/>
            <a:gdLst/>
            <a:ahLst/>
            <a:cxnLst/>
            <a:rect l="l" t="t" r="r" b="b"/>
            <a:pathLst>
              <a:path w="759459" h="342900">
                <a:moveTo>
                  <a:pt x="0" y="0"/>
                </a:moveTo>
                <a:lnTo>
                  <a:pt x="759103" y="0"/>
                </a:lnTo>
                <a:lnTo>
                  <a:pt x="759103" y="342590"/>
                </a:lnTo>
                <a:lnTo>
                  <a:pt x="0" y="34259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77777" y="9019837"/>
            <a:ext cx="339090" cy="101600"/>
          </a:xfrm>
          <a:custGeom>
            <a:avLst/>
            <a:gdLst/>
            <a:ahLst/>
            <a:cxnLst/>
            <a:rect l="l" t="t" r="r" b="b"/>
            <a:pathLst>
              <a:path w="339090" h="101600">
                <a:moveTo>
                  <a:pt x="0" y="0"/>
                </a:moveTo>
                <a:lnTo>
                  <a:pt x="24800" y="35454"/>
                </a:lnTo>
                <a:lnTo>
                  <a:pt x="56727" y="64119"/>
                </a:lnTo>
                <a:lnTo>
                  <a:pt x="94317" y="85175"/>
                </a:lnTo>
                <a:lnTo>
                  <a:pt x="136104" y="97800"/>
                </a:lnTo>
                <a:lnTo>
                  <a:pt x="180622" y="101174"/>
                </a:lnTo>
                <a:lnTo>
                  <a:pt x="228136" y="93845"/>
                </a:lnTo>
                <a:lnTo>
                  <a:pt x="271649" y="75855"/>
                </a:lnTo>
                <a:lnTo>
                  <a:pt x="309255" y="48278"/>
                </a:lnTo>
                <a:lnTo>
                  <a:pt x="339049" y="12186"/>
                </a:lnTo>
              </a:path>
            </a:pathLst>
          </a:custGeom>
          <a:ln w="349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43980" y="8694081"/>
            <a:ext cx="132255" cy="1638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17694" y="8694081"/>
            <a:ext cx="132256" cy="1638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1537" y="636563"/>
            <a:ext cx="79781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5" dirty="0"/>
              <a:t>Operator/User</a:t>
            </a:r>
            <a:r>
              <a:rPr spc="290" dirty="0"/>
              <a:t> </a:t>
            </a:r>
            <a:r>
              <a:rPr spc="65" dirty="0"/>
              <a:t>tensions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9757" y="5884108"/>
            <a:ext cx="193899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Operator</a:t>
            </a:r>
          </a:p>
        </p:txBody>
      </p:sp>
      <p:sp>
        <p:nvSpPr>
          <p:cNvPr id="4" name="object 4"/>
          <p:cNvSpPr/>
          <p:nvPr/>
        </p:nvSpPr>
        <p:spPr>
          <a:xfrm>
            <a:off x="1781017" y="5674899"/>
            <a:ext cx="774700" cy="768985"/>
          </a:xfrm>
          <a:custGeom>
            <a:avLst/>
            <a:gdLst/>
            <a:ahLst/>
            <a:cxnLst/>
            <a:rect l="l" t="t" r="r" b="b"/>
            <a:pathLst>
              <a:path w="774700" h="768985">
                <a:moveTo>
                  <a:pt x="387344" y="0"/>
                </a:moveTo>
                <a:lnTo>
                  <a:pt x="338757" y="2994"/>
                </a:lnTo>
                <a:lnTo>
                  <a:pt x="291970" y="11736"/>
                </a:lnTo>
                <a:lnTo>
                  <a:pt x="247347" y="25865"/>
                </a:lnTo>
                <a:lnTo>
                  <a:pt x="205251" y="45023"/>
                </a:lnTo>
                <a:lnTo>
                  <a:pt x="166046" y="68848"/>
                </a:lnTo>
                <a:lnTo>
                  <a:pt x="130093" y="96981"/>
                </a:lnTo>
                <a:lnTo>
                  <a:pt x="97756" y="129061"/>
                </a:lnTo>
                <a:lnTo>
                  <a:pt x="69399" y="164729"/>
                </a:lnTo>
                <a:lnTo>
                  <a:pt x="45383" y="203624"/>
                </a:lnTo>
                <a:lnTo>
                  <a:pt x="26072" y="245385"/>
                </a:lnTo>
                <a:lnTo>
                  <a:pt x="11829" y="289654"/>
                </a:lnTo>
                <a:lnTo>
                  <a:pt x="3017" y="336070"/>
                </a:lnTo>
                <a:lnTo>
                  <a:pt x="0" y="384272"/>
                </a:lnTo>
                <a:lnTo>
                  <a:pt x="3017" y="432474"/>
                </a:lnTo>
                <a:lnTo>
                  <a:pt x="11829" y="478890"/>
                </a:lnTo>
                <a:lnTo>
                  <a:pt x="26072" y="523159"/>
                </a:lnTo>
                <a:lnTo>
                  <a:pt x="45383" y="564920"/>
                </a:lnTo>
                <a:lnTo>
                  <a:pt x="69399" y="603815"/>
                </a:lnTo>
                <a:lnTo>
                  <a:pt x="97756" y="639482"/>
                </a:lnTo>
                <a:lnTo>
                  <a:pt x="130093" y="671562"/>
                </a:lnTo>
                <a:lnTo>
                  <a:pt x="166046" y="699695"/>
                </a:lnTo>
                <a:lnTo>
                  <a:pt x="205251" y="723520"/>
                </a:lnTo>
                <a:lnTo>
                  <a:pt x="247347" y="742678"/>
                </a:lnTo>
                <a:lnTo>
                  <a:pt x="291970" y="756808"/>
                </a:lnTo>
                <a:lnTo>
                  <a:pt x="338757" y="765550"/>
                </a:lnTo>
                <a:lnTo>
                  <a:pt x="387344" y="768544"/>
                </a:lnTo>
                <a:lnTo>
                  <a:pt x="435932" y="765550"/>
                </a:lnTo>
                <a:lnTo>
                  <a:pt x="482719" y="756808"/>
                </a:lnTo>
                <a:lnTo>
                  <a:pt x="527342" y="742678"/>
                </a:lnTo>
                <a:lnTo>
                  <a:pt x="569438" y="723520"/>
                </a:lnTo>
                <a:lnTo>
                  <a:pt x="608644" y="699695"/>
                </a:lnTo>
                <a:lnTo>
                  <a:pt x="644596" y="671562"/>
                </a:lnTo>
                <a:lnTo>
                  <a:pt x="676933" y="639482"/>
                </a:lnTo>
                <a:lnTo>
                  <a:pt x="705291" y="603815"/>
                </a:lnTo>
                <a:lnTo>
                  <a:pt x="729307" y="564920"/>
                </a:lnTo>
                <a:lnTo>
                  <a:pt x="748618" y="523159"/>
                </a:lnTo>
                <a:lnTo>
                  <a:pt x="762861" y="478890"/>
                </a:lnTo>
                <a:lnTo>
                  <a:pt x="771673" y="432474"/>
                </a:lnTo>
                <a:lnTo>
                  <a:pt x="774691" y="384272"/>
                </a:lnTo>
                <a:lnTo>
                  <a:pt x="771673" y="336070"/>
                </a:lnTo>
                <a:lnTo>
                  <a:pt x="762861" y="289654"/>
                </a:lnTo>
                <a:lnTo>
                  <a:pt x="748618" y="245385"/>
                </a:lnTo>
                <a:lnTo>
                  <a:pt x="729307" y="203624"/>
                </a:lnTo>
                <a:lnTo>
                  <a:pt x="705291" y="164729"/>
                </a:lnTo>
                <a:lnTo>
                  <a:pt x="676933" y="129061"/>
                </a:lnTo>
                <a:lnTo>
                  <a:pt x="644596" y="96981"/>
                </a:lnTo>
                <a:lnTo>
                  <a:pt x="608644" y="68848"/>
                </a:lnTo>
                <a:lnTo>
                  <a:pt x="569438" y="45023"/>
                </a:lnTo>
                <a:lnTo>
                  <a:pt x="527342" y="25865"/>
                </a:lnTo>
                <a:lnTo>
                  <a:pt x="482719" y="11736"/>
                </a:lnTo>
                <a:lnTo>
                  <a:pt x="435932" y="2994"/>
                </a:lnTo>
                <a:lnTo>
                  <a:pt x="387344" y="0"/>
                </a:lnTo>
                <a:close/>
              </a:path>
            </a:pathLst>
          </a:custGeom>
          <a:solidFill>
            <a:srgbClr val="FFF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81017" y="5674899"/>
            <a:ext cx="774700" cy="768985"/>
          </a:xfrm>
          <a:custGeom>
            <a:avLst/>
            <a:gdLst/>
            <a:ahLst/>
            <a:cxnLst/>
            <a:rect l="l" t="t" r="r" b="b"/>
            <a:pathLst>
              <a:path w="774700" h="768985">
                <a:moveTo>
                  <a:pt x="0" y="384272"/>
                </a:moveTo>
                <a:lnTo>
                  <a:pt x="3017" y="336069"/>
                </a:lnTo>
                <a:lnTo>
                  <a:pt x="11829" y="289654"/>
                </a:lnTo>
                <a:lnTo>
                  <a:pt x="26072" y="245385"/>
                </a:lnTo>
                <a:lnTo>
                  <a:pt x="45383" y="203623"/>
                </a:lnTo>
                <a:lnTo>
                  <a:pt x="69399" y="164729"/>
                </a:lnTo>
                <a:lnTo>
                  <a:pt x="97757" y="129061"/>
                </a:lnTo>
                <a:lnTo>
                  <a:pt x="130093" y="96981"/>
                </a:lnTo>
                <a:lnTo>
                  <a:pt x="166046" y="68848"/>
                </a:lnTo>
                <a:lnTo>
                  <a:pt x="205252" y="45023"/>
                </a:lnTo>
                <a:lnTo>
                  <a:pt x="247348" y="25865"/>
                </a:lnTo>
                <a:lnTo>
                  <a:pt x="291970" y="11736"/>
                </a:lnTo>
                <a:lnTo>
                  <a:pt x="338757" y="2994"/>
                </a:lnTo>
                <a:lnTo>
                  <a:pt x="387345" y="0"/>
                </a:lnTo>
                <a:lnTo>
                  <a:pt x="435933" y="2994"/>
                </a:lnTo>
                <a:lnTo>
                  <a:pt x="482720" y="11736"/>
                </a:lnTo>
                <a:lnTo>
                  <a:pt x="527342" y="25865"/>
                </a:lnTo>
                <a:lnTo>
                  <a:pt x="569438" y="45023"/>
                </a:lnTo>
                <a:lnTo>
                  <a:pt x="608644" y="68848"/>
                </a:lnTo>
                <a:lnTo>
                  <a:pt x="644597" y="96981"/>
                </a:lnTo>
                <a:lnTo>
                  <a:pt x="676933" y="129061"/>
                </a:lnTo>
                <a:lnTo>
                  <a:pt x="705291" y="164729"/>
                </a:lnTo>
                <a:lnTo>
                  <a:pt x="729307" y="203623"/>
                </a:lnTo>
                <a:lnTo>
                  <a:pt x="748618" y="245385"/>
                </a:lnTo>
                <a:lnTo>
                  <a:pt x="762861" y="289654"/>
                </a:lnTo>
                <a:lnTo>
                  <a:pt x="771673" y="336069"/>
                </a:lnTo>
                <a:lnTo>
                  <a:pt x="774691" y="384272"/>
                </a:lnTo>
                <a:lnTo>
                  <a:pt x="771673" y="432474"/>
                </a:lnTo>
                <a:lnTo>
                  <a:pt x="762861" y="478889"/>
                </a:lnTo>
                <a:lnTo>
                  <a:pt x="748618" y="523158"/>
                </a:lnTo>
                <a:lnTo>
                  <a:pt x="729307" y="564920"/>
                </a:lnTo>
                <a:lnTo>
                  <a:pt x="705291" y="603814"/>
                </a:lnTo>
                <a:lnTo>
                  <a:pt x="676933" y="639482"/>
                </a:lnTo>
                <a:lnTo>
                  <a:pt x="644597" y="671562"/>
                </a:lnTo>
                <a:lnTo>
                  <a:pt x="608644" y="699695"/>
                </a:lnTo>
                <a:lnTo>
                  <a:pt x="569438" y="723520"/>
                </a:lnTo>
                <a:lnTo>
                  <a:pt x="527342" y="742678"/>
                </a:lnTo>
                <a:lnTo>
                  <a:pt x="482720" y="756807"/>
                </a:lnTo>
                <a:lnTo>
                  <a:pt x="435933" y="765549"/>
                </a:lnTo>
                <a:lnTo>
                  <a:pt x="387345" y="768544"/>
                </a:lnTo>
                <a:lnTo>
                  <a:pt x="338757" y="765549"/>
                </a:lnTo>
                <a:lnTo>
                  <a:pt x="291970" y="756807"/>
                </a:lnTo>
                <a:lnTo>
                  <a:pt x="247348" y="742678"/>
                </a:lnTo>
                <a:lnTo>
                  <a:pt x="205252" y="723520"/>
                </a:lnTo>
                <a:lnTo>
                  <a:pt x="166046" y="699695"/>
                </a:lnTo>
                <a:lnTo>
                  <a:pt x="130093" y="671562"/>
                </a:lnTo>
                <a:lnTo>
                  <a:pt x="97757" y="639482"/>
                </a:lnTo>
                <a:lnTo>
                  <a:pt x="69399" y="603814"/>
                </a:lnTo>
                <a:lnTo>
                  <a:pt x="45383" y="564920"/>
                </a:lnTo>
                <a:lnTo>
                  <a:pt x="26072" y="523158"/>
                </a:lnTo>
                <a:lnTo>
                  <a:pt x="11829" y="478889"/>
                </a:lnTo>
                <a:lnTo>
                  <a:pt x="3017" y="432474"/>
                </a:lnTo>
                <a:lnTo>
                  <a:pt x="0" y="38427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3685" y="5769655"/>
            <a:ext cx="1265555" cy="0"/>
          </a:xfrm>
          <a:custGeom>
            <a:avLst/>
            <a:gdLst/>
            <a:ahLst/>
            <a:cxnLst/>
            <a:rect l="l" t="t" r="r" b="b"/>
            <a:pathLst>
              <a:path w="1265555">
                <a:moveTo>
                  <a:pt x="0" y="0"/>
                </a:moveTo>
                <a:lnTo>
                  <a:pt x="1264943" y="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27200" y="5359400"/>
            <a:ext cx="889000" cy="46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96606" y="5401621"/>
            <a:ext cx="759460" cy="342900"/>
          </a:xfrm>
          <a:custGeom>
            <a:avLst/>
            <a:gdLst/>
            <a:ahLst/>
            <a:cxnLst/>
            <a:rect l="l" t="t" r="r" b="b"/>
            <a:pathLst>
              <a:path w="759460" h="342900">
                <a:moveTo>
                  <a:pt x="0" y="0"/>
                </a:moveTo>
                <a:lnTo>
                  <a:pt x="759103" y="0"/>
                </a:lnTo>
                <a:lnTo>
                  <a:pt x="759103" y="342590"/>
                </a:lnTo>
                <a:lnTo>
                  <a:pt x="0" y="34259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96606" y="5401621"/>
            <a:ext cx="759460" cy="342900"/>
          </a:xfrm>
          <a:custGeom>
            <a:avLst/>
            <a:gdLst/>
            <a:ahLst/>
            <a:cxnLst/>
            <a:rect l="l" t="t" r="r" b="b"/>
            <a:pathLst>
              <a:path w="759460" h="342900">
                <a:moveTo>
                  <a:pt x="0" y="0"/>
                </a:moveTo>
                <a:lnTo>
                  <a:pt x="759103" y="0"/>
                </a:lnTo>
                <a:lnTo>
                  <a:pt x="759103" y="342590"/>
                </a:lnTo>
                <a:lnTo>
                  <a:pt x="0" y="34259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02195" y="6177879"/>
            <a:ext cx="339090" cy="101600"/>
          </a:xfrm>
          <a:custGeom>
            <a:avLst/>
            <a:gdLst/>
            <a:ahLst/>
            <a:cxnLst/>
            <a:rect l="l" t="t" r="r" b="b"/>
            <a:pathLst>
              <a:path w="339089" h="101600">
                <a:moveTo>
                  <a:pt x="0" y="0"/>
                </a:moveTo>
                <a:lnTo>
                  <a:pt x="24800" y="35454"/>
                </a:lnTo>
                <a:lnTo>
                  <a:pt x="56727" y="64119"/>
                </a:lnTo>
                <a:lnTo>
                  <a:pt x="94317" y="85175"/>
                </a:lnTo>
                <a:lnTo>
                  <a:pt x="136104" y="97800"/>
                </a:lnTo>
                <a:lnTo>
                  <a:pt x="180622" y="101174"/>
                </a:lnTo>
                <a:lnTo>
                  <a:pt x="228136" y="93845"/>
                </a:lnTo>
                <a:lnTo>
                  <a:pt x="271649" y="75855"/>
                </a:lnTo>
                <a:lnTo>
                  <a:pt x="309255" y="48278"/>
                </a:lnTo>
                <a:lnTo>
                  <a:pt x="339049" y="12186"/>
                </a:lnTo>
              </a:path>
            </a:pathLst>
          </a:custGeom>
          <a:ln w="349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68398" y="5852124"/>
            <a:ext cx="132255" cy="163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42112" y="5852124"/>
            <a:ext cx="132256" cy="163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797384" y="5754692"/>
            <a:ext cx="800735" cy="734695"/>
          </a:xfrm>
          <a:custGeom>
            <a:avLst/>
            <a:gdLst/>
            <a:ahLst/>
            <a:cxnLst/>
            <a:rect l="l" t="t" r="r" b="b"/>
            <a:pathLst>
              <a:path w="800734" h="734695">
                <a:moveTo>
                  <a:pt x="400258" y="0"/>
                </a:moveTo>
                <a:lnTo>
                  <a:pt x="350050" y="2859"/>
                </a:lnTo>
                <a:lnTo>
                  <a:pt x="301704" y="11210"/>
                </a:lnTo>
                <a:lnTo>
                  <a:pt x="255594" y="24706"/>
                </a:lnTo>
                <a:lnTo>
                  <a:pt x="212094" y="43006"/>
                </a:lnTo>
                <a:lnTo>
                  <a:pt x="171582" y="65763"/>
                </a:lnTo>
                <a:lnTo>
                  <a:pt x="134430" y="92636"/>
                </a:lnTo>
                <a:lnTo>
                  <a:pt x="101016" y="123278"/>
                </a:lnTo>
                <a:lnTo>
                  <a:pt x="71713" y="157348"/>
                </a:lnTo>
                <a:lnTo>
                  <a:pt x="46896" y="194500"/>
                </a:lnTo>
                <a:lnTo>
                  <a:pt x="26941" y="234390"/>
                </a:lnTo>
                <a:lnTo>
                  <a:pt x="12224" y="276675"/>
                </a:lnTo>
                <a:lnTo>
                  <a:pt x="3118" y="321011"/>
                </a:lnTo>
                <a:lnTo>
                  <a:pt x="0" y="367054"/>
                </a:lnTo>
                <a:lnTo>
                  <a:pt x="3118" y="413096"/>
                </a:lnTo>
                <a:lnTo>
                  <a:pt x="12224" y="457432"/>
                </a:lnTo>
                <a:lnTo>
                  <a:pt x="26941" y="499717"/>
                </a:lnTo>
                <a:lnTo>
                  <a:pt x="46896" y="539608"/>
                </a:lnTo>
                <a:lnTo>
                  <a:pt x="71713" y="576760"/>
                </a:lnTo>
                <a:lnTo>
                  <a:pt x="101016" y="610829"/>
                </a:lnTo>
                <a:lnTo>
                  <a:pt x="134430" y="641472"/>
                </a:lnTo>
                <a:lnTo>
                  <a:pt x="171582" y="668344"/>
                </a:lnTo>
                <a:lnTo>
                  <a:pt x="212094" y="691102"/>
                </a:lnTo>
                <a:lnTo>
                  <a:pt x="255594" y="709401"/>
                </a:lnTo>
                <a:lnTo>
                  <a:pt x="301704" y="722898"/>
                </a:lnTo>
                <a:lnTo>
                  <a:pt x="350050" y="731248"/>
                </a:lnTo>
                <a:lnTo>
                  <a:pt x="400258" y="734108"/>
                </a:lnTo>
                <a:lnTo>
                  <a:pt x="450466" y="731248"/>
                </a:lnTo>
                <a:lnTo>
                  <a:pt x="498812" y="722898"/>
                </a:lnTo>
                <a:lnTo>
                  <a:pt x="544923" y="709401"/>
                </a:lnTo>
                <a:lnTo>
                  <a:pt x="588422" y="691102"/>
                </a:lnTo>
                <a:lnTo>
                  <a:pt x="628935" y="668344"/>
                </a:lnTo>
                <a:lnTo>
                  <a:pt x="666086" y="641472"/>
                </a:lnTo>
                <a:lnTo>
                  <a:pt x="699501" y="610829"/>
                </a:lnTo>
                <a:lnTo>
                  <a:pt x="728804" y="576760"/>
                </a:lnTo>
                <a:lnTo>
                  <a:pt x="753621" y="539608"/>
                </a:lnTo>
                <a:lnTo>
                  <a:pt x="773575" y="499717"/>
                </a:lnTo>
                <a:lnTo>
                  <a:pt x="788293" y="457432"/>
                </a:lnTo>
                <a:lnTo>
                  <a:pt x="797399" y="413096"/>
                </a:lnTo>
                <a:lnTo>
                  <a:pt x="800517" y="367054"/>
                </a:lnTo>
                <a:lnTo>
                  <a:pt x="797399" y="321011"/>
                </a:lnTo>
                <a:lnTo>
                  <a:pt x="788293" y="276675"/>
                </a:lnTo>
                <a:lnTo>
                  <a:pt x="773575" y="234390"/>
                </a:lnTo>
                <a:lnTo>
                  <a:pt x="753621" y="194500"/>
                </a:lnTo>
                <a:lnTo>
                  <a:pt x="728804" y="157348"/>
                </a:lnTo>
                <a:lnTo>
                  <a:pt x="699501" y="123278"/>
                </a:lnTo>
                <a:lnTo>
                  <a:pt x="666086" y="92636"/>
                </a:lnTo>
                <a:lnTo>
                  <a:pt x="628935" y="65763"/>
                </a:lnTo>
                <a:lnTo>
                  <a:pt x="588422" y="43006"/>
                </a:lnTo>
                <a:lnTo>
                  <a:pt x="544923" y="24706"/>
                </a:lnTo>
                <a:lnTo>
                  <a:pt x="498812" y="11210"/>
                </a:lnTo>
                <a:lnTo>
                  <a:pt x="450466" y="2859"/>
                </a:lnTo>
                <a:lnTo>
                  <a:pt x="400258" y="0"/>
                </a:lnTo>
                <a:close/>
              </a:path>
            </a:pathLst>
          </a:custGeom>
          <a:solidFill>
            <a:srgbClr val="FF0000">
              <a:alpha val="670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797384" y="5754692"/>
            <a:ext cx="800735" cy="734695"/>
          </a:xfrm>
          <a:custGeom>
            <a:avLst/>
            <a:gdLst/>
            <a:ahLst/>
            <a:cxnLst/>
            <a:rect l="l" t="t" r="r" b="b"/>
            <a:pathLst>
              <a:path w="800734" h="734695">
                <a:moveTo>
                  <a:pt x="0" y="367054"/>
                </a:moveTo>
                <a:lnTo>
                  <a:pt x="3118" y="321011"/>
                </a:lnTo>
                <a:lnTo>
                  <a:pt x="12224" y="276676"/>
                </a:lnTo>
                <a:lnTo>
                  <a:pt x="26941" y="234390"/>
                </a:lnTo>
                <a:lnTo>
                  <a:pt x="46896" y="194500"/>
                </a:lnTo>
                <a:lnTo>
                  <a:pt x="71713" y="157348"/>
                </a:lnTo>
                <a:lnTo>
                  <a:pt x="101016" y="123278"/>
                </a:lnTo>
                <a:lnTo>
                  <a:pt x="134431" y="92636"/>
                </a:lnTo>
                <a:lnTo>
                  <a:pt x="171582" y="65763"/>
                </a:lnTo>
                <a:lnTo>
                  <a:pt x="212095" y="43006"/>
                </a:lnTo>
                <a:lnTo>
                  <a:pt x="255594" y="24706"/>
                </a:lnTo>
                <a:lnTo>
                  <a:pt x="301704" y="11210"/>
                </a:lnTo>
                <a:lnTo>
                  <a:pt x="350051" y="2859"/>
                </a:lnTo>
                <a:lnTo>
                  <a:pt x="400259" y="0"/>
                </a:lnTo>
                <a:lnTo>
                  <a:pt x="450466" y="2859"/>
                </a:lnTo>
                <a:lnTo>
                  <a:pt x="498813" y="11210"/>
                </a:lnTo>
                <a:lnTo>
                  <a:pt x="544923" y="24706"/>
                </a:lnTo>
                <a:lnTo>
                  <a:pt x="588422" y="43006"/>
                </a:lnTo>
                <a:lnTo>
                  <a:pt x="628935" y="65763"/>
                </a:lnTo>
                <a:lnTo>
                  <a:pt x="666086" y="92636"/>
                </a:lnTo>
                <a:lnTo>
                  <a:pt x="699501" y="123278"/>
                </a:lnTo>
                <a:lnTo>
                  <a:pt x="728804" y="157348"/>
                </a:lnTo>
                <a:lnTo>
                  <a:pt x="753621" y="194500"/>
                </a:lnTo>
                <a:lnTo>
                  <a:pt x="773576" y="234390"/>
                </a:lnTo>
                <a:lnTo>
                  <a:pt x="788293" y="276676"/>
                </a:lnTo>
                <a:lnTo>
                  <a:pt x="797399" y="321011"/>
                </a:lnTo>
                <a:lnTo>
                  <a:pt x="800518" y="367054"/>
                </a:lnTo>
                <a:lnTo>
                  <a:pt x="797399" y="413097"/>
                </a:lnTo>
                <a:lnTo>
                  <a:pt x="788293" y="457432"/>
                </a:lnTo>
                <a:lnTo>
                  <a:pt x="773576" y="499718"/>
                </a:lnTo>
                <a:lnTo>
                  <a:pt x="753621" y="539608"/>
                </a:lnTo>
                <a:lnTo>
                  <a:pt x="728804" y="576760"/>
                </a:lnTo>
                <a:lnTo>
                  <a:pt x="699501" y="610830"/>
                </a:lnTo>
                <a:lnTo>
                  <a:pt x="666086" y="641472"/>
                </a:lnTo>
                <a:lnTo>
                  <a:pt x="628935" y="668345"/>
                </a:lnTo>
                <a:lnTo>
                  <a:pt x="588422" y="691102"/>
                </a:lnTo>
                <a:lnTo>
                  <a:pt x="544923" y="709402"/>
                </a:lnTo>
                <a:lnTo>
                  <a:pt x="498813" y="722898"/>
                </a:lnTo>
                <a:lnTo>
                  <a:pt x="450466" y="731249"/>
                </a:lnTo>
                <a:lnTo>
                  <a:pt x="400259" y="734109"/>
                </a:lnTo>
                <a:lnTo>
                  <a:pt x="350051" y="731249"/>
                </a:lnTo>
                <a:lnTo>
                  <a:pt x="301704" y="722898"/>
                </a:lnTo>
                <a:lnTo>
                  <a:pt x="255594" y="709402"/>
                </a:lnTo>
                <a:lnTo>
                  <a:pt x="212095" y="691102"/>
                </a:lnTo>
                <a:lnTo>
                  <a:pt x="171582" y="668345"/>
                </a:lnTo>
                <a:lnTo>
                  <a:pt x="134431" y="641472"/>
                </a:lnTo>
                <a:lnTo>
                  <a:pt x="101016" y="610830"/>
                </a:lnTo>
                <a:lnTo>
                  <a:pt x="71713" y="576760"/>
                </a:lnTo>
                <a:lnTo>
                  <a:pt x="46896" y="539608"/>
                </a:lnTo>
                <a:lnTo>
                  <a:pt x="26941" y="499718"/>
                </a:lnTo>
                <a:lnTo>
                  <a:pt x="12224" y="457432"/>
                </a:lnTo>
                <a:lnTo>
                  <a:pt x="3118" y="413097"/>
                </a:lnTo>
                <a:lnTo>
                  <a:pt x="0" y="3670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246216" y="5907081"/>
            <a:ext cx="136092" cy="153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25996" y="6233675"/>
            <a:ext cx="344170" cy="95250"/>
          </a:xfrm>
          <a:custGeom>
            <a:avLst/>
            <a:gdLst/>
            <a:ahLst/>
            <a:cxnLst/>
            <a:rect l="l" t="t" r="r" b="b"/>
            <a:pathLst>
              <a:path w="344170" h="95250">
                <a:moveTo>
                  <a:pt x="0" y="0"/>
                </a:moveTo>
                <a:lnTo>
                  <a:pt x="32638" y="40596"/>
                </a:lnTo>
                <a:lnTo>
                  <a:pt x="75993" y="70943"/>
                </a:lnTo>
                <a:lnTo>
                  <a:pt x="127163" y="89538"/>
                </a:lnTo>
                <a:lnTo>
                  <a:pt x="183243" y="94879"/>
                </a:lnTo>
                <a:lnTo>
                  <a:pt x="231447" y="88006"/>
                </a:lnTo>
                <a:lnTo>
                  <a:pt x="275592" y="71135"/>
                </a:lnTo>
                <a:lnTo>
                  <a:pt x="313743" y="45274"/>
                </a:lnTo>
                <a:lnTo>
                  <a:pt x="343970" y="1142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013439" y="5901275"/>
            <a:ext cx="136092" cy="1539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961681" y="2258567"/>
            <a:ext cx="4639310" cy="2230755"/>
          </a:xfrm>
          <a:custGeom>
            <a:avLst/>
            <a:gdLst/>
            <a:ahLst/>
            <a:cxnLst/>
            <a:rect l="l" t="t" r="r" b="b"/>
            <a:pathLst>
              <a:path w="4639309" h="2230754">
                <a:moveTo>
                  <a:pt x="0" y="0"/>
                </a:moveTo>
                <a:lnTo>
                  <a:pt x="4639125" y="0"/>
                </a:lnTo>
                <a:lnTo>
                  <a:pt x="4639125" y="2230498"/>
                </a:lnTo>
                <a:lnTo>
                  <a:pt x="0" y="2230498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961681" y="2258567"/>
            <a:ext cx="4639310" cy="2230755"/>
          </a:xfrm>
          <a:custGeom>
            <a:avLst/>
            <a:gdLst/>
            <a:ahLst/>
            <a:cxnLst/>
            <a:rect l="l" t="t" r="r" b="b"/>
            <a:pathLst>
              <a:path w="4639309" h="2230754">
                <a:moveTo>
                  <a:pt x="0" y="0"/>
                </a:moveTo>
                <a:lnTo>
                  <a:pt x="4639124" y="0"/>
                </a:lnTo>
                <a:lnTo>
                  <a:pt x="4639124" y="2230498"/>
                </a:lnTo>
                <a:lnTo>
                  <a:pt x="0" y="2230498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409506" y="2785435"/>
            <a:ext cx="375920" cy="13112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55" dirty="0">
                <a:latin typeface="Arial"/>
                <a:cs typeface="Arial"/>
              </a:rPr>
              <a:t>Resources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645455" y="3520884"/>
            <a:ext cx="552450" cy="948690"/>
          </a:xfrm>
          <a:custGeom>
            <a:avLst/>
            <a:gdLst/>
            <a:ahLst/>
            <a:cxnLst/>
            <a:rect l="l" t="t" r="r" b="b"/>
            <a:pathLst>
              <a:path w="552450" h="948689">
                <a:moveTo>
                  <a:pt x="0" y="0"/>
                </a:moveTo>
                <a:lnTo>
                  <a:pt x="552188" y="0"/>
                </a:lnTo>
                <a:lnTo>
                  <a:pt x="552188" y="948489"/>
                </a:lnTo>
                <a:lnTo>
                  <a:pt x="0" y="948489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038362" y="3527145"/>
            <a:ext cx="552450" cy="948690"/>
          </a:xfrm>
          <a:custGeom>
            <a:avLst/>
            <a:gdLst/>
            <a:ahLst/>
            <a:cxnLst/>
            <a:rect l="l" t="t" r="r" b="b"/>
            <a:pathLst>
              <a:path w="552450" h="948689">
                <a:moveTo>
                  <a:pt x="0" y="0"/>
                </a:moveTo>
                <a:lnTo>
                  <a:pt x="552183" y="0"/>
                </a:lnTo>
                <a:lnTo>
                  <a:pt x="552183" y="948488"/>
                </a:lnTo>
                <a:lnTo>
                  <a:pt x="0" y="948488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35939" y="3522995"/>
            <a:ext cx="552450" cy="948690"/>
          </a:xfrm>
          <a:custGeom>
            <a:avLst/>
            <a:gdLst/>
            <a:ahLst/>
            <a:cxnLst/>
            <a:rect l="l" t="t" r="r" b="b"/>
            <a:pathLst>
              <a:path w="552450" h="948689">
                <a:moveTo>
                  <a:pt x="0" y="0"/>
                </a:moveTo>
                <a:lnTo>
                  <a:pt x="552183" y="0"/>
                </a:lnTo>
                <a:lnTo>
                  <a:pt x="552183" y="948489"/>
                </a:lnTo>
                <a:lnTo>
                  <a:pt x="0" y="948489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2952628" y="4565474"/>
            <a:ext cx="657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Arial"/>
                <a:cs typeface="Arial"/>
              </a:rPr>
              <a:t>T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170" dirty="0">
                <a:latin typeface="Arial"/>
                <a:cs typeface="Arial"/>
              </a:rPr>
              <a:t>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257396" y="3325497"/>
            <a:ext cx="871855" cy="221615"/>
          </a:xfrm>
          <a:custGeom>
            <a:avLst/>
            <a:gdLst/>
            <a:ahLst/>
            <a:cxnLst/>
            <a:rect l="l" t="t" r="r" b="b"/>
            <a:pathLst>
              <a:path w="871854" h="221614">
                <a:moveTo>
                  <a:pt x="0" y="0"/>
                </a:moveTo>
                <a:lnTo>
                  <a:pt x="871380" y="0"/>
                </a:lnTo>
                <a:lnTo>
                  <a:pt x="871380" y="221220"/>
                </a:lnTo>
                <a:lnTo>
                  <a:pt x="0" y="221220"/>
                </a:lnTo>
                <a:lnTo>
                  <a:pt x="0" y="0"/>
                </a:lnTo>
                <a:close/>
              </a:path>
            </a:pathLst>
          </a:custGeom>
          <a:solidFill>
            <a:srgbClr val="5607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76037" y="2285324"/>
            <a:ext cx="446405" cy="1276350"/>
          </a:xfrm>
          <a:custGeom>
            <a:avLst/>
            <a:gdLst/>
            <a:ahLst/>
            <a:cxnLst/>
            <a:rect l="l" t="t" r="r" b="b"/>
            <a:pathLst>
              <a:path w="446405" h="1276350">
                <a:moveTo>
                  <a:pt x="0" y="0"/>
                </a:moveTo>
                <a:lnTo>
                  <a:pt x="446152" y="0"/>
                </a:lnTo>
                <a:lnTo>
                  <a:pt x="446152" y="1276139"/>
                </a:lnTo>
                <a:lnTo>
                  <a:pt x="0" y="1276139"/>
                </a:lnTo>
                <a:lnTo>
                  <a:pt x="0" y="0"/>
                </a:lnTo>
                <a:close/>
              </a:path>
            </a:pathLst>
          </a:custGeom>
          <a:solidFill>
            <a:srgbClr val="C1E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53494" y="2287197"/>
            <a:ext cx="0" cy="1038860"/>
          </a:xfrm>
          <a:custGeom>
            <a:avLst/>
            <a:gdLst/>
            <a:ahLst/>
            <a:cxnLst/>
            <a:rect l="l" t="t" r="r" b="b"/>
            <a:pathLst>
              <a:path h="1038860">
                <a:moveTo>
                  <a:pt x="0" y="0"/>
                </a:moveTo>
                <a:lnTo>
                  <a:pt x="0" y="1038801"/>
                </a:lnTo>
              </a:path>
            </a:pathLst>
          </a:custGeom>
          <a:ln w="81311">
            <a:solidFill>
              <a:srgbClr val="C1E1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99764" y="2285324"/>
            <a:ext cx="318135" cy="400050"/>
          </a:xfrm>
          <a:custGeom>
            <a:avLst/>
            <a:gdLst/>
            <a:ahLst/>
            <a:cxnLst/>
            <a:rect l="l" t="t" r="r" b="b"/>
            <a:pathLst>
              <a:path w="318135" h="400050">
                <a:moveTo>
                  <a:pt x="0" y="0"/>
                </a:moveTo>
                <a:lnTo>
                  <a:pt x="318132" y="0"/>
                </a:lnTo>
                <a:lnTo>
                  <a:pt x="318132" y="399726"/>
                </a:lnTo>
                <a:lnTo>
                  <a:pt x="0" y="399726"/>
                </a:lnTo>
                <a:lnTo>
                  <a:pt x="0" y="0"/>
                </a:lnTo>
                <a:close/>
              </a:path>
            </a:pathLst>
          </a:custGeom>
          <a:solidFill>
            <a:srgbClr val="C1E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54203" y="2290903"/>
            <a:ext cx="986790" cy="998855"/>
          </a:xfrm>
          <a:custGeom>
            <a:avLst/>
            <a:gdLst/>
            <a:ahLst/>
            <a:cxnLst/>
            <a:rect l="l" t="t" r="r" b="b"/>
            <a:pathLst>
              <a:path w="986789" h="998854">
                <a:moveTo>
                  <a:pt x="0" y="998613"/>
                </a:moveTo>
                <a:lnTo>
                  <a:pt x="986776" y="998613"/>
                </a:lnTo>
                <a:lnTo>
                  <a:pt x="986776" y="0"/>
                </a:lnTo>
                <a:lnTo>
                  <a:pt x="0" y="0"/>
                </a:lnTo>
                <a:lnTo>
                  <a:pt x="0" y="998613"/>
                </a:lnTo>
                <a:close/>
              </a:path>
            </a:pathLst>
          </a:custGeom>
          <a:solidFill>
            <a:srgbClr val="F1E5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40979" y="2286646"/>
            <a:ext cx="167640" cy="1708785"/>
          </a:xfrm>
          <a:custGeom>
            <a:avLst/>
            <a:gdLst/>
            <a:ahLst/>
            <a:cxnLst/>
            <a:rect l="l" t="t" r="r" b="b"/>
            <a:pathLst>
              <a:path w="167639" h="1708785">
                <a:moveTo>
                  <a:pt x="0" y="0"/>
                </a:moveTo>
                <a:lnTo>
                  <a:pt x="167370" y="0"/>
                </a:lnTo>
                <a:lnTo>
                  <a:pt x="167370" y="1708384"/>
                </a:lnTo>
                <a:lnTo>
                  <a:pt x="0" y="1708384"/>
                </a:lnTo>
                <a:lnTo>
                  <a:pt x="0" y="0"/>
                </a:lnTo>
                <a:close/>
              </a:path>
            </a:pathLst>
          </a:custGeom>
          <a:solidFill>
            <a:srgbClr val="F1E5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53083" y="3567154"/>
            <a:ext cx="1108710" cy="993775"/>
          </a:xfrm>
          <a:custGeom>
            <a:avLst/>
            <a:gdLst/>
            <a:ahLst/>
            <a:cxnLst/>
            <a:rect l="l" t="t" r="r" b="b"/>
            <a:pathLst>
              <a:path w="1108710" h="993775">
                <a:moveTo>
                  <a:pt x="0" y="0"/>
                </a:moveTo>
                <a:lnTo>
                  <a:pt x="1108651" y="0"/>
                </a:lnTo>
                <a:lnTo>
                  <a:pt x="1108651" y="993614"/>
                </a:lnTo>
                <a:lnTo>
                  <a:pt x="0" y="993614"/>
                </a:lnTo>
                <a:lnTo>
                  <a:pt x="0" y="0"/>
                </a:lnTo>
                <a:close/>
              </a:path>
            </a:pathLst>
          </a:custGeom>
          <a:solidFill>
            <a:srgbClr val="E4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71134" y="2904492"/>
            <a:ext cx="958850" cy="310515"/>
          </a:xfrm>
          <a:custGeom>
            <a:avLst/>
            <a:gdLst/>
            <a:ahLst/>
            <a:cxnLst/>
            <a:rect l="l" t="t" r="r" b="b"/>
            <a:pathLst>
              <a:path w="958850" h="310514">
                <a:moveTo>
                  <a:pt x="0" y="0"/>
                </a:moveTo>
                <a:lnTo>
                  <a:pt x="958693" y="0"/>
                </a:lnTo>
                <a:lnTo>
                  <a:pt x="958693" y="310318"/>
                </a:lnTo>
                <a:lnTo>
                  <a:pt x="0" y="310318"/>
                </a:lnTo>
                <a:lnTo>
                  <a:pt x="0" y="0"/>
                </a:lnTo>
                <a:close/>
              </a:path>
            </a:pathLst>
          </a:custGeom>
          <a:solidFill>
            <a:srgbClr val="51A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15294" y="3324092"/>
            <a:ext cx="647065" cy="1268730"/>
          </a:xfrm>
          <a:custGeom>
            <a:avLst/>
            <a:gdLst/>
            <a:ahLst/>
            <a:cxnLst/>
            <a:rect l="l" t="t" r="r" b="b"/>
            <a:pathLst>
              <a:path w="647064" h="1268729">
                <a:moveTo>
                  <a:pt x="0" y="0"/>
                </a:moveTo>
                <a:lnTo>
                  <a:pt x="646906" y="0"/>
                </a:lnTo>
                <a:lnTo>
                  <a:pt x="646906" y="1268351"/>
                </a:lnTo>
                <a:lnTo>
                  <a:pt x="0" y="1268351"/>
                </a:lnTo>
                <a:lnTo>
                  <a:pt x="0" y="0"/>
                </a:lnTo>
                <a:close/>
              </a:path>
            </a:pathLst>
          </a:custGeom>
          <a:solidFill>
            <a:srgbClr val="69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21503" y="2719626"/>
            <a:ext cx="559435" cy="570230"/>
          </a:xfrm>
          <a:custGeom>
            <a:avLst/>
            <a:gdLst/>
            <a:ahLst/>
            <a:cxnLst/>
            <a:rect l="l" t="t" r="r" b="b"/>
            <a:pathLst>
              <a:path w="559435" h="570229">
                <a:moveTo>
                  <a:pt x="0" y="0"/>
                </a:moveTo>
                <a:lnTo>
                  <a:pt x="559144" y="0"/>
                </a:lnTo>
                <a:lnTo>
                  <a:pt x="559144" y="569892"/>
                </a:lnTo>
                <a:lnTo>
                  <a:pt x="0" y="569892"/>
                </a:lnTo>
                <a:lnTo>
                  <a:pt x="0" y="0"/>
                </a:lnTo>
                <a:close/>
              </a:path>
            </a:pathLst>
          </a:custGeom>
          <a:solidFill>
            <a:srgbClr val="F4A4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67259" y="2289968"/>
            <a:ext cx="1007744" cy="599440"/>
          </a:xfrm>
          <a:custGeom>
            <a:avLst/>
            <a:gdLst/>
            <a:ahLst/>
            <a:cxnLst/>
            <a:rect l="l" t="t" r="r" b="b"/>
            <a:pathLst>
              <a:path w="1007745" h="599439">
                <a:moveTo>
                  <a:pt x="0" y="0"/>
                </a:moveTo>
                <a:lnTo>
                  <a:pt x="1007651" y="0"/>
                </a:lnTo>
                <a:lnTo>
                  <a:pt x="1007651" y="598873"/>
                </a:lnTo>
                <a:lnTo>
                  <a:pt x="0" y="598873"/>
                </a:lnTo>
                <a:lnTo>
                  <a:pt x="0" y="0"/>
                </a:lnTo>
                <a:close/>
              </a:path>
            </a:pathLst>
          </a:custGeom>
          <a:solidFill>
            <a:srgbClr val="024C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28974" y="2265183"/>
            <a:ext cx="1318260" cy="1047750"/>
          </a:xfrm>
          <a:custGeom>
            <a:avLst/>
            <a:gdLst/>
            <a:ahLst/>
            <a:cxnLst/>
            <a:rect l="l" t="t" r="r" b="b"/>
            <a:pathLst>
              <a:path w="1318260" h="1047750">
                <a:moveTo>
                  <a:pt x="0" y="0"/>
                </a:moveTo>
                <a:lnTo>
                  <a:pt x="1317661" y="0"/>
                </a:lnTo>
                <a:lnTo>
                  <a:pt x="1317661" y="1047429"/>
                </a:lnTo>
                <a:lnTo>
                  <a:pt x="0" y="1047429"/>
                </a:lnTo>
                <a:lnTo>
                  <a:pt x="0" y="0"/>
                </a:lnTo>
                <a:close/>
              </a:path>
            </a:pathLst>
          </a:custGeom>
          <a:solidFill>
            <a:srgbClr val="00FA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86232" y="3582846"/>
            <a:ext cx="554355" cy="984885"/>
          </a:xfrm>
          <a:custGeom>
            <a:avLst/>
            <a:gdLst/>
            <a:ahLst/>
            <a:cxnLst/>
            <a:rect l="l" t="t" r="r" b="b"/>
            <a:pathLst>
              <a:path w="554354" h="984885">
                <a:moveTo>
                  <a:pt x="0" y="0"/>
                </a:moveTo>
                <a:lnTo>
                  <a:pt x="553887" y="0"/>
                </a:lnTo>
                <a:lnTo>
                  <a:pt x="553887" y="984420"/>
                </a:lnTo>
                <a:lnTo>
                  <a:pt x="0" y="98442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57396" y="3561463"/>
            <a:ext cx="862965" cy="433705"/>
          </a:xfrm>
          <a:custGeom>
            <a:avLst/>
            <a:gdLst/>
            <a:ahLst/>
            <a:cxnLst/>
            <a:rect l="l" t="t" r="r" b="b"/>
            <a:pathLst>
              <a:path w="862964" h="433704">
                <a:moveTo>
                  <a:pt x="0" y="0"/>
                </a:moveTo>
                <a:lnTo>
                  <a:pt x="862961" y="0"/>
                </a:lnTo>
                <a:lnTo>
                  <a:pt x="862961" y="433567"/>
                </a:lnTo>
                <a:lnTo>
                  <a:pt x="0" y="433567"/>
                </a:lnTo>
                <a:lnTo>
                  <a:pt x="0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48353" y="4015468"/>
            <a:ext cx="906144" cy="545465"/>
          </a:xfrm>
          <a:custGeom>
            <a:avLst/>
            <a:gdLst/>
            <a:ahLst/>
            <a:cxnLst/>
            <a:rect l="l" t="t" r="r" b="b"/>
            <a:pathLst>
              <a:path w="906145" h="545464">
                <a:moveTo>
                  <a:pt x="0" y="0"/>
                </a:moveTo>
                <a:lnTo>
                  <a:pt x="905720" y="0"/>
                </a:lnTo>
                <a:lnTo>
                  <a:pt x="905720" y="545302"/>
                </a:lnTo>
                <a:lnTo>
                  <a:pt x="0" y="545302"/>
                </a:lnTo>
                <a:lnTo>
                  <a:pt x="0" y="0"/>
                </a:lnTo>
                <a:close/>
              </a:path>
            </a:pathLst>
          </a:custGeom>
          <a:solidFill>
            <a:srgbClr val="B4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46757" y="3230459"/>
            <a:ext cx="783590" cy="316865"/>
          </a:xfrm>
          <a:custGeom>
            <a:avLst/>
            <a:gdLst/>
            <a:ahLst/>
            <a:cxnLst/>
            <a:rect l="l" t="t" r="r" b="b"/>
            <a:pathLst>
              <a:path w="783590" h="316864">
                <a:moveTo>
                  <a:pt x="0" y="0"/>
                </a:moveTo>
                <a:lnTo>
                  <a:pt x="782971" y="0"/>
                </a:lnTo>
                <a:lnTo>
                  <a:pt x="782971" y="316257"/>
                </a:lnTo>
                <a:lnTo>
                  <a:pt x="0" y="316257"/>
                </a:lnTo>
                <a:lnTo>
                  <a:pt x="0" y="0"/>
                </a:lnTo>
                <a:close/>
              </a:path>
            </a:pathLst>
          </a:custGeom>
          <a:solidFill>
            <a:srgbClr val="AF8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53083" y="3317564"/>
            <a:ext cx="871855" cy="221615"/>
          </a:xfrm>
          <a:custGeom>
            <a:avLst/>
            <a:gdLst/>
            <a:ahLst/>
            <a:cxnLst/>
            <a:rect l="l" t="t" r="r" b="b"/>
            <a:pathLst>
              <a:path w="871854" h="221614">
                <a:moveTo>
                  <a:pt x="0" y="0"/>
                </a:moveTo>
                <a:lnTo>
                  <a:pt x="871380" y="0"/>
                </a:lnTo>
                <a:lnTo>
                  <a:pt x="871380" y="221220"/>
                </a:lnTo>
                <a:lnTo>
                  <a:pt x="0" y="221220"/>
                </a:lnTo>
                <a:lnTo>
                  <a:pt x="0" y="0"/>
                </a:lnTo>
                <a:close/>
              </a:path>
            </a:pathLst>
          </a:custGeom>
          <a:solidFill>
            <a:srgbClr val="5607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79212" y="3572671"/>
            <a:ext cx="554355" cy="984885"/>
          </a:xfrm>
          <a:custGeom>
            <a:avLst/>
            <a:gdLst/>
            <a:ahLst/>
            <a:cxnLst/>
            <a:rect l="l" t="t" r="r" b="b"/>
            <a:pathLst>
              <a:path w="554355" h="984885">
                <a:moveTo>
                  <a:pt x="0" y="0"/>
                </a:moveTo>
                <a:lnTo>
                  <a:pt x="553887" y="0"/>
                </a:lnTo>
                <a:lnTo>
                  <a:pt x="553887" y="984420"/>
                </a:lnTo>
                <a:lnTo>
                  <a:pt x="0" y="984420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75841" y="3562408"/>
            <a:ext cx="554355" cy="984885"/>
          </a:xfrm>
          <a:custGeom>
            <a:avLst/>
            <a:gdLst/>
            <a:ahLst/>
            <a:cxnLst/>
            <a:rect l="l" t="t" r="r" b="b"/>
            <a:pathLst>
              <a:path w="554354" h="984885">
                <a:moveTo>
                  <a:pt x="0" y="0"/>
                </a:moveTo>
                <a:lnTo>
                  <a:pt x="553887" y="0"/>
                </a:lnTo>
                <a:lnTo>
                  <a:pt x="553887" y="984420"/>
                </a:lnTo>
                <a:lnTo>
                  <a:pt x="0" y="984420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84498" y="3575801"/>
            <a:ext cx="554355" cy="984885"/>
          </a:xfrm>
          <a:custGeom>
            <a:avLst/>
            <a:gdLst/>
            <a:ahLst/>
            <a:cxnLst/>
            <a:rect l="l" t="t" r="r" b="b"/>
            <a:pathLst>
              <a:path w="554354" h="984885">
                <a:moveTo>
                  <a:pt x="0" y="0"/>
                </a:moveTo>
                <a:lnTo>
                  <a:pt x="553887" y="0"/>
                </a:lnTo>
                <a:lnTo>
                  <a:pt x="553887" y="984421"/>
                </a:lnTo>
                <a:lnTo>
                  <a:pt x="0" y="984421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024072" y="4709020"/>
            <a:ext cx="657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Arial"/>
                <a:cs typeface="Arial"/>
              </a:rPr>
              <a:t>T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170" dirty="0">
                <a:latin typeface="Arial"/>
                <a:cs typeface="Arial"/>
              </a:rPr>
              <a:t>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997005" y="2266209"/>
            <a:ext cx="4653915" cy="2315210"/>
          </a:xfrm>
          <a:custGeom>
            <a:avLst/>
            <a:gdLst/>
            <a:ahLst/>
            <a:cxnLst/>
            <a:rect l="l" t="t" r="r" b="b"/>
            <a:pathLst>
              <a:path w="4653915" h="2315210">
                <a:moveTo>
                  <a:pt x="0" y="0"/>
                </a:moveTo>
                <a:lnTo>
                  <a:pt x="4653408" y="0"/>
                </a:lnTo>
                <a:lnTo>
                  <a:pt x="4653408" y="2314998"/>
                </a:lnTo>
                <a:lnTo>
                  <a:pt x="0" y="2314998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596483" y="2898202"/>
            <a:ext cx="375920" cy="13112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55" dirty="0">
                <a:latin typeface="Arial"/>
                <a:cs typeface="Arial"/>
              </a:rPr>
              <a:t>Resources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184695" y="3720855"/>
            <a:ext cx="266065" cy="356235"/>
          </a:xfrm>
          <a:custGeom>
            <a:avLst/>
            <a:gdLst/>
            <a:ahLst/>
            <a:cxnLst/>
            <a:rect l="l" t="t" r="r" b="b"/>
            <a:pathLst>
              <a:path w="266064" h="356235">
                <a:moveTo>
                  <a:pt x="0" y="0"/>
                </a:moveTo>
                <a:lnTo>
                  <a:pt x="265576" y="0"/>
                </a:lnTo>
                <a:lnTo>
                  <a:pt x="265576" y="356068"/>
                </a:lnTo>
                <a:lnTo>
                  <a:pt x="0" y="35606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84695" y="3720855"/>
            <a:ext cx="266065" cy="356235"/>
          </a:xfrm>
          <a:custGeom>
            <a:avLst/>
            <a:gdLst/>
            <a:ahLst/>
            <a:cxnLst/>
            <a:rect l="l" t="t" r="r" b="b"/>
            <a:pathLst>
              <a:path w="266064" h="356235">
                <a:moveTo>
                  <a:pt x="0" y="0"/>
                </a:moveTo>
                <a:lnTo>
                  <a:pt x="265576" y="0"/>
                </a:lnTo>
                <a:lnTo>
                  <a:pt x="265576" y="356068"/>
                </a:lnTo>
                <a:lnTo>
                  <a:pt x="0" y="35606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852953" y="5187562"/>
            <a:ext cx="167179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Container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286710" y="4079292"/>
            <a:ext cx="231140" cy="1083945"/>
          </a:xfrm>
          <a:custGeom>
            <a:avLst/>
            <a:gdLst/>
            <a:ahLst/>
            <a:cxnLst/>
            <a:rect l="l" t="t" r="r" b="b"/>
            <a:pathLst>
              <a:path w="231140" h="1083945">
                <a:moveTo>
                  <a:pt x="59867" y="0"/>
                </a:moveTo>
                <a:lnTo>
                  <a:pt x="0" y="7407"/>
                </a:lnTo>
                <a:lnTo>
                  <a:pt x="111401" y="907669"/>
                </a:lnTo>
                <a:lnTo>
                  <a:pt x="51534" y="915076"/>
                </a:lnTo>
                <a:lnTo>
                  <a:pt x="163560" y="1083570"/>
                </a:lnTo>
                <a:lnTo>
                  <a:pt x="228513" y="900261"/>
                </a:lnTo>
                <a:lnTo>
                  <a:pt x="171270" y="900261"/>
                </a:lnTo>
                <a:lnTo>
                  <a:pt x="59867" y="0"/>
                </a:lnTo>
                <a:close/>
              </a:path>
              <a:path w="231140" h="1083945">
                <a:moveTo>
                  <a:pt x="231138" y="892851"/>
                </a:moveTo>
                <a:lnTo>
                  <a:pt x="171270" y="900261"/>
                </a:lnTo>
                <a:lnTo>
                  <a:pt x="228513" y="900261"/>
                </a:lnTo>
                <a:lnTo>
                  <a:pt x="231138" y="892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923590" y="7604986"/>
            <a:ext cx="7058360" cy="1349087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980"/>
              </a:spcBef>
              <a:buChar char="•"/>
              <a:tabLst>
                <a:tab pos="583565" algn="l"/>
                <a:tab pos="584200" algn="l"/>
              </a:tabLst>
            </a:pPr>
            <a:r>
              <a:rPr sz="3600" dirty="0">
                <a:solidFill>
                  <a:srgbClr val="3E4247"/>
                </a:solidFill>
                <a:latin typeface="Arial"/>
                <a:cs typeface="Arial"/>
              </a:rPr>
              <a:t>Run as many jobs as possible</a:t>
            </a:r>
            <a:endParaRPr sz="3600" dirty="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880"/>
              </a:spcBef>
              <a:buChar char="•"/>
              <a:tabLst>
                <a:tab pos="583565" algn="l"/>
                <a:tab pos="584200" algn="l"/>
              </a:tabLst>
            </a:pPr>
            <a:r>
              <a:rPr sz="3600" dirty="0">
                <a:solidFill>
                  <a:srgbClr val="3E4247"/>
                </a:solidFill>
                <a:latin typeface="Arial"/>
                <a:cs typeface="Arial"/>
              </a:rPr>
              <a:t>Fair-sharing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203128" y="5860784"/>
            <a:ext cx="8306315" cy="34660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690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User</a:t>
            </a:r>
          </a:p>
          <a:p>
            <a:pPr marL="584200" marR="5080" indent="-571500">
              <a:lnSpc>
                <a:spcPct val="120400"/>
              </a:lnSpc>
              <a:spcBef>
                <a:spcPts val="1880"/>
              </a:spcBef>
              <a:buChar char="•"/>
              <a:tabLst>
                <a:tab pos="583565" algn="l"/>
                <a:tab pos="584200" algn="l"/>
              </a:tabLst>
            </a:pPr>
            <a:r>
              <a:rPr sz="3600" dirty="0">
                <a:solidFill>
                  <a:srgbClr val="3E4247"/>
                </a:solidFill>
                <a:latin typeface="Arial"/>
                <a:cs typeface="Arial"/>
              </a:rPr>
              <a:t>Our focus is on batch jobs in big data  enterprise clusters</a:t>
            </a:r>
            <a:endParaRPr sz="3600" dirty="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880"/>
              </a:spcBef>
              <a:buChar char="•"/>
              <a:tabLst>
                <a:tab pos="583565" algn="l"/>
                <a:tab pos="584200" algn="l"/>
              </a:tabLst>
            </a:pPr>
            <a:r>
              <a:rPr sz="3600" dirty="0">
                <a:solidFill>
                  <a:srgbClr val="3E4247"/>
                </a:solidFill>
                <a:latin typeface="Arial"/>
                <a:cs typeface="Arial"/>
              </a:rPr>
              <a:t>Periodic jobs should run </a:t>
            </a:r>
            <a:r>
              <a:rPr sz="3600" i="1" dirty="0">
                <a:solidFill>
                  <a:srgbClr val="3E4247"/>
                </a:solidFill>
                <a:latin typeface="Arial"/>
                <a:cs typeface="Arial"/>
              </a:rPr>
              <a:t>predictably –</a:t>
            </a:r>
            <a:endParaRPr sz="3600" dirty="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  <a:spcBef>
                <a:spcPts val="780"/>
              </a:spcBef>
            </a:pPr>
            <a:r>
              <a:rPr sz="3600" dirty="0">
                <a:solidFill>
                  <a:srgbClr val="3E4247"/>
                </a:solidFill>
                <a:latin typeface="Arial"/>
                <a:cs typeface="Arial"/>
              </a:rPr>
              <a:t>output available by deadline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1628903" y="3931161"/>
            <a:ext cx="1691005" cy="125730"/>
          </a:xfrm>
          <a:custGeom>
            <a:avLst/>
            <a:gdLst/>
            <a:ahLst/>
            <a:cxnLst/>
            <a:rect l="l" t="t" r="r" b="b"/>
            <a:pathLst>
              <a:path w="1691005" h="125729">
                <a:moveTo>
                  <a:pt x="1653006" y="82550"/>
                </a:moveTo>
                <a:lnTo>
                  <a:pt x="123798" y="82550"/>
                </a:lnTo>
                <a:lnTo>
                  <a:pt x="1566625" y="84352"/>
                </a:lnTo>
                <a:lnTo>
                  <a:pt x="1566574" y="125627"/>
                </a:lnTo>
                <a:lnTo>
                  <a:pt x="1653006" y="82550"/>
                </a:lnTo>
                <a:close/>
              </a:path>
              <a:path w="1691005" h="125729">
                <a:moveTo>
                  <a:pt x="123902" y="0"/>
                </a:moveTo>
                <a:lnTo>
                  <a:pt x="0" y="61757"/>
                </a:lnTo>
                <a:lnTo>
                  <a:pt x="123747" y="123825"/>
                </a:lnTo>
                <a:lnTo>
                  <a:pt x="123798" y="82550"/>
                </a:lnTo>
                <a:lnTo>
                  <a:pt x="1653006" y="82550"/>
                </a:lnTo>
                <a:lnTo>
                  <a:pt x="1690488" y="63869"/>
                </a:lnTo>
                <a:lnTo>
                  <a:pt x="1649032" y="43077"/>
                </a:lnTo>
                <a:lnTo>
                  <a:pt x="1566688" y="43077"/>
                </a:lnTo>
                <a:lnTo>
                  <a:pt x="123850" y="41275"/>
                </a:lnTo>
                <a:lnTo>
                  <a:pt x="123902" y="0"/>
                </a:lnTo>
                <a:close/>
              </a:path>
              <a:path w="1691005" h="125729">
                <a:moveTo>
                  <a:pt x="1566739" y="1802"/>
                </a:moveTo>
                <a:lnTo>
                  <a:pt x="1566688" y="43077"/>
                </a:lnTo>
                <a:lnTo>
                  <a:pt x="1649032" y="43077"/>
                </a:lnTo>
                <a:lnTo>
                  <a:pt x="1566739" y="18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3335939" y="3931006"/>
            <a:ext cx="1744980" cy="123825"/>
          </a:xfrm>
          <a:custGeom>
            <a:avLst/>
            <a:gdLst/>
            <a:ahLst/>
            <a:cxnLst/>
            <a:rect l="l" t="t" r="r" b="b"/>
            <a:pathLst>
              <a:path w="1744980" h="123825">
                <a:moveTo>
                  <a:pt x="1703085" y="82550"/>
                </a:moveTo>
                <a:lnTo>
                  <a:pt x="123825" y="82550"/>
                </a:lnTo>
                <a:lnTo>
                  <a:pt x="1620532" y="82551"/>
                </a:lnTo>
                <a:lnTo>
                  <a:pt x="1620532" y="123826"/>
                </a:lnTo>
                <a:lnTo>
                  <a:pt x="1703085" y="82550"/>
                </a:lnTo>
                <a:close/>
              </a:path>
              <a:path w="1744980" h="123825">
                <a:moveTo>
                  <a:pt x="123825" y="0"/>
                </a:moveTo>
                <a:lnTo>
                  <a:pt x="0" y="61912"/>
                </a:lnTo>
                <a:lnTo>
                  <a:pt x="123825" y="123825"/>
                </a:lnTo>
                <a:lnTo>
                  <a:pt x="123825" y="82550"/>
                </a:lnTo>
                <a:lnTo>
                  <a:pt x="1703085" y="82550"/>
                </a:lnTo>
                <a:lnTo>
                  <a:pt x="1744357" y="61913"/>
                </a:lnTo>
                <a:lnTo>
                  <a:pt x="1703082" y="41276"/>
                </a:lnTo>
                <a:lnTo>
                  <a:pt x="123825" y="41275"/>
                </a:lnTo>
                <a:lnTo>
                  <a:pt x="123825" y="0"/>
                </a:lnTo>
                <a:close/>
              </a:path>
              <a:path w="1744980" h="123825">
                <a:moveTo>
                  <a:pt x="1620532" y="1"/>
                </a:moveTo>
                <a:lnTo>
                  <a:pt x="1620532" y="41276"/>
                </a:lnTo>
                <a:lnTo>
                  <a:pt x="1703082" y="41276"/>
                </a:lnTo>
                <a:lnTo>
                  <a:pt x="1620532" y="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2535132" y="3386942"/>
            <a:ext cx="288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57" name="object 57"/>
          <p:cNvSpPr txBox="1"/>
          <p:nvPr/>
        </p:nvSpPr>
        <p:spPr>
          <a:xfrm>
            <a:off x="14317992" y="3412232"/>
            <a:ext cx="288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9350" y="685800"/>
            <a:ext cx="49472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Discussion</a:t>
            </a:r>
            <a:endParaRPr dirty="0"/>
          </a:p>
        </p:txBody>
      </p:sp>
      <p:sp>
        <p:nvSpPr>
          <p:cNvPr id="33" name="TextBox 32"/>
          <p:cNvSpPr txBox="1"/>
          <p:nvPr/>
        </p:nvSpPr>
        <p:spPr>
          <a:xfrm>
            <a:off x="742950" y="1625600"/>
            <a:ext cx="898547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4000" dirty="0" smtClean="0"/>
              <a:t>How consistent task sizes are in real deployment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4000" dirty="0" smtClean="0"/>
              <a:t>Shown in paper, &gt;60% jobs are periodic</a:t>
            </a:r>
          </a:p>
          <a:p>
            <a:pPr marL="342900" indent="-342900">
              <a:buFont typeface="Arial" charset="0"/>
              <a:buChar char="•"/>
            </a:pPr>
            <a:r>
              <a:rPr lang="en-US" sz="4000" dirty="0" smtClean="0"/>
              <a:t>Variance in task size will impact effectiveness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4000" dirty="0" smtClean="0"/>
              <a:t>Dynamic </a:t>
            </a:r>
            <a:r>
              <a:rPr lang="en-US" sz="4000" dirty="0" err="1" smtClean="0"/>
              <a:t>reprovisioning</a:t>
            </a:r>
            <a:endParaRPr lang="en-US" sz="40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4000" dirty="0" smtClean="0"/>
              <a:t>Cold start scenario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4000" dirty="0" smtClean="0"/>
              <a:t>Backward compatibility with fair-queueing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4000" dirty="0" smtClean="0"/>
              <a:t>Manual SLO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4000" dirty="0" smtClean="0"/>
              <a:t>Application specific tools</a:t>
            </a:r>
            <a:endParaRPr lang="en-US" sz="4000" dirty="0"/>
          </a:p>
        </p:txBody>
      </p:sp>
      <p:sp>
        <p:nvSpPr>
          <p:cNvPr id="35" name="TextBox 34"/>
          <p:cNvSpPr txBox="1"/>
          <p:nvPr/>
        </p:nvSpPr>
        <p:spPr>
          <a:xfrm>
            <a:off x="8972550" y="1625600"/>
            <a:ext cx="83629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4000" dirty="0" smtClean="0"/>
              <a:t>Use deep learning to make decisions</a:t>
            </a:r>
          </a:p>
          <a:p>
            <a:pPr marL="342900" indent="-342900">
              <a:buFont typeface="Arial" charset="0"/>
              <a:buChar char="•"/>
            </a:pPr>
            <a:endParaRPr lang="en-US" sz="40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4000" dirty="0" smtClean="0"/>
              <a:t>Off-killer jobs handling not ideal</a:t>
            </a:r>
          </a:p>
          <a:p>
            <a:pPr marL="342900" indent="-342900">
              <a:buFont typeface="Arial" charset="0"/>
              <a:buChar char="•"/>
            </a:pPr>
            <a:r>
              <a:rPr lang="en-US" sz="4000" dirty="0" smtClean="0"/>
              <a:t>Is it a good idea for periodic jobs to have higher priority</a:t>
            </a:r>
          </a:p>
          <a:p>
            <a:pPr marL="342900" indent="-342900">
              <a:buFont typeface="Arial" charset="0"/>
              <a:buChar char="•"/>
            </a:pPr>
            <a:endParaRPr 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84" y="5179205"/>
            <a:ext cx="379730" cy="13843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spc="-5" dirty="0">
                <a:latin typeface="Trebuchet MS"/>
                <a:cs typeface="Trebuchet MS"/>
              </a:rPr>
              <a:t>Resources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9838" y="4244380"/>
            <a:ext cx="6462395" cy="3068320"/>
          </a:xfrm>
          <a:custGeom>
            <a:avLst/>
            <a:gdLst/>
            <a:ahLst/>
            <a:cxnLst/>
            <a:rect l="l" t="t" r="r" b="b"/>
            <a:pathLst>
              <a:path w="6462395" h="3068320">
                <a:moveTo>
                  <a:pt x="0" y="0"/>
                </a:moveTo>
                <a:lnTo>
                  <a:pt x="6462315" y="0"/>
                </a:lnTo>
                <a:lnTo>
                  <a:pt x="6462315" y="3068239"/>
                </a:lnTo>
                <a:lnTo>
                  <a:pt x="0" y="3068239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838" y="4244380"/>
            <a:ext cx="6462395" cy="3068320"/>
          </a:xfrm>
          <a:custGeom>
            <a:avLst/>
            <a:gdLst/>
            <a:ahLst/>
            <a:cxnLst/>
            <a:rect l="l" t="t" r="r" b="b"/>
            <a:pathLst>
              <a:path w="6462395" h="3068320">
                <a:moveTo>
                  <a:pt x="0" y="0"/>
                </a:moveTo>
                <a:lnTo>
                  <a:pt x="6462316" y="0"/>
                </a:lnTo>
                <a:lnTo>
                  <a:pt x="6462316" y="3068241"/>
                </a:lnTo>
                <a:lnTo>
                  <a:pt x="0" y="3068241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02338" y="5980804"/>
            <a:ext cx="769620" cy="1304925"/>
          </a:xfrm>
          <a:custGeom>
            <a:avLst/>
            <a:gdLst/>
            <a:ahLst/>
            <a:cxnLst/>
            <a:rect l="l" t="t" r="r" b="b"/>
            <a:pathLst>
              <a:path w="769619" h="1304925">
                <a:moveTo>
                  <a:pt x="0" y="0"/>
                </a:moveTo>
                <a:lnTo>
                  <a:pt x="769200" y="0"/>
                </a:lnTo>
                <a:lnTo>
                  <a:pt x="769200" y="1304728"/>
                </a:lnTo>
                <a:lnTo>
                  <a:pt x="0" y="1304728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28661" y="5989416"/>
            <a:ext cx="769620" cy="1304925"/>
          </a:xfrm>
          <a:custGeom>
            <a:avLst/>
            <a:gdLst/>
            <a:ahLst/>
            <a:cxnLst/>
            <a:rect l="l" t="t" r="r" b="b"/>
            <a:pathLst>
              <a:path w="769620" h="1304925">
                <a:moveTo>
                  <a:pt x="0" y="0"/>
                </a:moveTo>
                <a:lnTo>
                  <a:pt x="769200" y="0"/>
                </a:lnTo>
                <a:lnTo>
                  <a:pt x="769200" y="1304728"/>
                </a:lnTo>
                <a:lnTo>
                  <a:pt x="0" y="1304728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57186" y="6034918"/>
            <a:ext cx="769620" cy="1259205"/>
          </a:xfrm>
          <a:custGeom>
            <a:avLst/>
            <a:gdLst/>
            <a:ahLst/>
            <a:cxnLst/>
            <a:rect l="l" t="t" r="r" b="b"/>
            <a:pathLst>
              <a:path w="769620" h="1259204">
                <a:moveTo>
                  <a:pt x="0" y="1259130"/>
                </a:moveTo>
                <a:lnTo>
                  <a:pt x="769200" y="1259130"/>
                </a:lnTo>
                <a:lnTo>
                  <a:pt x="769200" y="0"/>
                </a:lnTo>
                <a:lnTo>
                  <a:pt x="0" y="0"/>
                </a:lnTo>
                <a:lnTo>
                  <a:pt x="0" y="125913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26984" y="7340302"/>
            <a:ext cx="708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rebuchet MS"/>
                <a:cs typeface="Trebuchet MS"/>
              </a:rPr>
              <a:t>T</a:t>
            </a:r>
            <a:r>
              <a:rPr sz="2400" dirty="0">
                <a:latin typeface="Trebuchet MS"/>
                <a:cs typeface="Trebuchet MS"/>
              </a:rPr>
              <a:t>i</a:t>
            </a:r>
            <a:r>
              <a:rPr sz="2400" spc="-5" dirty="0">
                <a:latin typeface="Trebuchet MS"/>
                <a:cs typeface="Trebuchet MS"/>
              </a:rPr>
              <a:t>m</a:t>
            </a:r>
            <a:r>
              <a:rPr sz="2400" dirty="0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114800" y="645707"/>
            <a:ext cx="91122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spc="114" dirty="0"/>
              <a:t>Roadblock:</a:t>
            </a:r>
            <a:r>
              <a:rPr sz="5900" spc="280" dirty="0"/>
              <a:t> </a:t>
            </a:r>
            <a:r>
              <a:rPr sz="5900" spc="105" dirty="0"/>
              <a:t>Unpredictability</a:t>
            </a:r>
            <a:endParaRPr sz="5900" dirty="0"/>
          </a:p>
        </p:txBody>
      </p:sp>
      <p:sp>
        <p:nvSpPr>
          <p:cNvPr id="10" name="object 10"/>
          <p:cNvSpPr txBox="1"/>
          <p:nvPr/>
        </p:nvSpPr>
        <p:spPr>
          <a:xfrm>
            <a:off x="535018" y="2288609"/>
            <a:ext cx="346756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E4247"/>
                </a:solidFill>
                <a:latin typeface="Arial"/>
                <a:cs typeface="Arial"/>
              </a:rPr>
              <a:t>Sharing-induced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33842" y="2229138"/>
            <a:ext cx="202950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E4247"/>
                </a:solidFill>
                <a:latin typeface="Arial"/>
                <a:cs typeface="Arial"/>
              </a:rPr>
              <a:t>Inherent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1264" y="2815267"/>
            <a:ext cx="1651843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85885" algn="l"/>
              </a:tabLst>
            </a:pPr>
            <a:r>
              <a:rPr sz="3000" dirty="0">
                <a:solidFill>
                  <a:srgbClr val="3E4247"/>
                </a:solidFill>
                <a:latin typeface="Arial"/>
                <a:cs typeface="Arial"/>
              </a:rPr>
              <a:t>resource-sharing, queueing etc	stragglers, failures, skew, hardware changes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54015" y="8561296"/>
            <a:ext cx="800735" cy="734695"/>
          </a:xfrm>
          <a:custGeom>
            <a:avLst/>
            <a:gdLst/>
            <a:ahLst/>
            <a:cxnLst/>
            <a:rect l="l" t="t" r="r" b="b"/>
            <a:pathLst>
              <a:path w="800735" h="734695">
                <a:moveTo>
                  <a:pt x="400258" y="0"/>
                </a:moveTo>
                <a:lnTo>
                  <a:pt x="350050" y="2859"/>
                </a:lnTo>
                <a:lnTo>
                  <a:pt x="301704" y="11210"/>
                </a:lnTo>
                <a:lnTo>
                  <a:pt x="255594" y="24706"/>
                </a:lnTo>
                <a:lnTo>
                  <a:pt x="212094" y="43006"/>
                </a:lnTo>
                <a:lnTo>
                  <a:pt x="171582" y="65763"/>
                </a:lnTo>
                <a:lnTo>
                  <a:pt x="134430" y="92636"/>
                </a:lnTo>
                <a:lnTo>
                  <a:pt x="101016" y="123278"/>
                </a:lnTo>
                <a:lnTo>
                  <a:pt x="71713" y="157348"/>
                </a:lnTo>
                <a:lnTo>
                  <a:pt x="46896" y="194500"/>
                </a:lnTo>
                <a:lnTo>
                  <a:pt x="26941" y="234390"/>
                </a:lnTo>
                <a:lnTo>
                  <a:pt x="12224" y="276676"/>
                </a:lnTo>
                <a:lnTo>
                  <a:pt x="3118" y="321011"/>
                </a:lnTo>
                <a:lnTo>
                  <a:pt x="0" y="367054"/>
                </a:lnTo>
                <a:lnTo>
                  <a:pt x="3118" y="413097"/>
                </a:lnTo>
                <a:lnTo>
                  <a:pt x="12224" y="457432"/>
                </a:lnTo>
                <a:lnTo>
                  <a:pt x="26941" y="499718"/>
                </a:lnTo>
                <a:lnTo>
                  <a:pt x="46896" y="539608"/>
                </a:lnTo>
                <a:lnTo>
                  <a:pt x="71713" y="576760"/>
                </a:lnTo>
                <a:lnTo>
                  <a:pt x="101016" y="610829"/>
                </a:lnTo>
                <a:lnTo>
                  <a:pt x="134430" y="641472"/>
                </a:lnTo>
                <a:lnTo>
                  <a:pt x="171582" y="668345"/>
                </a:lnTo>
                <a:lnTo>
                  <a:pt x="212094" y="691102"/>
                </a:lnTo>
                <a:lnTo>
                  <a:pt x="255594" y="709402"/>
                </a:lnTo>
                <a:lnTo>
                  <a:pt x="301704" y="722898"/>
                </a:lnTo>
                <a:lnTo>
                  <a:pt x="350050" y="731249"/>
                </a:lnTo>
                <a:lnTo>
                  <a:pt x="400258" y="734109"/>
                </a:lnTo>
                <a:lnTo>
                  <a:pt x="450466" y="731249"/>
                </a:lnTo>
                <a:lnTo>
                  <a:pt x="498812" y="722898"/>
                </a:lnTo>
                <a:lnTo>
                  <a:pt x="544923" y="709402"/>
                </a:lnTo>
                <a:lnTo>
                  <a:pt x="588422" y="691102"/>
                </a:lnTo>
                <a:lnTo>
                  <a:pt x="628935" y="668345"/>
                </a:lnTo>
                <a:lnTo>
                  <a:pt x="666086" y="641472"/>
                </a:lnTo>
                <a:lnTo>
                  <a:pt x="699501" y="610829"/>
                </a:lnTo>
                <a:lnTo>
                  <a:pt x="728804" y="576760"/>
                </a:lnTo>
                <a:lnTo>
                  <a:pt x="753621" y="539608"/>
                </a:lnTo>
                <a:lnTo>
                  <a:pt x="773575" y="499718"/>
                </a:lnTo>
                <a:lnTo>
                  <a:pt x="788293" y="457432"/>
                </a:lnTo>
                <a:lnTo>
                  <a:pt x="797399" y="413097"/>
                </a:lnTo>
                <a:lnTo>
                  <a:pt x="800517" y="367054"/>
                </a:lnTo>
                <a:lnTo>
                  <a:pt x="797399" y="321011"/>
                </a:lnTo>
                <a:lnTo>
                  <a:pt x="788293" y="276676"/>
                </a:lnTo>
                <a:lnTo>
                  <a:pt x="773575" y="234390"/>
                </a:lnTo>
                <a:lnTo>
                  <a:pt x="753621" y="194500"/>
                </a:lnTo>
                <a:lnTo>
                  <a:pt x="728804" y="157348"/>
                </a:lnTo>
                <a:lnTo>
                  <a:pt x="699501" y="123278"/>
                </a:lnTo>
                <a:lnTo>
                  <a:pt x="666086" y="92636"/>
                </a:lnTo>
                <a:lnTo>
                  <a:pt x="628935" y="65763"/>
                </a:lnTo>
                <a:lnTo>
                  <a:pt x="588422" y="43006"/>
                </a:lnTo>
                <a:lnTo>
                  <a:pt x="544923" y="24706"/>
                </a:lnTo>
                <a:lnTo>
                  <a:pt x="498812" y="11210"/>
                </a:lnTo>
                <a:lnTo>
                  <a:pt x="450466" y="2859"/>
                </a:lnTo>
                <a:lnTo>
                  <a:pt x="400258" y="0"/>
                </a:lnTo>
                <a:close/>
              </a:path>
            </a:pathLst>
          </a:custGeom>
          <a:solidFill>
            <a:srgbClr val="FF0000">
              <a:alpha val="670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54015" y="8561296"/>
            <a:ext cx="800735" cy="734695"/>
          </a:xfrm>
          <a:custGeom>
            <a:avLst/>
            <a:gdLst/>
            <a:ahLst/>
            <a:cxnLst/>
            <a:rect l="l" t="t" r="r" b="b"/>
            <a:pathLst>
              <a:path w="800735" h="734695">
                <a:moveTo>
                  <a:pt x="0" y="367054"/>
                </a:moveTo>
                <a:lnTo>
                  <a:pt x="3118" y="321011"/>
                </a:lnTo>
                <a:lnTo>
                  <a:pt x="12224" y="276676"/>
                </a:lnTo>
                <a:lnTo>
                  <a:pt x="26941" y="234390"/>
                </a:lnTo>
                <a:lnTo>
                  <a:pt x="46896" y="194500"/>
                </a:lnTo>
                <a:lnTo>
                  <a:pt x="71713" y="157348"/>
                </a:lnTo>
                <a:lnTo>
                  <a:pt x="101016" y="123278"/>
                </a:lnTo>
                <a:lnTo>
                  <a:pt x="134431" y="92636"/>
                </a:lnTo>
                <a:lnTo>
                  <a:pt x="171582" y="65763"/>
                </a:lnTo>
                <a:lnTo>
                  <a:pt x="212095" y="43006"/>
                </a:lnTo>
                <a:lnTo>
                  <a:pt x="255594" y="24706"/>
                </a:lnTo>
                <a:lnTo>
                  <a:pt x="301704" y="11210"/>
                </a:lnTo>
                <a:lnTo>
                  <a:pt x="350051" y="2859"/>
                </a:lnTo>
                <a:lnTo>
                  <a:pt x="400259" y="0"/>
                </a:lnTo>
                <a:lnTo>
                  <a:pt x="450466" y="2859"/>
                </a:lnTo>
                <a:lnTo>
                  <a:pt x="498813" y="11210"/>
                </a:lnTo>
                <a:lnTo>
                  <a:pt x="544923" y="24706"/>
                </a:lnTo>
                <a:lnTo>
                  <a:pt x="588422" y="43006"/>
                </a:lnTo>
                <a:lnTo>
                  <a:pt x="628935" y="65763"/>
                </a:lnTo>
                <a:lnTo>
                  <a:pt x="666086" y="92636"/>
                </a:lnTo>
                <a:lnTo>
                  <a:pt x="699501" y="123278"/>
                </a:lnTo>
                <a:lnTo>
                  <a:pt x="728804" y="157348"/>
                </a:lnTo>
                <a:lnTo>
                  <a:pt x="753621" y="194500"/>
                </a:lnTo>
                <a:lnTo>
                  <a:pt x="773576" y="234390"/>
                </a:lnTo>
                <a:lnTo>
                  <a:pt x="788293" y="276676"/>
                </a:lnTo>
                <a:lnTo>
                  <a:pt x="797399" y="321011"/>
                </a:lnTo>
                <a:lnTo>
                  <a:pt x="800518" y="367054"/>
                </a:lnTo>
                <a:lnTo>
                  <a:pt x="797399" y="413097"/>
                </a:lnTo>
                <a:lnTo>
                  <a:pt x="788293" y="457432"/>
                </a:lnTo>
                <a:lnTo>
                  <a:pt x="773576" y="499718"/>
                </a:lnTo>
                <a:lnTo>
                  <a:pt x="753621" y="539608"/>
                </a:lnTo>
                <a:lnTo>
                  <a:pt x="728804" y="576760"/>
                </a:lnTo>
                <a:lnTo>
                  <a:pt x="699501" y="610830"/>
                </a:lnTo>
                <a:lnTo>
                  <a:pt x="666086" y="641472"/>
                </a:lnTo>
                <a:lnTo>
                  <a:pt x="628935" y="668345"/>
                </a:lnTo>
                <a:lnTo>
                  <a:pt x="588422" y="691102"/>
                </a:lnTo>
                <a:lnTo>
                  <a:pt x="544923" y="709402"/>
                </a:lnTo>
                <a:lnTo>
                  <a:pt x="498813" y="722898"/>
                </a:lnTo>
                <a:lnTo>
                  <a:pt x="450466" y="731249"/>
                </a:lnTo>
                <a:lnTo>
                  <a:pt x="400259" y="734109"/>
                </a:lnTo>
                <a:lnTo>
                  <a:pt x="350051" y="731249"/>
                </a:lnTo>
                <a:lnTo>
                  <a:pt x="301704" y="722898"/>
                </a:lnTo>
                <a:lnTo>
                  <a:pt x="255594" y="709402"/>
                </a:lnTo>
                <a:lnTo>
                  <a:pt x="212095" y="691102"/>
                </a:lnTo>
                <a:lnTo>
                  <a:pt x="171582" y="668345"/>
                </a:lnTo>
                <a:lnTo>
                  <a:pt x="134431" y="641472"/>
                </a:lnTo>
                <a:lnTo>
                  <a:pt x="101016" y="610830"/>
                </a:lnTo>
                <a:lnTo>
                  <a:pt x="71713" y="576760"/>
                </a:lnTo>
                <a:lnTo>
                  <a:pt x="46896" y="539608"/>
                </a:lnTo>
                <a:lnTo>
                  <a:pt x="26941" y="499718"/>
                </a:lnTo>
                <a:lnTo>
                  <a:pt x="12224" y="457432"/>
                </a:lnTo>
                <a:lnTo>
                  <a:pt x="3118" y="413097"/>
                </a:lnTo>
                <a:lnTo>
                  <a:pt x="0" y="3670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02847" y="8713685"/>
            <a:ext cx="136092" cy="153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82629" y="9040387"/>
            <a:ext cx="344170" cy="95250"/>
          </a:xfrm>
          <a:custGeom>
            <a:avLst/>
            <a:gdLst/>
            <a:ahLst/>
            <a:cxnLst/>
            <a:rect l="l" t="t" r="r" b="b"/>
            <a:pathLst>
              <a:path w="344170" h="95250">
                <a:moveTo>
                  <a:pt x="0" y="94879"/>
                </a:moveTo>
                <a:lnTo>
                  <a:pt x="32638" y="54283"/>
                </a:lnTo>
                <a:lnTo>
                  <a:pt x="75993" y="23936"/>
                </a:lnTo>
                <a:lnTo>
                  <a:pt x="127163" y="5341"/>
                </a:lnTo>
                <a:lnTo>
                  <a:pt x="183243" y="0"/>
                </a:lnTo>
                <a:lnTo>
                  <a:pt x="231447" y="6873"/>
                </a:lnTo>
                <a:lnTo>
                  <a:pt x="275592" y="23744"/>
                </a:lnTo>
                <a:lnTo>
                  <a:pt x="313743" y="49605"/>
                </a:lnTo>
                <a:lnTo>
                  <a:pt x="343970" y="8345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70070" y="8707880"/>
            <a:ext cx="136092" cy="153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30700" y="8432800"/>
            <a:ext cx="9385300" cy="952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2500" y="8445500"/>
            <a:ext cx="8509000" cy="1066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76938" y="8461540"/>
            <a:ext cx="9284335" cy="849630"/>
          </a:xfrm>
          <a:custGeom>
            <a:avLst/>
            <a:gdLst/>
            <a:ahLst/>
            <a:cxnLst/>
            <a:rect l="l" t="t" r="r" b="b"/>
            <a:pathLst>
              <a:path w="9284335" h="849629">
                <a:moveTo>
                  <a:pt x="9142681" y="0"/>
                </a:moveTo>
                <a:lnTo>
                  <a:pt x="141505" y="0"/>
                </a:lnTo>
                <a:lnTo>
                  <a:pt x="96778" y="7214"/>
                </a:lnTo>
                <a:lnTo>
                  <a:pt x="57934" y="27302"/>
                </a:lnTo>
                <a:lnTo>
                  <a:pt x="27302" y="57935"/>
                </a:lnTo>
                <a:lnTo>
                  <a:pt x="7214" y="96780"/>
                </a:lnTo>
                <a:lnTo>
                  <a:pt x="0" y="141507"/>
                </a:lnTo>
                <a:lnTo>
                  <a:pt x="0" y="707519"/>
                </a:lnTo>
                <a:lnTo>
                  <a:pt x="7214" y="752246"/>
                </a:lnTo>
                <a:lnTo>
                  <a:pt x="27302" y="791091"/>
                </a:lnTo>
                <a:lnTo>
                  <a:pt x="57934" y="821724"/>
                </a:lnTo>
                <a:lnTo>
                  <a:pt x="96778" y="841812"/>
                </a:lnTo>
                <a:lnTo>
                  <a:pt x="141505" y="849027"/>
                </a:lnTo>
                <a:lnTo>
                  <a:pt x="9142681" y="849027"/>
                </a:lnTo>
                <a:lnTo>
                  <a:pt x="9187411" y="841812"/>
                </a:lnTo>
                <a:lnTo>
                  <a:pt x="9226258" y="821724"/>
                </a:lnTo>
                <a:lnTo>
                  <a:pt x="9256893" y="791091"/>
                </a:lnTo>
                <a:lnTo>
                  <a:pt x="9276983" y="752246"/>
                </a:lnTo>
                <a:lnTo>
                  <a:pt x="9284197" y="707519"/>
                </a:lnTo>
                <a:lnTo>
                  <a:pt x="9284197" y="141507"/>
                </a:lnTo>
                <a:lnTo>
                  <a:pt x="9276983" y="96780"/>
                </a:lnTo>
                <a:lnTo>
                  <a:pt x="9256893" y="57935"/>
                </a:lnTo>
                <a:lnTo>
                  <a:pt x="9226258" y="27302"/>
                </a:lnTo>
                <a:lnTo>
                  <a:pt x="9187411" y="7214"/>
                </a:lnTo>
                <a:lnTo>
                  <a:pt x="91426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079651" y="8582269"/>
            <a:ext cx="7879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95" dirty="0">
                <a:solidFill>
                  <a:srgbClr val="FFFFFF"/>
                </a:solidFill>
                <a:latin typeface="Arial"/>
                <a:cs typeface="Arial"/>
              </a:rPr>
              <a:t>25%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3600" spc="-90" dirty="0">
                <a:solidFill>
                  <a:srgbClr val="FFFFFF"/>
                </a:solidFill>
                <a:latin typeface="Arial"/>
                <a:cs typeface="Arial"/>
              </a:rPr>
              <a:t>tickets </a:t>
            </a:r>
            <a:r>
              <a:rPr sz="3600" spc="-220" dirty="0">
                <a:solidFill>
                  <a:srgbClr val="FFFFFF"/>
                </a:solidFill>
                <a:latin typeface="Arial"/>
                <a:cs typeface="Arial"/>
              </a:rPr>
              <a:t>due 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600" spc="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unpredictability</a:t>
            </a:r>
            <a:endParaRPr sz="3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702338" y="4297558"/>
            <a:ext cx="769620" cy="640080"/>
          </a:xfrm>
          <a:custGeom>
            <a:avLst/>
            <a:gdLst/>
            <a:ahLst/>
            <a:cxnLst/>
            <a:rect l="l" t="t" r="r" b="b"/>
            <a:pathLst>
              <a:path w="769619" h="640079">
                <a:moveTo>
                  <a:pt x="0" y="0"/>
                </a:moveTo>
                <a:lnTo>
                  <a:pt x="769200" y="0"/>
                </a:lnTo>
                <a:lnTo>
                  <a:pt x="769200" y="640079"/>
                </a:lnTo>
                <a:lnTo>
                  <a:pt x="0" y="640079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48513" y="5508881"/>
            <a:ext cx="653415" cy="1774189"/>
          </a:xfrm>
          <a:custGeom>
            <a:avLst/>
            <a:gdLst/>
            <a:ahLst/>
            <a:cxnLst/>
            <a:rect l="l" t="t" r="r" b="b"/>
            <a:pathLst>
              <a:path w="653414" h="1774190">
                <a:moveTo>
                  <a:pt x="0" y="1763361"/>
                </a:moveTo>
                <a:lnTo>
                  <a:pt x="63341" y="1412750"/>
                </a:lnTo>
                <a:lnTo>
                  <a:pt x="63341" y="897148"/>
                </a:lnTo>
                <a:lnTo>
                  <a:pt x="151045" y="897148"/>
                </a:lnTo>
                <a:lnTo>
                  <a:pt x="150721" y="846963"/>
                </a:lnTo>
                <a:lnTo>
                  <a:pt x="150396" y="796777"/>
                </a:lnTo>
                <a:lnTo>
                  <a:pt x="150071" y="746592"/>
                </a:lnTo>
                <a:lnTo>
                  <a:pt x="149746" y="696407"/>
                </a:lnTo>
                <a:lnTo>
                  <a:pt x="149421" y="646222"/>
                </a:lnTo>
                <a:lnTo>
                  <a:pt x="149096" y="596036"/>
                </a:lnTo>
                <a:lnTo>
                  <a:pt x="148771" y="545851"/>
                </a:lnTo>
                <a:lnTo>
                  <a:pt x="148447" y="495666"/>
                </a:lnTo>
                <a:lnTo>
                  <a:pt x="148122" y="445480"/>
                </a:lnTo>
                <a:lnTo>
                  <a:pt x="147797" y="395295"/>
                </a:lnTo>
                <a:lnTo>
                  <a:pt x="147472" y="345110"/>
                </a:lnTo>
                <a:lnTo>
                  <a:pt x="147147" y="294925"/>
                </a:lnTo>
                <a:lnTo>
                  <a:pt x="146822" y="244739"/>
                </a:lnTo>
                <a:lnTo>
                  <a:pt x="146498" y="194554"/>
                </a:lnTo>
                <a:lnTo>
                  <a:pt x="146173" y="144369"/>
                </a:lnTo>
                <a:lnTo>
                  <a:pt x="204641" y="226865"/>
                </a:lnTo>
                <a:lnTo>
                  <a:pt x="263111" y="237176"/>
                </a:lnTo>
                <a:lnTo>
                  <a:pt x="258238" y="0"/>
                </a:lnTo>
                <a:lnTo>
                  <a:pt x="365432" y="0"/>
                </a:lnTo>
                <a:lnTo>
                  <a:pt x="419029" y="154680"/>
                </a:lnTo>
                <a:lnTo>
                  <a:pt x="501860" y="164992"/>
                </a:lnTo>
                <a:lnTo>
                  <a:pt x="501860" y="701219"/>
                </a:lnTo>
                <a:lnTo>
                  <a:pt x="594437" y="711530"/>
                </a:lnTo>
                <a:lnTo>
                  <a:pt x="594031" y="763950"/>
                </a:lnTo>
                <a:lnTo>
                  <a:pt x="593625" y="816369"/>
                </a:lnTo>
                <a:lnTo>
                  <a:pt x="593218" y="868789"/>
                </a:lnTo>
                <a:lnTo>
                  <a:pt x="592812" y="921209"/>
                </a:lnTo>
                <a:lnTo>
                  <a:pt x="592406" y="973629"/>
                </a:lnTo>
                <a:lnTo>
                  <a:pt x="592000" y="1026048"/>
                </a:lnTo>
                <a:lnTo>
                  <a:pt x="591594" y="1078468"/>
                </a:lnTo>
                <a:lnTo>
                  <a:pt x="591188" y="1130888"/>
                </a:lnTo>
                <a:lnTo>
                  <a:pt x="590782" y="1183308"/>
                </a:lnTo>
                <a:lnTo>
                  <a:pt x="590376" y="1235727"/>
                </a:lnTo>
                <a:lnTo>
                  <a:pt x="589970" y="1288147"/>
                </a:lnTo>
                <a:lnTo>
                  <a:pt x="589564" y="1340567"/>
                </a:lnTo>
                <a:lnTo>
                  <a:pt x="652906" y="177367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87186" y="6022699"/>
            <a:ext cx="769620" cy="1271905"/>
          </a:xfrm>
          <a:custGeom>
            <a:avLst/>
            <a:gdLst/>
            <a:ahLst/>
            <a:cxnLst/>
            <a:rect l="l" t="t" r="r" b="b"/>
            <a:pathLst>
              <a:path w="769620" h="1271904">
                <a:moveTo>
                  <a:pt x="0" y="0"/>
                </a:moveTo>
                <a:lnTo>
                  <a:pt x="769200" y="0"/>
                </a:lnTo>
                <a:lnTo>
                  <a:pt x="769200" y="1271348"/>
                </a:lnTo>
                <a:lnTo>
                  <a:pt x="0" y="1271348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53127" y="6049076"/>
            <a:ext cx="960119" cy="0"/>
          </a:xfrm>
          <a:custGeom>
            <a:avLst/>
            <a:gdLst/>
            <a:ahLst/>
            <a:cxnLst/>
            <a:rect l="l" t="t" r="r" b="b"/>
            <a:pathLst>
              <a:path w="960120">
                <a:moveTo>
                  <a:pt x="0" y="0"/>
                </a:moveTo>
                <a:lnTo>
                  <a:pt x="960120" y="0"/>
                </a:lnTo>
              </a:path>
            </a:pathLst>
          </a:custGeom>
          <a:ln w="28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36637" y="5134018"/>
            <a:ext cx="1410970" cy="2198370"/>
          </a:xfrm>
          <a:custGeom>
            <a:avLst/>
            <a:gdLst/>
            <a:ahLst/>
            <a:cxnLst/>
            <a:rect l="l" t="t" r="r" b="b"/>
            <a:pathLst>
              <a:path w="1410970" h="2198370">
                <a:moveTo>
                  <a:pt x="0" y="2185028"/>
                </a:moveTo>
                <a:lnTo>
                  <a:pt x="136831" y="1750577"/>
                </a:lnTo>
                <a:lnTo>
                  <a:pt x="136831" y="1111681"/>
                </a:lnTo>
                <a:lnTo>
                  <a:pt x="326291" y="1111681"/>
                </a:lnTo>
                <a:lnTo>
                  <a:pt x="325706" y="1059859"/>
                </a:lnTo>
                <a:lnTo>
                  <a:pt x="325121" y="1008037"/>
                </a:lnTo>
                <a:lnTo>
                  <a:pt x="324537" y="956215"/>
                </a:lnTo>
                <a:lnTo>
                  <a:pt x="323952" y="904394"/>
                </a:lnTo>
                <a:lnTo>
                  <a:pt x="323367" y="852572"/>
                </a:lnTo>
                <a:lnTo>
                  <a:pt x="322782" y="800751"/>
                </a:lnTo>
                <a:lnTo>
                  <a:pt x="322198" y="748929"/>
                </a:lnTo>
                <a:lnTo>
                  <a:pt x="321613" y="697107"/>
                </a:lnTo>
                <a:lnTo>
                  <a:pt x="321028" y="645286"/>
                </a:lnTo>
                <a:lnTo>
                  <a:pt x="320443" y="593464"/>
                </a:lnTo>
                <a:lnTo>
                  <a:pt x="319859" y="541643"/>
                </a:lnTo>
                <a:lnTo>
                  <a:pt x="319274" y="489821"/>
                </a:lnTo>
                <a:lnTo>
                  <a:pt x="318689" y="437999"/>
                </a:lnTo>
                <a:lnTo>
                  <a:pt x="318104" y="386178"/>
                </a:lnTo>
                <a:lnTo>
                  <a:pt x="317520" y="334356"/>
                </a:lnTo>
                <a:lnTo>
                  <a:pt x="316935" y="282534"/>
                </a:lnTo>
                <a:lnTo>
                  <a:pt x="316350" y="230713"/>
                </a:lnTo>
                <a:lnTo>
                  <a:pt x="315765" y="178891"/>
                </a:lnTo>
                <a:lnTo>
                  <a:pt x="442070" y="281115"/>
                </a:lnTo>
                <a:lnTo>
                  <a:pt x="568377" y="293891"/>
                </a:lnTo>
                <a:lnTo>
                  <a:pt x="557851" y="0"/>
                </a:lnTo>
                <a:lnTo>
                  <a:pt x="789413" y="0"/>
                </a:lnTo>
                <a:lnTo>
                  <a:pt x="905193" y="191668"/>
                </a:lnTo>
                <a:lnTo>
                  <a:pt x="1084128" y="204446"/>
                </a:lnTo>
                <a:lnTo>
                  <a:pt x="1084128" y="868900"/>
                </a:lnTo>
                <a:lnTo>
                  <a:pt x="1284113" y="881676"/>
                </a:lnTo>
                <a:lnTo>
                  <a:pt x="1283411" y="933640"/>
                </a:lnTo>
                <a:lnTo>
                  <a:pt x="1282709" y="985604"/>
                </a:lnTo>
                <a:lnTo>
                  <a:pt x="1282007" y="1037567"/>
                </a:lnTo>
                <a:lnTo>
                  <a:pt x="1281305" y="1089531"/>
                </a:lnTo>
                <a:lnTo>
                  <a:pt x="1280603" y="1141495"/>
                </a:lnTo>
                <a:lnTo>
                  <a:pt x="1279902" y="1193459"/>
                </a:lnTo>
                <a:lnTo>
                  <a:pt x="1279200" y="1245423"/>
                </a:lnTo>
                <a:lnTo>
                  <a:pt x="1278498" y="1297386"/>
                </a:lnTo>
                <a:lnTo>
                  <a:pt x="1277797" y="1349350"/>
                </a:lnTo>
                <a:lnTo>
                  <a:pt x="1277095" y="1401314"/>
                </a:lnTo>
                <a:lnTo>
                  <a:pt x="1276393" y="1453277"/>
                </a:lnTo>
                <a:lnTo>
                  <a:pt x="1275692" y="1505241"/>
                </a:lnTo>
                <a:lnTo>
                  <a:pt x="1274990" y="1557205"/>
                </a:lnTo>
                <a:lnTo>
                  <a:pt x="1274288" y="1609168"/>
                </a:lnTo>
                <a:lnTo>
                  <a:pt x="1273587" y="1661132"/>
                </a:lnTo>
                <a:lnTo>
                  <a:pt x="1410418" y="219780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54152" y="4297558"/>
            <a:ext cx="1502410" cy="1737360"/>
          </a:xfrm>
          <a:custGeom>
            <a:avLst/>
            <a:gdLst/>
            <a:ahLst/>
            <a:cxnLst/>
            <a:rect l="l" t="t" r="r" b="b"/>
            <a:pathLst>
              <a:path w="1502410" h="1737360">
                <a:moveTo>
                  <a:pt x="0" y="0"/>
                </a:moveTo>
                <a:lnTo>
                  <a:pt x="1502236" y="0"/>
                </a:lnTo>
                <a:lnTo>
                  <a:pt x="1502236" y="1737360"/>
                </a:lnTo>
                <a:lnTo>
                  <a:pt x="0" y="173736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157483" y="7277861"/>
            <a:ext cx="5950585" cy="0"/>
          </a:xfrm>
          <a:custGeom>
            <a:avLst/>
            <a:gdLst/>
            <a:ahLst/>
            <a:cxnLst/>
            <a:rect l="l" t="t" r="r" b="b"/>
            <a:pathLst>
              <a:path w="5950584">
                <a:moveTo>
                  <a:pt x="0" y="0"/>
                </a:moveTo>
                <a:lnTo>
                  <a:pt x="5950034" y="0"/>
                </a:lnTo>
              </a:path>
            </a:pathLst>
          </a:custGeom>
          <a:ln w="12617">
            <a:solidFill>
              <a:srgbClr val="80808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157483" y="7277861"/>
            <a:ext cx="104139" cy="0"/>
          </a:xfrm>
          <a:custGeom>
            <a:avLst/>
            <a:gdLst/>
            <a:ahLst/>
            <a:cxnLst/>
            <a:rect l="l" t="t" r="r" b="b"/>
            <a:pathLst>
              <a:path w="104140">
                <a:moveTo>
                  <a:pt x="0" y="0"/>
                </a:moveTo>
                <a:lnTo>
                  <a:pt x="104070" y="0"/>
                </a:lnTo>
              </a:path>
            </a:pathLst>
          </a:custGeom>
          <a:ln w="21028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157483" y="6781544"/>
            <a:ext cx="5950585" cy="0"/>
          </a:xfrm>
          <a:custGeom>
            <a:avLst/>
            <a:gdLst/>
            <a:ahLst/>
            <a:cxnLst/>
            <a:rect l="l" t="t" r="r" b="b"/>
            <a:pathLst>
              <a:path w="5950584">
                <a:moveTo>
                  <a:pt x="0" y="0"/>
                </a:moveTo>
                <a:lnTo>
                  <a:pt x="5950034" y="0"/>
                </a:lnTo>
              </a:path>
            </a:pathLst>
          </a:custGeom>
          <a:ln w="12617">
            <a:solidFill>
              <a:srgbClr val="80808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157483" y="6781544"/>
            <a:ext cx="104139" cy="0"/>
          </a:xfrm>
          <a:custGeom>
            <a:avLst/>
            <a:gdLst/>
            <a:ahLst/>
            <a:cxnLst/>
            <a:rect l="l" t="t" r="r" b="b"/>
            <a:pathLst>
              <a:path w="104140">
                <a:moveTo>
                  <a:pt x="0" y="0"/>
                </a:moveTo>
                <a:lnTo>
                  <a:pt x="104070" y="0"/>
                </a:lnTo>
              </a:path>
            </a:pathLst>
          </a:custGeom>
          <a:ln w="21028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475585" y="6285331"/>
            <a:ext cx="632460" cy="0"/>
          </a:xfrm>
          <a:custGeom>
            <a:avLst/>
            <a:gdLst/>
            <a:ahLst/>
            <a:cxnLst/>
            <a:rect l="l" t="t" r="r" b="b"/>
            <a:pathLst>
              <a:path w="632459">
                <a:moveTo>
                  <a:pt x="0" y="0"/>
                </a:moveTo>
                <a:lnTo>
                  <a:pt x="631933" y="0"/>
                </a:lnTo>
              </a:path>
            </a:pathLst>
          </a:custGeom>
          <a:ln w="12617">
            <a:solidFill>
              <a:srgbClr val="80808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361070" y="6285331"/>
            <a:ext cx="892175" cy="0"/>
          </a:xfrm>
          <a:custGeom>
            <a:avLst/>
            <a:gdLst/>
            <a:ahLst/>
            <a:cxnLst/>
            <a:rect l="l" t="t" r="r" b="b"/>
            <a:pathLst>
              <a:path w="892175">
                <a:moveTo>
                  <a:pt x="0" y="0"/>
                </a:moveTo>
                <a:lnTo>
                  <a:pt x="891565" y="0"/>
                </a:lnTo>
              </a:path>
            </a:pathLst>
          </a:custGeom>
          <a:ln w="12617">
            <a:solidFill>
              <a:srgbClr val="80808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245478" y="6285331"/>
            <a:ext cx="890905" cy="0"/>
          </a:xfrm>
          <a:custGeom>
            <a:avLst/>
            <a:gdLst/>
            <a:ahLst/>
            <a:cxnLst/>
            <a:rect l="l" t="t" r="r" b="b"/>
            <a:pathLst>
              <a:path w="890905">
                <a:moveTo>
                  <a:pt x="0" y="0"/>
                </a:moveTo>
                <a:lnTo>
                  <a:pt x="890600" y="0"/>
                </a:lnTo>
              </a:path>
            </a:pathLst>
          </a:custGeom>
          <a:ln w="12617">
            <a:solidFill>
              <a:srgbClr val="80808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129886" y="6285331"/>
            <a:ext cx="890905" cy="0"/>
          </a:xfrm>
          <a:custGeom>
            <a:avLst/>
            <a:gdLst/>
            <a:ahLst/>
            <a:cxnLst/>
            <a:rect l="l" t="t" r="r" b="b"/>
            <a:pathLst>
              <a:path w="890905">
                <a:moveTo>
                  <a:pt x="0" y="0"/>
                </a:moveTo>
                <a:lnTo>
                  <a:pt x="890610" y="0"/>
                </a:lnTo>
              </a:path>
            </a:pathLst>
          </a:custGeom>
          <a:ln w="12617">
            <a:solidFill>
              <a:srgbClr val="80808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012256" y="6285331"/>
            <a:ext cx="892810" cy="0"/>
          </a:xfrm>
          <a:custGeom>
            <a:avLst/>
            <a:gdLst/>
            <a:ahLst/>
            <a:cxnLst/>
            <a:rect l="l" t="t" r="r" b="b"/>
            <a:pathLst>
              <a:path w="892809">
                <a:moveTo>
                  <a:pt x="0" y="0"/>
                </a:moveTo>
                <a:lnTo>
                  <a:pt x="892644" y="0"/>
                </a:lnTo>
              </a:path>
            </a:pathLst>
          </a:custGeom>
          <a:ln w="12617">
            <a:solidFill>
              <a:srgbClr val="80808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157483" y="6285331"/>
            <a:ext cx="631825" cy="0"/>
          </a:xfrm>
          <a:custGeom>
            <a:avLst/>
            <a:gdLst/>
            <a:ahLst/>
            <a:cxnLst/>
            <a:rect l="l" t="t" r="r" b="b"/>
            <a:pathLst>
              <a:path w="631825">
                <a:moveTo>
                  <a:pt x="0" y="0"/>
                </a:moveTo>
                <a:lnTo>
                  <a:pt x="631827" y="0"/>
                </a:lnTo>
              </a:path>
            </a:pathLst>
          </a:custGeom>
          <a:ln w="12617">
            <a:solidFill>
              <a:srgbClr val="80808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157483" y="6285331"/>
            <a:ext cx="104139" cy="0"/>
          </a:xfrm>
          <a:custGeom>
            <a:avLst/>
            <a:gdLst/>
            <a:ahLst/>
            <a:cxnLst/>
            <a:rect l="l" t="t" r="r" b="b"/>
            <a:pathLst>
              <a:path w="104140">
                <a:moveTo>
                  <a:pt x="0" y="0"/>
                </a:moveTo>
                <a:lnTo>
                  <a:pt x="104070" y="0"/>
                </a:lnTo>
              </a:path>
            </a:pathLst>
          </a:custGeom>
          <a:ln w="21028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157483" y="5789012"/>
            <a:ext cx="5950585" cy="0"/>
          </a:xfrm>
          <a:custGeom>
            <a:avLst/>
            <a:gdLst/>
            <a:ahLst/>
            <a:cxnLst/>
            <a:rect l="l" t="t" r="r" b="b"/>
            <a:pathLst>
              <a:path w="5950584">
                <a:moveTo>
                  <a:pt x="0" y="0"/>
                </a:moveTo>
                <a:lnTo>
                  <a:pt x="5950034" y="0"/>
                </a:lnTo>
              </a:path>
            </a:pathLst>
          </a:custGeom>
          <a:ln w="12617">
            <a:solidFill>
              <a:srgbClr val="80808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157483" y="5789012"/>
            <a:ext cx="104139" cy="0"/>
          </a:xfrm>
          <a:custGeom>
            <a:avLst/>
            <a:gdLst/>
            <a:ahLst/>
            <a:cxnLst/>
            <a:rect l="l" t="t" r="r" b="b"/>
            <a:pathLst>
              <a:path w="104140">
                <a:moveTo>
                  <a:pt x="0" y="0"/>
                </a:moveTo>
                <a:lnTo>
                  <a:pt x="104070" y="0"/>
                </a:lnTo>
              </a:path>
            </a:pathLst>
          </a:custGeom>
          <a:ln w="21028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157483" y="5293767"/>
            <a:ext cx="5950585" cy="0"/>
          </a:xfrm>
          <a:custGeom>
            <a:avLst/>
            <a:gdLst/>
            <a:ahLst/>
            <a:cxnLst/>
            <a:rect l="l" t="t" r="r" b="b"/>
            <a:pathLst>
              <a:path w="5950584">
                <a:moveTo>
                  <a:pt x="0" y="0"/>
                </a:moveTo>
                <a:lnTo>
                  <a:pt x="5950034" y="0"/>
                </a:lnTo>
              </a:path>
            </a:pathLst>
          </a:custGeom>
          <a:ln w="12617">
            <a:solidFill>
              <a:srgbClr val="80808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157483" y="5293767"/>
            <a:ext cx="104139" cy="0"/>
          </a:xfrm>
          <a:custGeom>
            <a:avLst/>
            <a:gdLst/>
            <a:ahLst/>
            <a:cxnLst/>
            <a:rect l="l" t="t" r="r" b="b"/>
            <a:pathLst>
              <a:path w="104140">
                <a:moveTo>
                  <a:pt x="0" y="0"/>
                </a:moveTo>
                <a:lnTo>
                  <a:pt x="104070" y="0"/>
                </a:lnTo>
              </a:path>
            </a:pathLst>
          </a:custGeom>
          <a:ln w="21028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157483" y="4797554"/>
            <a:ext cx="5950585" cy="0"/>
          </a:xfrm>
          <a:custGeom>
            <a:avLst/>
            <a:gdLst/>
            <a:ahLst/>
            <a:cxnLst/>
            <a:rect l="l" t="t" r="r" b="b"/>
            <a:pathLst>
              <a:path w="5950584">
                <a:moveTo>
                  <a:pt x="0" y="0"/>
                </a:moveTo>
                <a:lnTo>
                  <a:pt x="5950034" y="0"/>
                </a:lnTo>
              </a:path>
            </a:pathLst>
          </a:custGeom>
          <a:ln w="12617">
            <a:solidFill>
              <a:srgbClr val="80808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157483" y="4797554"/>
            <a:ext cx="104139" cy="0"/>
          </a:xfrm>
          <a:custGeom>
            <a:avLst/>
            <a:gdLst/>
            <a:ahLst/>
            <a:cxnLst/>
            <a:rect l="l" t="t" r="r" b="b"/>
            <a:pathLst>
              <a:path w="104140">
                <a:moveTo>
                  <a:pt x="0" y="0"/>
                </a:moveTo>
                <a:lnTo>
                  <a:pt x="104070" y="0"/>
                </a:lnTo>
              </a:path>
            </a:pathLst>
          </a:custGeom>
          <a:ln w="21028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157483" y="4301236"/>
            <a:ext cx="5950585" cy="0"/>
          </a:xfrm>
          <a:custGeom>
            <a:avLst/>
            <a:gdLst/>
            <a:ahLst/>
            <a:cxnLst/>
            <a:rect l="l" t="t" r="r" b="b"/>
            <a:pathLst>
              <a:path w="5950584">
                <a:moveTo>
                  <a:pt x="0" y="0"/>
                </a:moveTo>
                <a:lnTo>
                  <a:pt x="5950034" y="0"/>
                </a:lnTo>
              </a:path>
            </a:pathLst>
          </a:custGeom>
          <a:ln w="12617">
            <a:solidFill>
              <a:srgbClr val="80808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157483" y="4301236"/>
            <a:ext cx="104139" cy="0"/>
          </a:xfrm>
          <a:custGeom>
            <a:avLst/>
            <a:gdLst/>
            <a:ahLst/>
            <a:cxnLst/>
            <a:rect l="l" t="t" r="r" b="b"/>
            <a:pathLst>
              <a:path w="104140">
                <a:moveTo>
                  <a:pt x="0" y="0"/>
                </a:moveTo>
                <a:lnTo>
                  <a:pt x="104070" y="0"/>
                </a:lnTo>
              </a:path>
            </a:pathLst>
          </a:custGeom>
          <a:ln w="21028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157483" y="3804918"/>
            <a:ext cx="5950585" cy="0"/>
          </a:xfrm>
          <a:custGeom>
            <a:avLst/>
            <a:gdLst/>
            <a:ahLst/>
            <a:cxnLst/>
            <a:rect l="l" t="t" r="r" b="b"/>
            <a:pathLst>
              <a:path w="5950584">
                <a:moveTo>
                  <a:pt x="0" y="0"/>
                </a:moveTo>
                <a:lnTo>
                  <a:pt x="5950034" y="0"/>
                </a:lnTo>
              </a:path>
            </a:pathLst>
          </a:custGeom>
          <a:ln w="12617">
            <a:solidFill>
              <a:srgbClr val="80808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157483" y="3804918"/>
            <a:ext cx="104139" cy="0"/>
          </a:xfrm>
          <a:custGeom>
            <a:avLst/>
            <a:gdLst/>
            <a:ahLst/>
            <a:cxnLst/>
            <a:rect l="l" t="t" r="r" b="b"/>
            <a:pathLst>
              <a:path w="104140">
                <a:moveTo>
                  <a:pt x="0" y="0"/>
                </a:moveTo>
                <a:lnTo>
                  <a:pt x="104070" y="0"/>
                </a:lnTo>
              </a:path>
            </a:pathLst>
          </a:custGeom>
          <a:ln w="21028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9555315" y="3443524"/>
            <a:ext cx="471170" cy="3994785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280035">
              <a:lnSpc>
                <a:spcPct val="100000"/>
              </a:lnSpc>
              <a:spcBef>
                <a:spcPts val="1365"/>
              </a:spcBef>
            </a:pPr>
            <a:r>
              <a:rPr sz="2200" spc="5" dirty="0">
                <a:latin typeface="Verdana"/>
                <a:cs typeface="Verdana"/>
              </a:rPr>
              <a:t>2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200" spc="-55" dirty="0">
                <a:latin typeface="Verdana"/>
                <a:cs typeface="Verdana"/>
              </a:rPr>
              <a:t>1.</a:t>
            </a:r>
            <a:r>
              <a:rPr sz="2200" spc="5" dirty="0">
                <a:latin typeface="Verdana"/>
                <a:cs typeface="Verdana"/>
              </a:rPr>
              <a:t>8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200" spc="-55" dirty="0">
                <a:latin typeface="Verdana"/>
                <a:cs typeface="Verdana"/>
              </a:rPr>
              <a:t>1.</a:t>
            </a:r>
            <a:r>
              <a:rPr sz="2200" spc="5" dirty="0">
                <a:latin typeface="Verdana"/>
                <a:cs typeface="Verdana"/>
              </a:rPr>
              <a:t>6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200" spc="-55" dirty="0">
                <a:latin typeface="Verdana"/>
                <a:cs typeface="Verdana"/>
              </a:rPr>
              <a:t>1.</a:t>
            </a:r>
            <a:r>
              <a:rPr sz="2200" spc="5" dirty="0">
                <a:latin typeface="Verdana"/>
                <a:cs typeface="Verdana"/>
              </a:rPr>
              <a:t>4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200" spc="-55" dirty="0">
                <a:latin typeface="Verdana"/>
                <a:cs typeface="Verdana"/>
              </a:rPr>
              <a:t>1.</a:t>
            </a:r>
            <a:r>
              <a:rPr sz="2200" spc="5" dirty="0">
                <a:latin typeface="Verdana"/>
                <a:cs typeface="Verdana"/>
              </a:rPr>
              <a:t>2</a:t>
            </a:r>
            <a:endParaRPr sz="2200">
              <a:latin typeface="Verdana"/>
              <a:cs typeface="Verdana"/>
            </a:endParaRPr>
          </a:p>
          <a:p>
            <a:pPr marL="280035">
              <a:lnSpc>
                <a:spcPct val="100000"/>
              </a:lnSpc>
              <a:spcBef>
                <a:spcPts val="1265"/>
              </a:spcBef>
            </a:pPr>
            <a:r>
              <a:rPr sz="2200" spc="5" dirty="0">
                <a:latin typeface="Verdana"/>
                <a:cs typeface="Verdana"/>
              </a:rPr>
              <a:t>1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200" spc="-55" dirty="0">
                <a:latin typeface="Verdana"/>
                <a:cs typeface="Verdana"/>
              </a:rPr>
              <a:t>0.</a:t>
            </a:r>
            <a:r>
              <a:rPr sz="2200" spc="5" dirty="0">
                <a:latin typeface="Verdana"/>
                <a:cs typeface="Verdana"/>
              </a:rPr>
              <a:t>8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200" spc="-55" dirty="0">
                <a:latin typeface="Verdana"/>
                <a:cs typeface="Verdana"/>
              </a:rPr>
              <a:t>0.</a:t>
            </a:r>
            <a:r>
              <a:rPr sz="2200" spc="5" dirty="0">
                <a:latin typeface="Verdana"/>
                <a:cs typeface="Verdana"/>
              </a:rPr>
              <a:t>6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0894474" y="3804918"/>
            <a:ext cx="12700" cy="2343150"/>
          </a:xfrm>
          <a:custGeom>
            <a:avLst/>
            <a:gdLst/>
            <a:ahLst/>
            <a:cxnLst/>
            <a:rect l="l" t="t" r="r" b="b"/>
            <a:pathLst>
              <a:path w="12700" h="2343150">
                <a:moveTo>
                  <a:pt x="0" y="2342655"/>
                </a:moveTo>
                <a:lnTo>
                  <a:pt x="12617" y="2342655"/>
                </a:lnTo>
                <a:lnTo>
                  <a:pt x="12617" y="0"/>
                </a:lnTo>
                <a:lnTo>
                  <a:pt x="0" y="0"/>
                </a:lnTo>
                <a:lnTo>
                  <a:pt x="0" y="234265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900782" y="6392514"/>
            <a:ext cx="0" cy="885825"/>
          </a:xfrm>
          <a:custGeom>
            <a:avLst/>
            <a:gdLst/>
            <a:ahLst/>
            <a:cxnLst/>
            <a:rect l="l" t="t" r="r" b="b"/>
            <a:pathLst>
              <a:path h="885825">
                <a:moveTo>
                  <a:pt x="0" y="0"/>
                </a:moveTo>
                <a:lnTo>
                  <a:pt x="0" y="885347"/>
                </a:lnTo>
              </a:path>
            </a:pathLst>
          </a:custGeom>
          <a:ln w="12617">
            <a:solidFill>
              <a:srgbClr val="80808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900782" y="7173791"/>
            <a:ext cx="0" cy="104139"/>
          </a:xfrm>
          <a:custGeom>
            <a:avLst/>
            <a:gdLst/>
            <a:ahLst/>
            <a:cxnLst/>
            <a:rect l="l" t="t" r="r" b="b"/>
            <a:pathLst>
              <a:path h="104140">
                <a:moveTo>
                  <a:pt x="0" y="104070"/>
                </a:moveTo>
                <a:lnTo>
                  <a:pt x="0" y="0"/>
                </a:lnTo>
              </a:path>
            </a:pathLst>
          </a:custGeom>
          <a:ln w="21028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900782" y="3804918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175"/>
                </a:lnTo>
              </a:path>
            </a:pathLst>
          </a:custGeom>
          <a:ln w="21028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016373" y="3804918"/>
            <a:ext cx="0" cy="2415540"/>
          </a:xfrm>
          <a:custGeom>
            <a:avLst/>
            <a:gdLst/>
            <a:ahLst/>
            <a:cxnLst/>
            <a:rect l="l" t="t" r="r" b="b"/>
            <a:pathLst>
              <a:path h="2415540">
                <a:moveTo>
                  <a:pt x="0" y="0"/>
                </a:moveTo>
                <a:lnTo>
                  <a:pt x="0" y="2415182"/>
                </a:lnTo>
              </a:path>
            </a:pathLst>
          </a:custGeom>
          <a:ln w="12617">
            <a:solidFill>
              <a:srgbClr val="80808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016373" y="6395732"/>
            <a:ext cx="0" cy="882650"/>
          </a:xfrm>
          <a:custGeom>
            <a:avLst/>
            <a:gdLst/>
            <a:ahLst/>
            <a:cxnLst/>
            <a:rect l="l" t="t" r="r" b="b"/>
            <a:pathLst>
              <a:path h="882650">
                <a:moveTo>
                  <a:pt x="0" y="0"/>
                </a:moveTo>
                <a:lnTo>
                  <a:pt x="0" y="882129"/>
                </a:lnTo>
              </a:path>
            </a:pathLst>
          </a:custGeom>
          <a:ln w="12617">
            <a:solidFill>
              <a:srgbClr val="80808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016373" y="7173791"/>
            <a:ext cx="0" cy="104139"/>
          </a:xfrm>
          <a:custGeom>
            <a:avLst/>
            <a:gdLst/>
            <a:ahLst/>
            <a:cxnLst/>
            <a:rect l="l" t="t" r="r" b="b"/>
            <a:pathLst>
              <a:path h="104140">
                <a:moveTo>
                  <a:pt x="0" y="104070"/>
                </a:moveTo>
                <a:lnTo>
                  <a:pt x="0" y="0"/>
                </a:lnTo>
              </a:path>
            </a:pathLst>
          </a:custGeom>
          <a:ln w="21028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016373" y="3804918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175"/>
                </a:lnTo>
              </a:path>
            </a:pathLst>
          </a:custGeom>
          <a:ln w="21028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3133037" y="3804918"/>
            <a:ext cx="0" cy="2244090"/>
          </a:xfrm>
          <a:custGeom>
            <a:avLst/>
            <a:gdLst/>
            <a:ahLst/>
            <a:cxnLst/>
            <a:rect l="l" t="t" r="r" b="b"/>
            <a:pathLst>
              <a:path h="2244090">
                <a:moveTo>
                  <a:pt x="0" y="0"/>
                </a:moveTo>
                <a:lnTo>
                  <a:pt x="0" y="2243841"/>
                </a:lnTo>
              </a:path>
            </a:pathLst>
          </a:custGeom>
          <a:ln w="12617">
            <a:solidFill>
              <a:srgbClr val="80808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133037" y="6516647"/>
            <a:ext cx="0" cy="761365"/>
          </a:xfrm>
          <a:custGeom>
            <a:avLst/>
            <a:gdLst/>
            <a:ahLst/>
            <a:cxnLst/>
            <a:rect l="l" t="t" r="r" b="b"/>
            <a:pathLst>
              <a:path h="761365">
                <a:moveTo>
                  <a:pt x="0" y="0"/>
                </a:moveTo>
                <a:lnTo>
                  <a:pt x="0" y="761215"/>
                </a:lnTo>
              </a:path>
            </a:pathLst>
          </a:custGeom>
          <a:ln w="12617">
            <a:solidFill>
              <a:srgbClr val="80808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133037" y="7173791"/>
            <a:ext cx="0" cy="104139"/>
          </a:xfrm>
          <a:custGeom>
            <a:avLst/>
            <a:gdLst/>
            <a:ahLst/>
            <a:cxnLst/>
            <a:rect l="l" t="t" r="r" b="b"/>
            <a:pathLst>
              <a:path h="104140">
                <a:moveTo>
                  <a:pt x="0" y="104070"/>
                </a:moveTo>
                <a:lnTo>
                  <a:pt x="0" y="0"/>
                </a:lnTo>
              </a:path>
            </a:pathLst>
          </a:custGeom>
          <a:ln w="21028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3133037" y="3804918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175"/>
                </a:lnTo>
              </a:path>
            </a:pathLst>
          </a:custGeom>
          <a:ln w="21028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4248522" y="3804918"/>
            <a:ext cx="0" cy="2338705"/>
          </a:xfrm>
          <a:custGeom>
            <a:avLst/>
            <a:gdLst/>
            <a:ahLst/>
            <a:cxnLst/>
            <a:rect l="l" t="t" r="r" b="b"/>
            <a:pathLst>
              <a:path h="2338704">
                <a:moveTo>
                  <a:pt x="0" y="0"/>
                </a:moveTo>
                <a:lnTo>
                  <a:pt x="0" y="2338470"/>
                </a:lnTo>
              </a:path>
            </a:pathLst>
          </a:custGeom>
          <a:ln w="12617">
            <a:solidFill>
              <a:srgbClr val="80808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4248522" y="6414616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0"/>
                </a:moveTo>
                <a:lnTo>
                  <a:pt x="0" y="863245"/>
                </a:lnTo>
              </a:path>
            </a:pathLst>
          </a:custGeom>
          <a:ln w="12617">
            <a:solidFill>
              <a:srgbClr val="80808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248522" y="7173791"/>
            <a:ext cx="0" cy="104139"/>
          </a:xfrm>
          <a:custGeom>
            <a:avLst/>
            <a:gdLst/>
            <a:ahLst/>
            <a:cxnLst/>
            <a:rect l="l" t="t" r="r" b="b"/>
            <a:pathLst>
              <a:path h="104140">
                <a:moveTo>
                  <a:pt x="0" y="104070"/>
                </a:moveTo>
                <a:lnTo>
                  <a:pt x="0" y="0"/>
                </a:lnTo>
              </a:path>
            </a:pathLst>
          </a:custGeom>
          <a:ln w="21028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248522" y="3804918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175"/>
                </a:lnTo>
              </a:path>
            </a:pathLst>
          </a:custGeom>
          <a:ln w="21028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5364113" y="3804918"/>
            <a:ext cx="0" cy="2253615"/>
          </a:xfrm>
          <a:custGeom>
            <a:avLst/>
            <a:gdLst/>
            <a:ahLst/>
            <a:cxnLst/>
            <a:rect l="l" t="t" r="r" b="b"/>
            <a:pathLst>
              <a:path h="2253615">
                <a:moveTo>
                  <a:pt x="0" y="0"/>
                </a:moveTo>
                <a:lnTo>
                  <a:pt x="0" y="2253199"/>
                </a:lnTo>
              </a:path>
            </a:pathLst>
          </a:custGeom>
          <a:ln w="12617">
            <a:solidFill>
              <a:srgbClr val="80808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5364113" y="6585978"/>
            <a:ext cx="0" cy="692150"/>
          </a:xfrm>
          <a:custGeom>
            <a:avLst/>
            <a:gdLst/>
            <a:ahLst/>
            <a:cxnLst/>
            <a:rect l="l" t="t" r="r" b="b"/>
            <a:pathLst>
              <a:path h="692150">
                <a:moveTo>
                  <a:pt x="0" y="0"/>
                </a:moveTo>
                <a:lnTo>
                  <a:pt x="0" y="691883"/>
                </a:lnTo>
              </a:path>
            </a:pathLst>
          </a:custGeom>
          <a:ln w="12617">
            <a:solidFill>
              <a:srgbClr val="80808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5364113" y="7173791"/>
            <a:ext cx="0" cy="104139"/>
          </a:xfrm>
          <a:custGeom>
            <a:avLst/>
            <a:gdLst/>
            <a:ahLst/>
            <a:cxnLst/>
            <a:rect l="l" t="t" r="r" b="b"/>
            <a:pathLst>
              <a:path h="104140">
                <a:moveTo>
                  <a:pt x="0" y="104070"/>
                </a:moveTo>
                <a:lnTo>
                  <a:pt x="0" y="0"/>
                </a:lnTo>
              </a:path>
            </a:pathLst>
          </a:custGeom>
          <a:ln w="21028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5364113" y="3804918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175"/>
                </a:lnTo>
              </a:path>
            </a:pathLst>
          </a:custGeom>
          <a:ln w="21028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157483" y="3804918"/>
            <a:ext cx="5950585" cy="3473450"/>
          </a:xfrm>
          <a:custGeom>
            <a:avLst/>
            <a:gdLst/>
            <a:ahLst/>
            <a:cxnLst/>
            <a:rect l="l" t="t" r="r" b="b"/>
            <a:pathLst>
              <a:path w="5950584" h="3473450">
                <a:moveTo>
                  <a:pt x="0" y="0"/>
                </a:moveTo>
                <a:lnTo>
                  <a:pt x="0" y="3472944"/>
                </a:lnTo>
                <a:lnTo>
                  <a:pt x="5950034" y="3472944"/>
                </a:lnTo>
              </a:path>
            </a:pathLst>
          </a:custGeom>
          <a:ln w="21028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8987622" y="4363341"/>
            <a:ext cx="351790" cy="23583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90"/>
              </a:lnSpc>
            </a:pPr>
            <a:r>
              <a:rPr sz="2200" spc="10" dirty="0">
                <a:latin typeface="Verdana"/>
                <a:cs typeface="Verdana"/>
              </a:rPr>
              <a:t>Relative</a:t>
            </a:r>
            <a:r>
              <a:rPr sz="2200" spc="-12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runtime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0789310" y="6147573"/>
            <a:ext cx="223520" cy="245110"/>
          </a:xfrm>
          <a:custGeom>
            <a:avLst/>
            <a:gdLst/>
            <a:ahLst/>
            <a:cxnLst/>
            <a:rect l="l" t="t" r="r" b="b"/>
            <a:pathLst>
              <a:path w="223520" h="245110">
                <a:moveTo>
                  <a:pt x="0" y="0"/>
                </a:moveTo>
                <a:lnTo>
                  <a:pt x="222945" y="0"/>
                </a:lnTo>
                <a:lnTo>
                  <a:pt x="222945" y="244941"/>
                </a:lnTo>
                <a:lnTo>
                  <a:pt x="0" y="244941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900782" y="6392514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0660"/>
                </a:moveTo>
                <a:lnTo>
                  <a:pt x="0" y="0"/>
                </a:lnTo>
              </a:path>
            </a:pathLst>
          </a:custGeom>
          <a:ln w="21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890268" y="3804918"/>
            <a:ext cx="21590" cy="2343150"/>
          </a:xfrm>
          <a:custGeom>
            <a:avLst/>
            <a:gdLst/>
            <a:ahLst/>
            <a:cxnLst/>
            <a:rect l="l" t="t" r="r" b="b"/>
            <a:pathLst>
              <a:path w="21590" h="2343150">
                <a:moveTo>
                  <a:pt x="0" y="0"/>
                </a:moveTo>
                <a:lnTo>
                  <a:pt x="21028" y="0"/>
                </a:lnTo>
                <a:lnTo>
                  <a:pt x="21028" y="2342654"/>
                </a:lnTo>
                <a:lnTo>
                  <a:pt x="0" y="23426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789310" y="6147572"/>
            <a:ext cx="223520" cy="245110"/>
          </a:xfrm>
          <a:custGeom>
            <a:avLst/>
            <a:gdLst/>
            <a:ahLst/>
            <a:cxnLst/>
            <a:rect l="l" t="t" r="r" b="b"/>
            <a:pathLst>
              <a:path w="223520" h="245110">
                <a:moveTo>
                  <a:pt x="0" y="0"/>
                </a:moveTo>
                <a:lnTo>
                  <a:pt x="222945" y="0"/>
                </a:lnTo>
                <a:lnTo>
                  <a:pt x="222945" y="244941"/>
                </a:lnTo>
                <a:lnTo>
                  <a:pt x="0" y="244941"/>
                </a:lnTo>
                <a:lnTo>
                  <a:pt x="0" y="0"/>
                </a:lnTo>
                <a:close/>
              </a:path>
            </a:pathLst>
          </a:custGeom>
          <a:ln w="21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845099" y="6773174"/>
            <a:ext cx="111760" cy="0"/>
          </a:xfrm>
          <a:custGeom>
            <a:avLst/>
            <a:gdLst/>
            <a:ahLst/>
            <a:cxnLst/>
            <a:rect l="l" t="t" r="r" b="b"/>
            <a:pathLst>
              <a:path w="111759">
                <a:moveTo>
                  <a:pt x="0" y="0"/>
                </a:moveTo>
                <a:lnTo>
                  <a:pt x="111472" y="0"/>
                </a:lnTo>
              </a:path>
            </a:pathLst>
          </a:custGeom>
          <a:ln w="21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900782" y="6274816"/>
            <a:ext cx="0" cy="21590"/>
          </a:xfrm>
          <a:custGeom>
            <a:avLst/>
            <a:gdLst/>
            <a:ahLst/>
            <a:cxnLst/>
            <a:rect l="l" t="t" r="r" b="b"/>
            <a:pathLst>
              <a:path h="21589">
                <a:moveTo>
                  <a:pt x="0" y="0"/>
                </a:moveTo>
                <a:lnTo>
                  <a:pt x="0" y="210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900782" y="6274816"/>
            <a:ext cx="0" cy="21590"/>
          </a:xfrm>
          <a:custGeom>
            <a:avLst/>
            <a:gdLst/>
            <a:ahLst/>
            <a:cxnLst/>
            <a:rect l="l" t="t" r="r" b="b"/>
            <a:pathLst>
              <a:path h="21589">
                <a:moveTo>
                  <a:pt x="0" y="0"/>
                </a:moveTo>
                <a:lnTo>
                  <a:pt x="0" y="210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789310" y="6285331"/>
            <a:ext cx="223520" cy="0"/>
          </a:xfrm>
          <a:custGeom>
            <a:avLst/>
            <a:gdLst/>
            <a:ahLst/>
            <a:cxnLst/>
            <a:rect l="l" t="t" r="r" b="b"/>
            <a:pathLst>
              <a:path w="223520">
                <a:moveTo>
                  <a:pt x="0" y="0"/>
                </a:moveTo>
                <a:lnTo>
                  <a:pt x="222945" y="0"/>
                </a:lnTo>
                <a:lnTo>
                  <a:pt x="0" y="0"/>
                </a:lnTo>
              </a:path>
            </a:pathLst>
          </a:custGeom>
          <a:ln w="21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1904901" y="6220100"/>
            <a:ext cx="225425" cy="175895"/>
          </a:xfrm>
          <a:custGeom>
            <a:avLst/>
            <a:gdLst/>
            <a:ahLst/>
            <a:cxnLst/>
            <a:rect l="l" t="t" r="r" b="b"/>
            <a:pathLst>
              <a:path w="225425" h="175895">
                <a:moveTo>
                  <a:pt x="0" y="0"/>
                </a:moveTo>
                <a:lnTo>
                  <a:pt x="224985" y="0"/>
                </a:lnTo>
                <a:lnTo>
                  <a:pt x="224985" y="175632"/>
                </a:lnTo>
                <a:lnTo>
                  <a:pt x="0" y="175632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2017446" y="6395731"/>
            <a:ext cx="0" cy="192405"/>
          </a:xfrm>
          <a:custGeom>
            <a:avLst/>
            <a:gdLst/>
            <a:ahLst/>
            <a:cxnLst/>
            <a:rect l="l" t="t" r="r" b="b"/>
            <a:pathLst>
              <a:path h="192404">
                <a:moveTo>
                  <a:pt x="0" y="192370"/>
                </a:moveTo>
                <a:lnTo>
                  <a:pt x="0" y="0"/>
                </a:lnTo>
              </a:path>
            </a:pathLst>
          </a:custGeom>
          <a:ln w="21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2017446" y="5949839"/>
            <a:ext cx="0" cy="270510"/>
          </a:xfrm>
          <a:custGeom>
            <a:avLst/>
            <a:gdLst/>
            <a:ahLst/>
            <a:cxnLst/>
            <a:rect l="l" t="t" r="r" b="b"/>
            <a:pathLst>
              <a:path h="270510">
                <a:moveTo>
                  <a:pt x="0" y="270260"/>
                </a:moveTo>
                <a:lnTo>
                  <a:pt x="0" y="0"/>
                </a:lnTo>
              </a:path>
            </a:pathLst>
          </a:custGeom>
          <a:ln w="21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904901" y="6220100"/>
            <a:ext cx="225425" cy="175895"/>
          </a:xfrm>
          <a:custGeom>
            <a:avLst/>
            <a:gdLst/>
            <a:ahLst/>
            <a:cxnLst/>
            <a:rect l="l" t="t" r="r" b="b"/>
            <a:pathLst>
              <a:path w="225425" h="175895">
                <a:moveTo>
                  <a:pt x="0" y="0"/>
                </a:moveTo>
                <a:lnTo>
                  <a:pt x="224985" y="0"/>
                </a:lnTo>
                <a:lnTo>
                  <a:pt x="224985" y="175631"/>
                </a:lnTo>
                <a:lnTo>
                  <a:pt x="0" y="175631"/>
                </a:lnTo>
                <a:lnTo>
                  <a:pt x="0" y="0"/>
                </a:lnTo>
                <a:close/>
              </a:path>
            </a:pathLst>
          </a:custGeom>
          <a:ln w="21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960690" y="5949839"/>
            <a:ext cx="113664" cy="0"/>
          </a:xfrm>
          <a:custGeom>
            <a:avLst/>
            <a:gdLst/>
            <a:ahLst/>
            <a:cxnLst/>
            <a:rect l="l" t="t" r="r" b="b"/>
            <a:pathLst>
              <a:path w="113665">
                <a:moveTo>
                  <a:pt x="0" y="0"/>
                </a:moveTo>
                <a:lnTo>
                  <a:pt x="113512" y="0"/>
                </a:lnTo>
              </a:path>
            </a:pathLst>
          </a:custGeom>
          <a:ln w="21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1960690" y="6588101"/>
            <a:ext cx="113664" cy="0"/>
          </a:xfrm>
          <a:custGeom>
            <a:avLst/>
            <a:gdLst/>
            <a:ahLst/>
            <a:cxnLst/>
            <a:rect l="l" t="t" r="r" b="b"/>
            <a:pathLst>
              <a:path w="113665">
                <a:moveTo>
                  <a:pt x="0" y="0"/>
                </a:moveTo>
                <a:lnTo>
                  <a:pt x="113512" y="0"/>
                </a:lnTo>
              </a:path>
            </a:pathLst>
          </a:custGeom>
          <a:ln w="21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2017446" y="6274816"/>
            <a:ext cx="0" cy="21590"/>
          </a:xfrm>
          <a:custGeom>
            <a:avLst/>
            <a:gdLst/>
            <a:ahLst/>
            <a:cxnLst/>
            <a:rect l="l" t="t" r="r" b="b"/>
            <a:pathLst>
              <a:path h="21589">
                <a:moveTo>
                  <a:pt x="0" y="0"/>
                </a:moveTo>
                <a:lnTo>
                  <a:pt x="0" y="210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2017446" y="6274816"/>
            <a:ext cx="0" cy="21590"/>
          </a:xfrm>
          <a:custGeom>
            <a:avLst/>
            <a:gdLst/>
            <a:ahLst/>
            <a:cxnLst/>
            <a:rect l="l" t="t" r="r" b="b"/>
            <a:pathLst>
              <a:path h="21589">
                <a:moveTo>
                  <a:pt x="0" y="0"/>
                </a:moveTo>
                <a:lnTo>
                  <a:pt x="0" y="210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1904901" y="6285331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>
                <a:moveTo>
                  <a:pt x="0" y="0"/>
                </a:moveTo>
                <a:lnTo>
                  <a:pt x="224985" y="0"/>
                </a:lnTo>
                <a:lnTo>
                  <a:pt x="0" y="0"/>
                </a:lnTo>
              </a:path>
            </a:pathLst>
          </a:custGeom>
          <a:ln w="21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3020496" y="6048759"/>
            <a:ext cx="225425" cy="467995"/>
          </a:xfrm>
          <a:custGeom>
            <a:avLst/>
            <a:gdLst/>
            <a:ahLst/>
            <a:cxnLst/>
            <a:rect l="l" t="t" r="r" b="b"/>
            <a:pathLst>
              <a:path w="225425" h="467995">
                <a:moveTo>
                  <a:pt x="0" y="0"/>
                </a:moveTo>
                <a:lnTo>
                  <a:pt x="224980" y="0"/>
                </a:lnTo>
                <a:lnTo>
                  <a:pt x="224980" y="467887"/>
                </a:lnTo>
                <a:lnTo>
                  <a:pt x="0" y="467887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3133037" y="6516646"/>
            <a:ext cx="0" cy="568325"/>
          </a:xfrm>
          <a:custGeom>
            <a:avLst/>
            <a:gdLst/>
            <a:ahLst/>
            <a:cxnLst/>
            <a:rect l="l" t="t" r="r" b="b"/>
            <a:pathLst>
              <a:path h="568325">
                <a:moveTo>
                  <a:pt x="0" y="567773"/>
                </a:moveTo>
                <a:lnTo>
                  <a:pt x="0" y="0"/>
                </a:lnTo>
              </a:path>
            </a:pathLst>
          </a:custGeom>
          <a:ln w="21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3133037" y="4225490"/>
            <a:ext cx="0" cy="1823720"/>
          </a:xfrm>
          <a:custGeom>
            <a:avLst/>
            <a:gdLst/>
            <a:ahLst/>
            <a:cxnLst/>
            <a:rect l="l" t="t" r="r" b="b"/>
            <a:pathLst>
              <a:path h="1823720">
                <a:moveTo>
                  <a:pt x="0" y="1823267"/>
                </a:moveTo>
                <a:lnTo>
                  <a:pt x="0" y="0"/>
                </a:lnTo>
              </a:path>
            </a:pathLst>
          </a:custGeom>
          <a:ln w="21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3020492" y="6048758"/>
            <a:ext cx="225425" cy="467995"/>
          </a:xfrm>
          <a:custGeom>
            <a:avLst/>
            <a:gdLst/>
            <a:ahLst/>
            <a:cxnLst/>
            <a:rect l="l" t="t" r="r" b="b"/>
            <a:pathLst>
              <a:path w="225425" h="467995">
                <a:moveTo>
                  <a:pt x="0" y="0"/>
                </a:moveTo>
                <a:lnTo>
                  <a:pt x="224985" y="0"/>
                </a:lnTo>
                <a:lnTo>
                  <a:pt x="224985" y="467887"/>
                </a:lnTo>
                <a:lnTo>
                  <a:pt x="0" y="467887"/>
                </a:lnTo>
                <a:lnTo>
                  <a:pt x="0" y="0"/>
                </a:lnTo>
                <a:close/>
              </a:path>
            </a:pathLst>
          </a:custGeom>
          <a:ln w="21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3076175" y="4225490"/>
            <a:ext cx="113664" cy="0"/>
          </a:xfrm>
          <a:custGeom>
            <a:avLst/>
            <a:gdLst/>
            <a:ahLst/>
            <a:cxnLst/>
            <a:rect l="l" t="t" r="r" b="b"/>
            <a:pathLst>
              <a:path w="113665">
                <a:moveTo>
                  <a:pt x="0" y="0"/>
                </a:moveTo>
                <a:lnTo>
                  <a:pt x="113617" y="0"/>
                </a:lnTo>
              </a:path>
            </a:pathLst>
          </a:custGeom>
          <a:ln w="21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3076175" y="7084419"/>
            <a:ext cx="113664" cy="0"/>
          </a:xfrm>
          <a:custGeom>
            <a:avLst/>
            <a:gdLst/>
            <a:ahLst/>
            <a:cxnLst/>
            <a:rect l="l" t="t" r="r" b="b"/>
            <a:pathLst>
              <a:path w="113665">
                <a:moveTo>
                  <a:pt x="0" y="0"/>
                </a:moveTo>
                <a:lnTo>
                  <a:pt x="113617" y="0"/>
                </a:lnTo>
              </a:path>
            </a:pathLst>
          </a:custGeom>
          <a:ln w="21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3133037" y="6274816"/>
            <a:ext cx="0" cy="21590"/>
          </a:xfrm>
          <a:custGeom>
            <a:avLst/>
            <a:gdLst/>
            <a:ahLst/>
            <a:cxnLst/>
            <a:rect l="l" t="t" r="r" b="b"/>
            <a:pathLst>
              <a:path h="21589">
                <a:moveTo>
                  <a:pt x="0" y="0"/>
                </a:moveTo>
                <a:lnTo>
                  <a:pt x="0" y="210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3133037" y="6274816"/>
            <a:ext cx="0" cy="21590"/>
          </a:xfrm>
          <a:custGeom>
            <a:avLst/>
            <a:gdLst/>
            <a:ahLst/>
            <a:cxnLst/>
            <a:rect l="l" t="t" r="r" b="b"/>
            <a:pathLst>
              <a:path h="21589">
                <a:moveTo>
                  <a:pt x="0" y="0"/>
                </a:moveTo>
                <a:lnTo>
                  <a:pt x="0" y="210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3020492" y="6285331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>
                <a:moveTo>
                  <a:pt x="0" y="0"/>
                </a:moveTo>
                <a:lnTo>
                  <a:pt x="224985" y="0"/>
                </a:lnTo>
                <a:lnTo>
                  <a:pt x="0" y="0"/>
                </a:lnTo>
              </a:path>
            </a:pathLst>
          </a:custGeom>
          <a:ln w="21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4136078" y="6143388"/>
            <a:ext cx="225425" cy="271780"/>
          </a:xfrm>
          <a:custGeom>
            <a:avLst/>
            <a:gdLst/>
            <a:ahLst/>
            <a:cxnLst/>
            <a:rect l="l" t="t" r="r" b="b"/>
            <a:pathLst>
              <a:path w="225425" h="271779">
                <a:moveTo>
                  <a:pt x="0" y="0"/>
                </a:moveTo>
                <a:lnTo>
                  <a:pt x="224993" y="0"/>
                </a:lnTo>
                <a:lnTo>
                  <a:pt x="224993" y="271227"/>
                </a:lnTo>
                <a:lnTo>
                  <a:pt x="0" y="271227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4248522" y="6414615"/>
            <a:ext cx="0" cy="113030"/>
          </a:xfrm>
          <a:custGeom>
            <a:avLst/>
            <a:gdLst/>
            <a:ahLst/>
            <a:cxnLst/>
            <a:rect l="l" t="t" r="r" b="b"/>
            <a:pathLst>
              <a:path h="113029">
                <a:moveTo>
                  <a:pt x="0" y="112545"/>
                </a:moveTo>
                <a:lnTo>
                  <a:pt x="0" y="0"/>
                </a:lnTo>
              </a:path>
            </a:pathLst>
          </a:custGeom>
          <a:ln w="21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4248522" y="5034126"/>
            <a:ext cx="0" cy="1109345"/>
          </a:xfrm>
          <a:custGeom>
            <a:avLst/>
            <a:gdLst/>
            <a:ahLst/>
            <a:cxnLst/>
            <a:rect l="l" t="t" r="r" b="b"/>
            <a:pathLst>
              <a:path h="1109345">
                <a:moveTo>
                  <a:pt x="0" y="1109261"/>
                </a:moveTo>
                <a:lnTo>
                  <a:pt x="0" y="0"/>
                </a:lnTo>
              </a:path>
            </a:pathLst>
          </a:custGeom>
          <a:ln w="21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4136082" y="6143387"/>
            <a:ext cx="225425" cy="271780"/>
          </a:xfrm>
          <a:custGeom>
            <a:avLst/>
            <a:gdLst/>
            <a:ahLst/>
            <a:cxnLst/>
            <a:rect l="l" t="t" r="r" b="b"/>
            <a:pathLst>
              <a:path w="225425" h="271779">
                <a:moveTo>
                  <a:pt x="0" y="0"/>
                </a:moveTo>
                <a:lnTo>
                  <a:pt x="224985" y="0"/>
                </a:lnTo>
                <a:lnTo>
                  <a:pt x="224985" y="271227"/>
                </a:lnTo>
                <a:lnTo>
                  <a:pt x="0" y="271227"/>
                </a:lnTo>
                <a:lnTo>
                  <a:pt x="0" y="0"/>
                </a:lnTo>
                <a:close/>
              </a:path>
            </a:pathLst>
          </a:custGeom>
          <a:ln w="21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191766" y="5034126"/>
            <a:ext cx="113664" cy="0"/>
          </a:xfrm>
          <a:custGeom>
            <a:avLst/>
            <a:gdLst/>
            <a:ahLst/>
            <a:cxnLst/>
            <a:rect l="l" t="t" r="r" b="b"/>
            <a:pathLst>
              <a:path w="113665">
                <a:moveTo>
                  <a:pt x="0" y="0"/>
                </a:moveTo>
                <a:lnTo>
                  <a:pt x="113617" y="0"/>
                </a:lnTo>
              </a:path>
            </a:pathLst>
          </a:custGeom>
          <a:ln w="21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4191766" y="6527160"/>
            <a:ext cx="113664" cy="0"/>
          </a:xfrm>
          <a:custGeom>
            <a:avLst/>
            <a:gdLst/>
            <a:ahLst/>
            <a:cxnLst/>
            <a:rect l="l" t="t" r="r" b="b"/>
            <a:pathLst>
              <a:path w="113665">
                <a:moveTo>
                  <a:pt x="0" y="0"/>
                </a:moveTo>
                <a:lnTo>
                  <a:pt x="113617" y="0"/>
                </a:lnTo>
              </a:path>
            </a:pathLst>
          </a:custGeom>
          <a:ln w="21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4248522" y="6274816"/>
            <a:ext cx="0" cy="21590"/>
          </a:xfrm>
          <a:custGeom>
            <a:avLst/>
            <a:gdLst/>
            <a:ahLst/>
            <a:cxnLst/>
            <a:rect l="l" t="t" r="r" b="b"/>
            <a:pathLst>
              <a:path h="21589">
                <a:moveTo>
                  <a:pt x="0" y="0"/>
                </a:moveTo>
                <a:lnTo>
                  <a:pt x="0" y="210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248522" y="6274816"/>
            <a:ext cx="0" cy="21590"/>
          </a:xfrm>
          <a:custGeom>
            <a:avLst/>
            <a:gdLst/>
            <a:ahLst/>
            <a:cxnLst/>
            <a:rect l="l" t="t" r="r" b="b"/>
            <a:pathLst>
              <a:path h="21589">
                <a:moveTo>
                  <a:pt x="0" y="0"/>
                </a:moveTo>
                <a:lnTo>
                  <a:pt x="0" y="210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4136082" y="6285331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>
                <a:moveTo>
                  <a:pt x="0" y="0"/>
                </a:moveTo>
                <a:lnTo>
                  <a:pt x="224985" y="0"/>
                </a:lnTo>
                <a:lnTo>
                  <a:pt x="0" y="0"/>
                </a:lnTo>
              </a:path>
            </a:pathLst>
          </a:custGeom>
          <a:ln w="21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5252636" y="6058117"/>
            <a:ext cx="223520" cy="528320"/>
          </a:xfrm>
          <a:custGeom>
            <a:avLst/>
            <a:gdLst/>
            <a:ahLst/>
            <a:cxnLst/>
            <a:rect l="l" t="t" r="r" b="b"/>
            <a:pathLst>
              <a:path w="223519" h="528320">
                <a:moveTo>
                  <a:pt x="0" y="0"/>
                </a:moveTo>
                <a:lnTo>
                  <a:pt x="222948" y="0"/>
                </a:lnTo>
                <a:lnTo>
                  <a:pt x="222948" y="527861"/>
                </a:lnTo>
                <a:lnTo>
                  <a:pt x="0" y="527861"/>
                </a:lnTo>
                <a:lnTo>
                  <a:pt x="0" y="0"/>
                </a:lnTo>
                <a:close/>
              </a:path>
            </a:pathLst>
          </a:custGeom>
          <a:solidFill>
            <a:srgbClr val="FF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5364113" y="6585956"/>
            <a:ext cx="0" cy="331470"/>
          </a:xfrm>
          <a:custGeom>
            <a:avLst/>
            <a:gdLst/>
            <a:ahLst/>
            <a:cxnLst/>
            <a:rect l="l" t="t" r="r" b="b"/>
            <a:pathLst>
              <a:path h="331470">
                <a:moveTo>
                  <a:pt x="0" y="331201"/>
                </a:moveTo>
                <a:lnTo>
                  <a:pt x="0" y="0"/>
                </a:lnTo>
              </a:path>
            </a:pathLst>
          </a:custGeom>
          <a:ln w="21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5364113" y="5023612"/>
            <a:ext cx="0" cy="1035050"/>
          </a:xfrm>
          <a:custGeom>
            <a:avLst/>
            <a:gdLst/>
            <a:ahLst/>
            <a:cxnLst/>
            <a:rect l="l" t="t" r="r" b="b"/>
            <a:pathLst>
              <a:path h="1035050">
                <a:moveTo>
                  <a:pt x="0" y="1034588"/>
                </a:moveTo>
                <a:lnTo>
                  <a:pt x="0" y="0"/>
                </a:lnTo>
              </a:path>
            </a:pathLst>
          </a:custGeom>
          <a:ln w="21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5252641" y="6058200"/>
            <a:ext cx="223520" cy="528320"/>
          </a:xfrm>
          <a:custGeom>
            <a:avLst/>
            <a:gdLst/>
            <a:ahLst/>
            <a:cxnLst/>
            <a:rect l="l" t="t" r="r" b="b"/>
            <a:pathLst>
              <a:path w="223519" h="528320">
                <a:moveTo>
                  <a:pt x="0" y="0"/>
                </a:moveTo>
                <a:lnTo>
                  <a:pt x="222945" y="0"/>
                </a:lnTo>
                <a:lnTo>
                  <a:pt x="222945" y="527776"/>
                </a:lnTo>
                <a:lnTo>
                  <a:pt x="0" y="527776"/>
                </a:lnTo>
                <a:lnTo>
                  <a:pt x="0" y="0"/>
                </a:lnTo>
                <a:close/>
              </a:path>
            </a:pathLst>
          </a:custGeom>
          <a:ln w="21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5308429" y="5023612"/>
            <a:ext cx="111760" cy="0"/>
          </a:xfrm>
          <a:custGeom>
            <a:avLst/>
            <a:gdLst/>
            <a:ahLst/>
            <a:cxnLst/>
            <a:rect l="l" t="t" r="r" b="b"/>
            <a:pathLst>
              <a:path w="111759">
                <a:moveTo>
                  <a:pt x="0" y="0"/>
                </a:moveTo>
                <a:lnTo>
                  <a:pt x="111472" y="0"/>
                </a:lnTo>
              </a:path>
            </a:pathLst>
          </a:custGeom>
          <a:ln w="21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5308429" y="6917157"/>
            <a:ext cx="111760" cy="0"/>
          </a:xfrm>
          <a:custGeom>
            <a:avLst/>
            <a:gdLst/>
            <a:ahLst/>
            <a:cxnLst/>
            <a:rect l="l" t="t" r="r" b="b"/>
            <a:pathLst>
              <a:path w="111759">
                <a:moveTo>
                  <a:pt x="0" y="0"/>
                </a:moveTo>
                <a:lnTo>
                  <a:pt x="111472" y="0"/>
                </a:lnTo>
              </a:path>
            </a:pathLst>
          </a:custGeom>
          <a:ln w="21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5364113" y="6274816"/>
            <a:ext cx="0" cy="21590"/>
          </a:xfrm>
          <a:custGeom>
            <a:avLst/>
            <a:gdLst/>
            <a:ahLst/>
            <a:cxnLst/>
            <a:rect l="l" t="t" r="r" b="b"/>
            <a:pathLst>
              <a:path h="21589">
                <a:moveTo>
                  <a:pt x="0" y="0"/>
                </a:moveTo>
                <a:lnTo>
                  <a:pt x="0" y="210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5364113" y="6274816"/>
            <a:ext cx="0" cy="21590"/>
          </a:xfrm>
          <a:custGeom>
            <a:avLst/>
            <a:gdLst/>
            <a:ahLst/>
            <a:cxnLst/>
            <a:rect l="l" t="t" r="r" b="b"/>
            <a:pathLst>
              <a:path h="21589">
                <a:moveTo>
                  <a:pt x="0" y="0"/>
                </a:moveTo>
                <a:lnTo>
                  <a:pt x="0" y="210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5252641" y="6285331"/>
            <a:ext cx="223520" cy="0"/>
          </a:xfrm>
          <a:custGeom>
            <a:avLst/>
            <a:gdLst/>
            <a:ahLst/>
            <a:cxnLst/>
            <a:rect l="l" t="t" r="r" b="b"/>
            <a:pathLst>
              <a:path w="223519">
                <a:moveTo>
                  <a:pt x="0" y="0"/>
                </a:moveTo>
                <a:lnTo>
                  <a:pt x="222945" y="0"/>
                </a:lnTo>
                <a:lnTo>
                  <a:pt x="0" y="0"/>
                </a:lnTo>
              </a:path>
            </a:pathLst>
          </a:custGeom>
          <a:ln w="21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10261627" y="7228740"/>
            <a:ext cx="6163310" cy="103441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438784">
              <a:lnSpc>
                <a:spcPct val="100000"/>
              </a:lnSpc>
              <a:spcBef>
                <a:spcPts val="960"/>
              </a:spcBef>
              <a:tabLst>
                <a:tab pos="1554480" algn="l"/>
                <a:tab pos="2670810" algn="l"/>
                <a:tab pos="3786504" algn="l"/>
                <a:tab pos="4812665" algn="l"/>
              </a:tabLst>
            </a:pPr>
            <a:r>
              <a:rPr sz="2200" dirty="0">
                <a:latin typeface="Verdana"/>
                <a:cs typeface="Verdana"/>
              </a:rPr>
              <a:t>Q1	Q3	Q4	Q6	Q12</a:t>
            </a: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800" spc="-130" dirty="0">
                <a:solidFill>
                  <a:srgbClr val="3E4247"/>
                </a:solidFill>
                <a:latin typeface="Arial"/>
                <a:cs typeface="Arial"/>
              </a:rPr>
              <a:t>275-node </a:t>
            </a:r>
            <a:r>
              <a:rPr sz="2800" spc="-95" dirty="0">
                <a:solidFill>
                  <a:srgbClr val="3E4247"/>
                </a:solidFill>
                <a:latin typeface="Arial"/>
                <a:cs typeface="Arial"/>
              </a:rPr>
              <a:t>cluster, </a:t>
            </a:r>
            <a:r>
              <a:rPr sz="2800" spc="-105" dirty="0">
                <a:solidFill>
                  <a:srgbClr val="3E4247"/>
                </a:solidFill>
                <a:latin typeface="Arial"/>
                <a:cs typeface="Arial"/>
              </a:rPr>
              <a:t>TPC-H </a:t>
            </a:r>
            <a:r>
              <a:rPr sz="2800" spc="-135" dirty="0" smtClean="0">
                <a:solidFill>
                  <a:srgbClr val="3E4247"/>
                </a:solidFill>
                <a:latin typeface="Arial"/>
                <a:cs typeface="Arial"/>
              </a:rPr>
              <a:t>queries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2690765" y="3750228"/>
            <a:ext cx="27305" cy="4057015"/>
          </a:xfrm>
          <a:custGeom>
            <a:avLst/>
            <a:gdLst/>
            <a:ahLst/>
            <a:cxnLst/>
            <a:rect l="l" t="t" r="r" b="b"/>
            <a:pathLst>
              <a:path w="27305" h="4057015">
                <a:moveTo>
                  <a:pt x="0" y="0"/>
                </a:moveTo>
                <a:lnTo>
                  <a:pt x="27145" y="405653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108544" y="3830540"/>
            <a:ext cx="27305" cy="4057015"/>
          </a:xfrm>
          <a:custGeom>
            <a:avLst/>
            <a:gdLst/>
            <a:ahLst/>
            <a:cxnLst/>
            <a:rect l="l" t="t" r="r" b="b"/>
            <a:pathLst>
              <a:path w="27304" h="4057015">
                <a:moveTo>
                  <a:pt x="0" y="0"/>
                </a:moveTo>
                <a:lnTo>
                  <a:pt x="27145" y="405653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2190492" y="7756973"/>
            <a:ext cx="1044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latin typeface="Arial"/>
                <a:cs typeface="Arial"/>
              </a:rPr>
              <a:t>d</a:t>
            </a:r>
            <a:r>
              <a:rPr sz="2400" spc="-190" dirty="0">
                <a:latin typeface="Arial"/>
                <a:cs typeface="Arial"/>
              </a:rPr>
              <a:t>e</a:t>
            </a:r>
            <a:r>
              <a:rPr sz="2400" spc="-315" dirty="0">
                <a:latin typeface="Arial"/>
                <a:cs typeface="Arial"/>
              </a:rPr>
              <a:t>a</a:t>
            </a:r>
            <a:r>
              <a:rPr sz="2400" spc="-114" dirty="0">
                <a:latin typeface="Arial"/>
                <a:cs typeface="Arial"/>
              </a:rPr>
              <a:t>d</a:t>
            </a:r>
            <a:r>
              <a:rPr sz="2400" spc="-15" dirty="0">
                <a:latin typeface="Arial"/>
                <a:cs typeface="Arial"/>
              </a:rPr>
              <a:t>li</a:t>
            </a:r>
            <a:r>
              <a:rPr sz="2400" spc="-160" dirty="0">
                <a:latin typeface="Arial"/>
                <a:cs typeface="Arial"/>
              </a:rPr>
              <a:t>ne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1" name="object 1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120" name="object 120"/>
          <p:cNvSpPr txBox="1"/>
          <p:nvPr/>
        </p:nvSpPr>
        <p:spPr>
          <a:xfrm>
            <a:off x="4808005" y="7756973"/>
            <a:ext cx="1044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latin typeface="Arial"/>
                <a:cs typeface="Arial"/>
              </a:rPr>
              <a:t>d</a:t>
            </a:r>
            <a:r>
              <a:rPr sz="2400" spc="-190" dirty="0">
                <a:latin typeface="Arial"/>
                <a:cs typeface="Arial"/>
              </a:rPr>
              <a:t>e</a:t>
            </a:r>
            <a:r>
              <a:rPr sz="2400" spc="-315" dirty="0">
                <a:latin typeface="Arial"/>
                <a:cs typeface="Arial"/>
              </a:rPr>
              <a:t>a</a:t>
            </a:r>
            <a:r>
              <a:rPr sz="2400" spc="-114" dirty="0">
                <a:latin typeface="Arial"/>
                <a:cs typeface="Arial"/>
              </a:rPr>
              <a:t>d</a:t>
            </a:r>
            <a:r>
              <a:rPr sz="2400" spc="-15" dirty="0">
                <a:latin typeface="Arial"/>
                <a:cs typeface="Arial"/>
              </a:rPr>
              <a:t>li</a:t>
            </a:r>
            <a:r>
              <a:rPr sz="2400" spc="-160" dirty="0">
                <a:latin typeface="Arial"/>
                <a:cs typeface="Arial"/>
              </a:rPr>
              <a:t>ne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7587" y="636563"/>
            <a:ext cx="127647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10" dirty="0"/>
              <a:t>Current </a:t>
            </a:r>
            <a:r>
              <a:rPr spc="105" dirty="0"/>
              <a:t>“solution”:</a:t>
            </a:r>
            <a:r>
              <a:rPr spc="254" dirty="0"/>
              <a:t> </a:t>
            </a:r>
            <a:r>
              <a:rPr spc="160" dirty="0"/>
              <a:t>Over-provisioning</a:t>
            </a:r>
          </a:p>
        </p:txBody>
      </p:sp>
      <p:sp>
        <p:nvSpPr>
          <p:cNvPr id="3" name="object 3"/>
          <p:cNvSpPr/>
          <p:nvPr/>
        </p:nvSpPr>
        <p:spPr>
          <a:xfrm>
            <a:off x="390078" y="2638865"/>
            <a:ext cx="10285008" cy="5067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25419" y="6600391"/>
            <a:ext cx="1177290" cy="709930"/>
          </a:xfrm>
          <a:custGeom>
            <a:avLst/>
            <a:gdLst/>
            <a:ahLst/>
            <a:cxnLst/>
            <a:rect l="l" t="t" r="r" b="b"/>
            <a:pathLst>
              <a:path w="1177289" h="709929">
                <a:moveTo>
                  <a:pt x="259647" y="117768"/>
                </a:moveTo>
                <a:lnTo>
                  <a:pt x="140685" y="117768"/>
                </a:lnTo>
                <a:lnTo>
                  <a:pt x="1146477" y="709528"/>
                </a:lnTo>
                <a:lnTo>
                  <a:pt x="1177067" y="657534"/>
                </a:lnTo>
                <a:lnTo>
                  <a:pt x="259647" y="117768"/>
                </a:lnTo>
                <a:close/>
              </a:path>
              <a:path w="1177289" h="709929">
                <a:moveTo>
                  <a:pt x="0" y="0"/>
                </a:moveTo>
                <a:lnTo>
                  <a:pt x="110095" y="169760"/>
                </a:lnTo>
                <a:lnTo>
                  <a:pt x="140685" y="117768"/>
                </a:lnTo>
                <a:lnTo>
                  <a:pt x="259647" y="117768"/>
                </a:lnTo>
                <a:lnTo>
                  <a:pt x="171276" y="65774"/>
                </a:lnTo>
                <a:lnTo>
                  <a:pt x="201866" y="1378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98980" y="5037795"/>
            <a:ext cx="1377950" cy="759460"/>
          </a:xfrm>
          <a:custGeom>
            <a:avLst/>
            <a:gdLst/>
            <a:ahLst/>
            <a:cxnLst/>
            <a:rect l="l" t="t" r="r" b="b"/>
            <a:pathLst>
              <a:path w="1377950" h="759460">
                <a:moveTo>
                  <a:pt x="28549" y="0"/>
                </a:moveTo>
                <a:lnTo>
                  <a:pt x="0" y="53141"/>
                </a:lnTo>
                <a:lnTo>
                  <a:pt x="1203975" y="699949"/>
                </a:lnTo>
                <a:lnTo>
                  <a:pt x="1175425" y="753090"/>
                </a:lnTo>
                <a:lnTo>
                  <a:pt x="1377675" y="759025"/>
                </a:lnTo>
                <a:lnTo>
                  <a:pt x="1298545" y="646807"/>
                </a:lnTo>
                <a:lnTo>
                  <a:pt x="1232524" y="646807"/>
                </a:lnTo>
                <a:lnTo>
                  <a:pt x="28549" y="0"/>
                </a:lnTo>
                <a:close/>
              </a:path>
              <a:path w="1377950" h="759460">
                <a:moveTo>
                  <a:pt x="1261073" y="593665"/>
                </a:moveTo>
                <a:lnTo>
                  <a:pt x="1232524" y="646807"/>
                </a:lnTo>
                <a:lnTo>
                  <a:pt x="1298545" y="646807"/>
                </a:lnTo>
                <a:lnTo>
                  <a:pt x="1261073" y="5936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67692" y="5187453"/>
            <a:ext cx="17214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70C0"/>
                </a:solidFill>
                <a:latin typeface="Trebuchet MS"/>
                <a:cs typeface="Trebuchet MS"/>
              </a:rPr>
              <a:t>Prov./</a:t>
            </a:r>
            <a:r>
              <a:rPr sz="2000" spc="-7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Trebuchet MS"/>
                <a:cs typeface="Trebuchet MS"/>
              </a:rPr>
              <a:t>average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2334" y="4050949"/>
            <a:ext cx="13696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70C0"/>
                </a:solidFill>
                <a:latin typeface="Trebuchet MS"/>
                <a:cs typeface="Trebuchet MS"/>
              </a:rPr>
              <a:t>Prov./</a:t>
            </a:r>
            <a:r>
              <a:rPr sz="2000" spc="-7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Trebuchet MS"/>
                <a:cs typeface="Trebuchet MS"/>
              </a:rPr>
              <a:t>peak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103881" y="8622203"/>
            <a:ext cx="774700" cy="768985"/>
          </a:xfrm>
          <a:custGeom>
            <a:avLst/>
            <a:gdLst/>
            <a:ahLst/>
            <a:cxnLst/>
            <a:rect l="l" t="t" r="r" b="b"/>
            <a:pathLst>
              <a:path w="774700" h="768984">
                <a:moveTo>
                  <a:pt x="387350" y="0"/>
                </a:moveTo>
                <a:lnTo>
                  <a:pt x="338763" y="2994"/>
                </a:lnTo>
                <a:lnTo>
                  <a:pt x="291977" y="11736"/>
                </a:lnTo>
                <a:lnTo>
                  <a:pt x="247354" y="25865"/>
                </a:lnTo>
                <a:lnTo>
                  <a:pt x="205258" y="45023"/>
                </a:lnTo>
                <a:lnTo>
                  <a:pt x="166052" y="68848"/>
                </a:lnTo>
                <a:lnTo>
                  <a:pt x="130098" y="96981"/>
                </a:lnTo>
                <a:lnTo>
                  <a:pt x="97761" y="129061"/>
                </a:lnTo>
                <a:lnTo>
                  <a:pt x="69402" y="164729"/>
                </a:lnTo>
                <a:lnTo>
                  <a:pt x="45385" y="203623"/>
                </a:lnTo>
                <a:lnTo>
                  <a:pt x="26074" y="245385"/>
                </a:lnTo>
                <a:lnTo>
                  <a:pt x="11830" y="289654"/>
                </a:lnTo>
                <a:lnTo>
                  <a:pt x="3018" y="336069"/>
                </a:lnTo>
                <a:lnTo>
                  <a:pt x="0" y="384271"/>
                </a:lnTo>
                <a:lnTo>
                  <a:pt x="3018" y="432474"/>
                </a:lnTo>
                <a:lnTo>
                  <a:pt x="11830" y="478889"/>
                </a:lnTo>
                <a:lnTo>
                  <a:pt x="26074" y="523158"/>
                </a:lnTo>
                <a:lnTo>
                  <a:pt x="45385" y="564920"/>
                </a:lnTo>
                <a:lnTo>
                  <a:pt x="69402" y="603814"/>
                </a:lnTo>
                <a:lnTo>
                  <a:pt x="97761" y="639482"/>
                </a:lnTo>
                <a:lnTo>
                  <a:pt x="130098" y="671562"/>
                </a:lnTo>
                <a:lnTo>
                  <a:pt x="166052" y="699695"/>
                </a:lnTo>
                <a:lnTo>
                  <a:pt x="205258" y="723520"/>
                </a:lnTo>
                <a:lnTo>
                  <a:pt x="247354" y="742678"/>
                </a:lnTo>
                <a:lnTo>
                  <a:pt x="291977" y="756807"/>
                </a:lnTo>
                <a:lnTo>
                  <a:pt x="338763" y="765549"/>
                </a:lnTo>
                <a:lnTo>
                  <a:pt x="387350" y="768543"/>
                </a:lnTo>
                <a:lnTo>
                  <a:pt x="435939" y="765549"/>
                </a:lnTo>
                <a:lnTo>
                  <a:pt x="482726" y="756807"/>
                </a:lnTo>
                <a:lnTo>
                  <a:pt x="527350" y="742678"/>
                </a:lnTo>
                <a:lnTo>
                  <a:pt x="569446" y="723520"/>
                </a:lnTo>
                <a:lnTo>
                  <a:pt x="608653" y="699695"/>
                </a:lnTo>
                <a:lnTo>
                  <a:pt x="644606" y="671562"/>
                </a:lnTo>
                <a:lnTo>
                  <a:pt x="676943" y="639482"/>
                </a:lnTo>
                <a:lnTo>
                  <a:pt x="705300" y="603814"/>
                </a:lnTo>
                <a:lnTo>
                  <a:pt x="729316" y="564920"/>
                </a:lnTo>
                <a:lnTo>
                  <a:pt x="748627" y="523158"/>
                </a:lnTo>
                <a:lnTo>
                  <a:pt x="762870" y="478889"/>
                </a:lnTo>
                <a:lnTo>
                  <a:pt x="771682" y="432474"/>
                </a:lnTo>
                <a:lnTo>
                  <a:pt x="774700" y="384271"/>
                </a:lnTo>
                <a:lnTo>
                  <a:pt x="771682" y="336069"/>
                </a:lnTo>
                <a:lnTo>
                  <a:pt x="762870" y="289654"/>
                </a:lnTo>
                <a:lnTo>
                  <a:pt x="748627" y="245385"/>
                </a:lnTo>
                <a:lnTo>
                  <a:pt x="729316" y="203623"/>
                </a:lnTo>
                <a:lnTo>
                  <a:pt x="705300" y="164729"/>
                </a:lnTo>
                <a:lnTo>
                  <a:pt x="676943" y="129061"/>
                </a:lnTo>
                <a:lnTo>
                  <a:pt x="644606" y="96981"/>
                </a:lnTo>
                <a:lnTo>
                  <a:pt x="608653" y="68848"/>
                </a:lnTo>
                <a:lnTo>
                  <a:pt x="569446" y="45023"/>
                </a:lnTo>
                <a:lnTo>
                  <a:pt x="527350" y="25865"/>
                </a:lnTo>
                <a:lnTo>
                  <a:pt x="482726" y="11736"/>
                </a:lnTo>
                <a:lnTo>
                  <a:pt x="435939" y="2994"/>
                </a:lnTo>
                <a:lnTo>
                  <a:pt x="387350" y="0"/>
                </a:lnTo>
                <a:close/>
              </a:path>
            </a:pathLst>
          </a:custGeom>
          <a:solidFill>
            <a:srgbClr val="FFF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103881" y="8622203"/>
            <a:ext cx="774700" cy="768985"/>
          </a:xfrm>
          <a:custGeom>
            <a:avLst/>
            <a:gdLst/>
            <a:ahLst/>
            <a:cxnLst/>
            <a:rect l="l" t="t" r="r" b="b"/>
            <a:pathLst>
              <a:path w="774700" h="768984">
                <a:moveTo>
                  <a:pt x="0" y="384272"/>
                </a:moveTo>
                <a:lnTo>
                  <a:pt x="3017" y="336069"/>
                </a:lnTo>
                <a:lnTo>
                  <a:pt x="11829" y="289654"/>
                </a:lnTo>
                <a:lnTo>
                  <a:pt x="26072" y="245385"/>
                </a:lnTo>
                <a:lnTo>
                  <a:pt x="45383" y="203623"/>
                </a:lnTo>
                <a:lnTo>
                  <a:pt x="69399" y="164729"/>
                </a:lnTo>
                <a:lnTo>
                  <a:pt x="97757" y="129061"/>
                </a:lnTo>
                <a:lnTo>
                  <a:pt x="130093" y="96981"/>
                </a:lnTo>
                <a:lnTo>
                  <a:pt x="166046" y="68848"/>
                </a:lnTo>
                <a:lnTo>
                  <a:pt x="205252" y="45023"/>
                </a:lnTo>
                <a:lnTo>
                  <a:pt x="247348" y="25865"/>
                </a:lnTo>
                <a:lnTo>
                  <a:pt x="291970" y="11736"/>
                </a:lnTo>
                <a:lnTo>
                  <a:pt x="338757" y="2994"/>
                </a:lnTo>
                <a:lnTo>
                  <a:pt x="387345" y="0"/>
                </a:lnTo>
                <a:lnTo>
                  <a:pt x="435933" y="2994"/>
                </a:lnTo>
                <a:lnTo>
                  <a:pt x="482720" y="11736"/>
                </a:lnTo>
                <a:lnTo>
                  <a:pt x="527342" y="25865"/>
                </a:lnTo>
                <a:lnTo>
                  <a:pt x="569438" y="45023"/>
                </a:lnTo>
                <a:lnTo>
                  <a:pt x="608644" y="68848"/>
                </a:lnTo>
                <a:lnTo>
                  <a:pt x="644597" y="96981"/>
                </a:lnTo>
                <a:lnTo>
                  <a:pt x="676933" y="129061"/>
                </a:lnTo>
                <a:lnTo>
                  <a:pt x="705291" y="164729"/>
                </a:lnTo>
                <a:lnTo>
                  <a:pt x="729307" y="203623"/>
                </a:lnTo>
                <a:lnTo>
                  <a:pt x="748618" y="245385"/>
                </a:lnTo>
                <a:lnTo>
                  <a:pt x="762861" y="289654"/>
                </a:lnTo>
                <a:lnTo>
                  <a:pt x="771673" y="336069"/>
                </a:lnTo>
                <a:lnTo>
                  <a:pt x="774691" y="384272"/>
                </a:lnTo>
                <a:lnTo>
                  <a:pt x="771673" y="432474"/>
                </a:lnTo>
                <a:lnTo>
                  <a:pt x="762861" y="478889"/>
                </a:lnTo>
                <a:lnTo>
                  <a:pt x="748618" y="523158"/>
                </a:lnTo>
                <a:lnTo>
                  <a:pt x="729307" y="564920"/>
                </a:lnTo>
                <a:lnTo>
                  <a:pt x="705291" y="603814"/>
                </a:lnTo>
                <a:lnTo>
                  <a:pt x="676933" y="639482"/>
                </a:lnTo>
                <a:lnTo>
                  <a:pt x="644597" y="671562"/>
                </a:lnTo>
                <a:lnTo>
                  <a:pt x="608644" y="699695"/>
                </a:lnTo>
                <a:lnTo>
                  <a:pt x="569438" y="723520"/>
                </a:lnTo>
                <a:lnTo>
                  <a:pt x="527342" y="742678"/>
                </a:lnTo>
                <a:lnTo>
                  <a:pt x="482720" y="756807"/>
                </a:lnTo>
                <a:lnTo>
                  <a:pt x="435933" y="765549"/>
                </a:lnTo>
                <a:lnTo>
                  <a:pt x="387345" y="768544"/>
                </a:lnTo>
                <a:lnTo>
                  <a:pt x="338757" y="765549"/>
                </a:lnTo>
                <a:lnTo>
                  <a:pt x="291970" y="756807"/>
                </a:lnTo>
                <a:lnTo>
                  <a:pt x="247348" y="742678"/>
                </a:lnTo>
                <a:lnTo>
                  <a:pt x="205252" y="723520"/>
                </a:lnTo>
                <a:lnTo>
                  <a:pt x="166046" y="699695"/>
                </a:lnTo>
                <a:lnTo>
                  <a:pt x="130093" y="671562"/>
                </a:lnTo>
                <a:lnTo>
                  <a:pt x="97757" y="639482"/>
                </a:lnTo>
                <a:lnTo>
                  <a:pt x="69399" y="603814"/>
                </a:lnTo>
                <a:lnTo>
                  <a:pt x="45383" y="564920"/>
                </a:lnTo>
                <a:lnTo>
                  <a:pt x="26072" y="523158"/>
                </a:lnTo>
                <a:lnTo>
                  <a:pt x="11829" y="478889"/>
                </a:lnTo>
                <a:lnTo>
                  <a:pt x="3017" y="432474"/>
                </a:lnTo>
                <a:lnTo>
                  <a:pt x="0" y="38427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866556" y="8716958"/>
            <a:ext cx="1265555" cy="0"/>
          </a:xfrm>
          <a:custGeom>
            <a:avLst/>
            <a:gdLst/>
            <a:ahLst/>
            <a:cxnLst/>
            <a:rect l="l" t="t" r="r" b="b"/>
            <a:pathLst>
              <a:path w="1265555">
                <a:moveTo>
                  <a:pt x="0" y="0"/>
                </a:moveTo>
                <a:lnTo>
                  <a:pt x="1264943" y="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062200" y="8331200"/>
            <a:ext cx="876300" cy="469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119477" y="8371919"/>
            <a:ext cx="759460" cy="338455"/>
          </a:xfrm>
          <a:custGeom>
            <a:avLst/>
            <a:gdLst/>
            <a:ahLst/>
            <a:cxnLst/>
            <a:rect l="l" t="t" r="r" b="b"/>
            <a:pathLst>
              <a:path w="759459" h="338454">
                <a:moveTo>
                  <a:pt x="0" y="0"/>
                </a:moveTo>
                <a:lnTo>
                  <a:pt x="759104" y="0"/>
                </a:lnTo>
                <a:lnTo>
                  <a:pt x="759104" y="337841"/>
                </a:lnTo>
                <a:lnTo>
                  <a:pt x="0" y="3378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119477" y="8371919"/>
            <a:ext cx="759460" cy="338455"/>
          </a:xfrm>
          <a:custGeom>
            <a:avLst/>
            <a:gdLst/>
            <a:ahLst/>
            <a:cxnLst/>
            <a:rect l="l" t="t" r="r" b="b"/>
            <a:pathLst>
              <a:path w="759459" h="338454">
                <a:moveTo>
                  <a:pt x="0" y="0"/>
                </a:moveTo>
                <a:lnTo>
                  <a:pt x="759103" y="0"/>
                </a:lnTo>
                <a:lnTo>
                  <a:pt x="759103" y="337842"/>
                </a:lnTo>
                <a:lnTo>
                  <a:pt x="0" y="33784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325064" y="9125298"/>
            <a:ext cx="339090" cy="101600"/>
          </a:xfrm>
          <a:custGeom>
            <a:avLst/>
            <a:gdLst/>
            <a:ahLst/>
            <a:cxnLst/>
            <a:rect l="l" t="t" r="r" b="b"/>
            <a:pathLst>
              <a:path w="339090" h="101600">
                <a:moveTo>
                  <a:pt x="0" y="101174"/>
                </a:moveTo>
                <a:lnTo>
                  <a:pt x="24800" y="65720"/>
                </a:lnTo>
                <a:lnTo>
                  <a:pt x="56727" y="37054"/>
                </a:lnTo>
                <a:lnTo>
                  <a:pt x="94317" y="15999"/>
                </a:lnTo>
                <a:lnTo>
                  <a:pt x="136104" y="3374"/>
                </a:lnTo>
                <a:lnTo>
                  <a:pt x="180622" y="0"/>
                </a:lnTo>
                <a:lnTo>
                  <a:pt x="228136" y="7329"/>
                </a:lnTo>
                <a:lnTo>
                  <a:pt x="271649" y="25319"/>
                </a:lnTo>
                <a:lnTo>
                  <a:pt x="309255" y="52896"/>
                </a:lnTo>
                <a:lnTo>
                  <a:pt x="339049" y="88988"/>
                </a:lnTo>
              </a:path>
            </a:pathLst>
          </a:custGeom>
          <a:ln w="349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291269" y="8799428"/>
            <a:ext cx="132257" cy="163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564980" y="8799428"/>
            <a:ext cx="132257" cy="163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309100" y="7391400"/>
            <a:ext cx="7035800" cy="952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448800" y="7404100"/>
            <a:ext cx="6743700" cy="1066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8496" y="7414420"/>
            <a:ext cx="6931025" cy="849630"/>
          </a:xfrm>
          <a:custGeom>
            <a:avLst/>
            <a:gdLst/>
            <a:ahLst/>
            <a:cxnLst/>
            <a:rect l="l" t="t" r="r" b="b"/>
            <a:pathLst>
              <a:path w="6931025" h="849629">
                <a:moveTo>
                  <a:pt x="6789070" y="0"/>
                </a:moveTo>
                <a:lnTo>
                  <a:pt x="141507" y="0"/>
                </a:lnTo>
                <a:lnTo>
                  <a:pt x="96780" y="7214"/>
                </a:lnTo>
                <a:lnTo>
                  <a:pt x="57935" y="27302"/>
                </a:lnTo>
                <a:lnTo>
                  <a:pt x="27302" y="57935"/>
                </a:lnTo>
                <a:lnTo>
                  <a:pt x="7214" y="96780"/>
                </a:lnTo>
                <a:lnTo>
                  <a:pt x="0" y="141507"/>
                </a:lnTo>
                <a:lnTo>
                  <a:pt x="0" y="707520"/>
                </a:lnTo>
                <a:lnTo>
                  <a:pt x="7214" y="752247"/>
                </a:lnTo>
                <a:lnTo>
                  <a:pt x="27302" y="791092"/>
                </a:lnTo>
                <a:lnTo>
                  <a:pt x="57935" y="821724"/>
                </a:lnTo>
                <a:lnTo>
                  <a:pt x="96780" y="841812"/>
                </a:lnTo>
                <a:lnTo>
                  <a:pt x="141507" y="849026"/>
                </a:lnTo>
                <a:lnTo>
                  <a:pt x="6789070" y="849026"/>
                </a:lnTo>
                <a:lnTo>
                  <a:pt x="6833800" y="841812"/>
                </a:lnTo>
                <a:lnTo>
                  <a:pt x="6872647" y="821724"/>
                </a:lnTo>
                <a:lnTo>
                  <a:pt x="6903282" y="791092"/>
                </a:lnTo>
                <a:lnTo>
                  <a:pt x="6923372" y="752247"/>
                </a:lnTo>
                <a:lnTo>
                  <a:pt x="6930586" y="707520"/>
                </a:lnTo>
                <a:lnTo>
                  <a:pt x="6930586" y="141507"/>
                </a:lnTo>
                <a:lnTo>
                  <a:pt x="6923372" y="96780"/>
                </a:lnTo>
                <a:lnTo>
                  <a:pt x="6903282" y="57935"/>
                </a:lnTo>
                <a:lnTo>
                  <a:pt x="6872647" y="27302"/>
                </a:lnTo>
                <a:lnTo>
                  <a:pt x="6833800" y="7214"/>
                </a:lnTo>
                <a:lnTo>
                  <a:pt x="678907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845586" y="7319346"/>
            <a:ext cx="12038330" cy="1384935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5930900">
              <a:lnSpc>
                <a:spcPct val="100000"/>
              </a:lnSpc>
              <a:spcBef>
                <a:spcPts val="1800"/>
              </a:spcBef>
            </a:pPr>
            <a:r>
              <a:rPr sz="3600" spc="-190" dirty="0">
                <a:solidFill>
                  <a:srgbClr val="FFFFFF"/>
                </a:solidFill>
                <a:latin typeface="Arial"/>
                <a:cs typeface="Arial"/>
              </a:rPr>
              <a:t>Users </a:t>
            </a:r>
            <a:r>
              <a:rPr sz="3600" spc="-90" dirty="0">
                <a:solidFill>
                  <a:srgbClr val="FFFFFF"/>
                </a:solidFill>
                <a:latin typeface="Arial"/>
                <a:cs typeface="Arial"/>
              </a:rPr>
              <a:t>over-provision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&gt; </a:t>
            </a:r>
            <a:r>
              <a:rPr sz="3600" spc="-395" dirty="0">
                <a:solidFill>
                  <a:srgbClr val="FFFFFF"/>
                </a:solidFill>
                <a:latin typeface="Arial"/>
                <a:cs typeface="Arial"/>
              </a:rPr>
              <a:t>75%</a:t>
            </a:r>
            <a:r>
              <a:rPr sz="3600" spc="-3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jobs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800" spc="-105" dirty="0">
                <a:solidFill>
                  <a:srgbClr val="3E4247"/>
                </a:solidFill>
                <a:latin typeface="Arial"/>
                <a:cs typeface="Arial"/>
              </a:rPr>
              <a:t>50-k </a:t>
            </a:r>
            <a:r>
              <a:rPr sz="2800" spc="-135" dirty="0">
                <a:solidFill>
                  <a:srgbClr val="3E4247"/>
                </a:solidFill>
                <a:latin typeface="Arial"/>
                <a:cs typeface="Arial"/>
              </a:rPr>
              <a:t>node </a:t>
            </a:r>
            <a:r>
              <a:rPr sz="2800" spc="-190" dirty="0">
                <a:solidFill>
                  <a:srgbClr val="3E4247"/>
                </a:solidFill>
                <a:latin typeface="Arial"/>
                <a:cs typeface="Arial"/>
              </a:rPr>
              <a:t>COSMOS</a:t>
            </a:r>
            <a:r>
              <a:rPr sz="2800" spc="215" dirty="0">
                <a:solidFill>
                  <a:srgbClr val="3E4247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3E4247"/>
                </a:solidFill>
                <a:latin typeface="Arial"/>
                <a:cs typeface="Arial"/>
              </a:rPr>
              <a:t>cluster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7043" y="636563"/>
            <a:ext cx="87668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Towards </a:t>
            </a:r>
            <a:r>
              <a:rPr spc="75" dirty="0"/>
              <a:t>automated</a:t>
            </a:r>
            <a:r>
              <a:rPr spc="310" dirty="0"/>
              <a:t> </a:t>
            </a:r>
            <a:r>
              <a:rPr spc="550" dirty="0"/>
              <a:t>SLOs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8868" y="2846322"/>
            <a:ext cx="7981482" cy="48167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3E4247"/>
                </a:solidFill>
                <a:latin typeface="Arial"/>
                <a:cs typeface="Arial"/>
              </a:rPr>
              <a:t>System focuses on periodic jobs</a:t>
            </a:r>
            <a:endParaRPr sz="3200" dirty="0">
              <a:latin typeface="Arial"/>
              <a:cs typeface="Arial"/>
            </a:endParaRPr>
          </a:p>
          <a:p>
            <a:pPr marL="1139190">
              <a:lnSpc>
                <a:spcPct val="100000"/>
              </a:lnSpc>
              <a:spcBef>
                <a:spcPts val="2660"/>
              </a:spcBef>
            </a:pPr>
            <a:r>
              <a:rPr sz="3200" dirty="0">
                <a:solidFill>
                  <a:srgbClr val="3E4247"/>
                </a:solidFill>
                <a:latin typeface="Arial"/>
                <a:cs typeface="Arial"/>
              </a:rPr>
              <a:t>Empirically </a:t>
            </a:r>
            <a:r>
              <a:rPr sz="3200" dirty="0">
                <a:solidFill>
                  <a:srgbClr val="00B050"/>
                </a:solidFill>
                <a:latin typeface="Arial"/>
                <a:cs typeface="Arial"/>
              </a:rPr>
              <a:t>&gt;60% are periodic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3E4247"/>
                </a:solidFill>
                <a:latin typeface="Arial"/>
                <a:cs typeface="Arial"/>
              </a:rPr>
              <a:t>Our results:</a:t>
            </a:r>
            <a:endParaRPr sz="3200" dirty="0">
              <a:latin typeface="Arial"/>
              <a:cs typeface="Arial"/>
            </a:endParaRPr>
          </a:p>
          <a:p>
            <a:pPr marL="12700" marR="5080">
              <a:lnSpc>
                <a:spcPts val="6500"/>
              </a:lnSpc>
              <a:spcBef>
                <a:spcPts val="660"/>
              </a:spcBef>
            </a:pPr>
            <a:r>
              <a:rPr sz="3200" dirty="0">
                <a:solidFill>
                  <a:srgbClr val="00B050"/>
                </a:solidFill>
                <a:latin typeface="Arial"/>
                <a:cs typeface="Arial"/>
              </a:rPr>
              <a:t>5-13x </a:t>
            </a:r>
            <a:r>
              <a:rPr sz="3200" dirty="0">
                <a:solidFill>
                  <a:srgbClr val="3E4247"/>
                </a:solidFill>
                <a:latin typeface="Arial"/>
                <a:cs typeface="Arial"/>
              </a:rPr>
              <a:t>reduction in deadline SLO violations  Reduce cluster size by </a:t>
            </a:r>
            <a:r>
              <a:rPr sz="3200" dirty="0">
                <a:solidFill>
                  <a:srgbClr val="00B050"/>
                </a:solidFill>
                <a:latin typeface="Arial"/>
                <a:cs typeface="Arial"/>
              </a:rPr>
              <a:t>14-28%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9910" y="2914702"/>
            <a:ext cx="3462524" cy="271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9056" y="575220"/>
            <a:ext cx="7369930" cy="923330"/>
          </a:xfrm>
        </p:spPr>
        <p:txBody>
          <a:bodyPr/>
          <a:lstStyle/>
          <a:p>
            <a:pPr algn="ctr"/>
            <a:r>
              <a:rPr lang="en-US" smtClean="0"/>
              <a:t>Overall Architecture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3150" y="1875160"/>
            <a:ext cx="1184010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Use Provenance Graph (PG) to capture inter-job data dependencies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SLO extractor use PG to statically derive deadline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Job Resource Model take history to create tight envelope R*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User sign-off/override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Online packing algorithm for reservation placement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Monitor job progress and automatically adjust resource provisio</a:t>
            </a:r>
            <a:r>
              <a:rPr lang="en-US" sz="3200" dirty="0"/>
              <a:t>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5414590"/>
            <a:ext cx="15454710" cy="380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1768" y="636563"/>
            <a:ext cx="68186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Morpheus</a:t>
            </a:r>
            <a:r>
              <a:rPr spc="270" dirty="0"/>
              <a:t> </a:t>
            </a:r>
            <a:r>
              <a:rPr spc="21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58910" y="8373299"/>
            <a:ext cx="48399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20" dirty="0">
                <a:solidFill>
                  <a:srgbClr val="0000DC"/>
                </a:solidFill>
                <a:latin typeface="Arial"/>
                <a:cs typeface="Arial"/>
              </a:rPr>
              <a:t>Respond </a:t>
            </a:r>
            <a:r>
              <a:rPr sz="3200" spc="75" dirty="0">
                <a:solidFill>
                  <a:srgbClr val="0000DC"/>
                </a:solidFill>
                <a:latin typeface="Arial"/>
                <a:cs typeface="Arial"/>
              </a:rPr>
              <a:t>to</a:t>
            </a:r>
            <a:r>
              <a:rPr sz="3200" spc="160" dirty="0">
                <a:solidFill>
                  <a:srgbClr val="0000DC"/>
                </a:solidFill>
                <a:latin typeface="Arial"/>
                <a:cs typeface="Arial"/>
              </a:rPr>
              <a:t> </a:t>
            </a:r>
            <a:r>
              <a:rPr sz="3200" spc="-105" dirty="0">
                <a:solidFill>
                  <a:srgbClr val="0000DC"/>
                </a:solidFill>
                <a:latin typeface="Arial"/>
                <a:cs typeface="Arial"/>
              </a:rPr>
              <a:t>unpredictabilities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5510" y="6380493"/>
            <a:ext cx="45935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0" dirty="0">
                <a:solidFill>
                  <a:srgbClr val="FF0000"/>
                </a:solidFill>
                <a:latin typeface="Arial"/>
                <a:cs typeface="Arial"/>
              </a:rPr>
              <a:t>Quantify </a:t>
            </a:r>
            <a:r>
              <a:rPr sz="3200" spc="-150" dirty="0">
                <a:solidFill>
                  <a:srgbClr val="FF0000"/>
                </a:solidFill>
                <a:latin typeface="Arial"/>
                <a:cs typeface="Arial"/>
              </a:rPr>
              <a:t>user</a:t>
            </a:r>
            <a:r>
              <a:rPr sz="3200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110" dirty="0">
                <a:solidFill>
                  <a:srgbClr val="FF0000"/>
                </a:solidFill>
                <a:latin typeface="Arial"/>
                <a:cs typeface="Arial"/>
              </a:rPr>
              <a:t>requirements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20310" y="7350003"/>
            <a:ext cx="32327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0" dirty="0">
                <a:solidFill>
                  <a:srgbClr val="00B050"/>
                </a:solidFill>
                <a:latin typeface="Arial"/>
                <a:cs typeface="Arial"/>
              </a:rPr>
              <a:t>Pack </a:t>
            </a:r>
            <a:r>
              <a:rPr sz="3200" spc="-150" dirty="0">
                <a:solidFill>
                  <a:srgbClr val="00B050"/>
                </a:solidFill>
                <a:latin typeface="Arial"/>
                <a:cs typeface="Arial"/>
              </a:rPr>
              <a:t>jobs</a:t>
            </a:r>
            <a:r>
              <a:rPr sz="3200" spc="-33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3200" spc="-105" dirty="0">
                <a:solidFill>
                  <a:srgbClr val="00B050"/>
                </a:solidFill>
                <a:latin typeface="Arial"/>
                <a:cs typeface="Arial"/>
              </a:rPr>
              <a:t>efficiently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5164" y="2133815"/>
            <a:ext cx="2581275" cy="595630"/>
          </a:xfrm>
          <a:prstGeom prst="rect">
            <a:avLst/>
          </a:prstGeom>
          <a:solidFill>
            <a:srgbClr val="FFFF92"/>
          </a:solidFill>
          <a:ln w="1270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320"/>
              </a:spcBef>
            </a:pPr>
            <a:r>
              <a:rPr sz="3200" spc="-114" dirty="0">
                <a:latin typeface="Arial"/>
                <a:cs typeface="Arial"/>
              </a:rPr>
              <a:t>User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sign-off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33163" y="4379480"/>
            <a:ext cx="19426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Monitoring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5395" y="2964130"/>
            <a:ext cx="96528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Logs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4903" y="3919030"/>
            <a:ext cx="100315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SLO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98739" y="4555069"/>
            <a:ext cx="3002915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resource estimate</a:t>
            </a:r>
          </a:p>
        </p:txBody>
      </p:sp>
      <p:sp>
        <p:nvSpPr>
          <p:cNvPr id="11" name="object 11"/>
          <p:cNvSpPr/>
          <p:nvPr/>
        </p:nvSpPr>
        <p:spPr>
          <a:xfrm>
            <a:off x="2335608" y="2837484"/>
            <a:ext cx="3028315" cy="1645920"/>
          </a:xfrm>
          <a:custGeom>
            <a:avLst/>
            <a:gdLst/>
            <a:ahLst/>
            <a:cxnLst/>
            <a:rect l="l" t="t" r="r" b="b"/>
            <a:pathLst>
              <a:path w="3028315" h="1645920">
                <a:moveTo>
                  <a:pt x="2753650" y="0"/>
                </a:moveTo>
                <a:lnTo>
                  <a:pt x="274326" y="0"/>
                </a:lnTo>
                <a:lnTo>
                  <a:pt x="225015" y="4419"/>
                </a:lnTo>
                <a:lnTo>
                  <a:pt x="178605" y="17162"/>
                </a:lnTo>
                <a:lnTo>
                  <a:pt x="135868" y="37453"/>
                </a:lnTo>
                <a:lnTo>
                  <a:pt x="97581" y="64518"/>
                </a:lnTo>
                <a:lnTo>
                  <a:pt x="64518" y="97581"/>
                </a:lnTo>
                <a:lnTo>
                  <a:pt x="37453" y="135868"/>
                </a:lnTo>
                <a:lnTo>
                  <a:pt x="17162" y="178605"/>
                </a:lnTo>
                <a:lnTo>
                  <a:pt x="4419" y="225015"/>
                </a:lnTo>
                <a:lnTo>
                  <a:pt x="0" y="274326"/>
                </a:lnTo>
                <a:lnTo>
                  <a:pt x="0" y="1371593"/>
                </a:lnTo>
                <a:lnTo>
                  <a:pt x="4419" y="1420904"/>
                </a:lnTo>
                <a:lnTo>
                  <a:pt x="17162" y="1467315"/>
                </a:lnTo>
                <a:lnTo>
                  <a:pt x="37453" y="1510051"/>
                </a:lnTo>
                <a:lnTo>
                  <a:pt x="64518" y="1548339"/>
                </a:lnTo>
                <a:lnTo>
                  <a:pt x="97581" y="1581402"/>
                </a:lnTo>
                <a:lnTo>
                  <a:pt x="135868" y="1608466"/>
                </a:lnTo>
                <a:lnTo>
                  <a:pt x="178605" y="1628757"/>
                </a:lnTo>
                <a:lnTo>
                  <a:pt x="225015" y="1641500"/>
                </a:lnTo>
                <a:lnTo>
                  <a:pt x="274326" y="1645920"/>
                </a:lnTo>
                <a:lnTo>
                  <a:pt x="2753650" y="1645920"/>
                </a:lnTo>
                <a:lnTo>
                  <a:pt x="2802961" y="1641500"/>
                </a:lnTo>
                <a:lnTo>
                  <a:pt x="2849372" y="1628757"/>
                </a:lnTo>
                <a:lnTo>
                  <a:pt x="2892109" y="1608466"/>
                </a:lnTo>
                <a:lnTo>
                  <a:pt x="2930396" y="1581402"/>
                </a:lnTo>
                <a:lnTo>
                  <a:pt x="2963459" y="1548339"/>
                </a:lnTo>
                <a:lnTo>
                  <a:pt x="2990523" y="1510051"/>
                </a:lnTo>
                <a:lnTo>
                  <a:pt x="3010814" y="1467315"/>
                </a:lnTo>
                <a:lnTo>
                  <a:pt x="3023557" y="1420904"/>
                </a:lnTo>
                <a:lnTo>
                  <a:pt x="3027977" y="1371593"/>
                </a:lnTo>
                <a:lnTo>
                  <a:pt x="3027977" y="274326"/>
                </a:lnTo>
                <a:lnTo>
                  <a:pt x="3023557" y="225015"/>
                </a:lnTo>
                <a:lnTo>
                  <a:pt x="3010814" y="178605"/>
                </a:lnTo>
                <a:lnTo>
                  <a:pt x="2990523" y="135868"/>
                </a:lnTo>
                <a:lnTo>
                  <a:pt x="2963459" y="97581"/>
                </a:lnTo>
                <a:lnTo>
                  <a:pt x="2930396" y="64518"/>
                </a:lnTo>
                <a:lnTo>
                  <a:pt x="2892109" y="37453"/>
                </a:lnTo>
                <a:lnTo>
                  <a:pt x="2849372" y="17162"/>
                </a:lnTo>
                <a:lnTo>
                  <a:pt x="2802961" y="4419"/>
                </a:lnTo>
                <a:lnTo>
                  <a:pt x="27536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976472" y="2903524"/>
            <a:ext cx="2197955" cy="1495281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06045" marR="5080" indent="-93980" algn="just">
              <a:lnSpc>
                <a:spcPts val="3800"/>
              </a:lnSpc>
              <a:spcBef>
                <a:spcPts val="26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Automatic  Inference  Module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093008" y="5861584"/>
            <a:ext cx="0" cy="118110"/>
          </a:xfrm>
          <a:custGeom>
            <a:avLst/>
            <a:gdLst/>
            <a:ahLst/>
            <a:cxnLst/>
            <a:rect l="l" t="t" r="r" b="b"/>
            <a:pathLst>
              <a:path h="118110">
                <a:moveTo>
                  <a:pt x="0" y="0"/>
                </a:moveTo>
                <a:lnTo>
                  <a:pt x="0" y="118053"/>
                </a:lnTo>
              </a:path>
            </a:pathLst>
          </a:custGeom>
          <a:ln w="118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 flipV="1">
            <a:off x="1237890" y="5874920"/>
            <a:ext cx="14802799" cy="45719"/>
          </a:xfrm>
          <a:custGeom>
            <a:avLst/>
            <a:gdLst/>
            <a:ahLst/>
            <a:cxnLst/>
            <a:rect l="l" t="t" r="r" b="b"/>
            <a:pathLst>
              <a:path w="14855190">
                <a:moveTo>
                  <a:pt x="0" y="0"/>
                </a:moveTo>
                <a:lnTo>
                  <a:pt x="14855119" y="0"/>
                </a:lnTo>
              </a:path>
            </a:pathLst>
          </a:custGeom>
          <a:ln w="118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89881" y="3766229"/>
            <a:ext cx="0" cy="2102485"/>
          </a:xfrm>
          <a:custGeom>
            <a:avLst/>
            <a:gdLst/>
            <a:ahLst/>
            <a:cxnLst/>
            <a:rect l="l" t="t" r="r" b="b"/>
            <a:pathLst>
              <a:path h="2102485">
                <a:moveTo>
                  <a:pt x="0" y="2102053"/>
                </a:moveTo>
                <a:lnTo>
                  <a:pt x="1" y="0"/>
                </a:lnTo>
              </a:path>
            </a:pathLst>
          </a:custGeom>
          <a:ln w="1047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37891" y="3664738"/>
            <a:ext cx="692785" cy="314325"/>
          </a:xfrm>
          <a:custGeom>
            <a:avLst/>
            <a:gdLst/>
            <a:ahLst/>
            <a:cxnLst/>
            <a:rect l="l" t="t" r="r" b="b"/>
            <a:pathLst>
              <a:path w="692785" h="314325">
                <a:moveTo>
                  <a:pt x="378043" y="0"/>
                </a:moveTo>
                <a:lnTo>
                  <a:pt x="378043" y="104775"/>
                </a:lnTo>
                <a:lnTo>
                  <a:pt x="0" y="104775"/>
                </a:lnTo>
                <a:lnTo>
                  <a:pt x="0" y="209550"/>
                </a:lnTo>
                <a:lnTo>
                  <a:pt x="378043" y="209550"/>
                </a:lnTo>
                <a:lnTo>
                  <a:pt x="378043" y="314325"/>
                </a:lnTo>
                <a:lnTo>
                  <a:pt x="692368" y="157163"/>
                </a:lnTo>
                <a:lnTo>
                  <a:pt x="378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000045" y="3656273"/>
            <a:ext cx="1135305" cy="45719"/>
          </a:xfrm>
          <a:custGeom>
            <a:avLst/>
            <a:gdLst/>
            <a:ahLst/>
            <a:cxnLst/>
            <a:rect l="l" t="t" r="r" b="b"/>
            <a:pathLst>
              <a:path w="1040765">
                <a:moveTo>
                  <a:pt x="0" y="0"/>
                </a:moveTo>
                <a:lnTo>
                  <a:pt x="1040574" y="0"/>
                </a:lnTo>
              </a:path>
            </a:pathLst>
          </a:custGeom>
          <a:ln w="1047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56049" y="2837484"/>
            <a:ext cx="3028315" cy="1645920"/>
          </a:xfrm>
          <a:custGeom>
            <a:avLst/>
            <a:gdLst/>
            <a:ahLst/>
            <a:cxnLst/>
            <a:rect l="l" t="t" r="r" b="b"/>
            <a:pathLst>
              <a:path w="3028315" h="1645920">
                <a:moveTo>
                  <a:pt x="2753650" y="0"/>
                </a:moveTo>
                <a:lnTo>
                  <a:pt x="274325" y="0"/>
                </a:lnTo>
                <a:lnTo>
                  <a:pt x="225014" y="4419"/>
                </a:lnTo>
                <a:lnTo>
                  <a:pt x="178604" y="17162"/>
                </a:lnTo>
                <a:lnTo>
                  <a:pt x="135867" y="37453"/>
                </a:lnTo>
                <a:lnTo>
                  <a:pt x="97580" y="64518"/>
                </a:lnTo>
                <a:lnTo>
                  <a:pt x="64517" y="97581"/>
                </a:lnTo>
                <a:lnTo>
                  <a:pt x="37453" y="135868"/>
                </a:lnTo>
                <a:lnTo>
                  <a:pt x="17162" y="178605"/>
                </a:lnTo>
                <a:lnTo>
                  <a:pt x="4419" y="225015"/>
                </a:lnTo>
                <a:lnTo>
                  <a:pt x="0" y="274326"/>
                </a:lnTo>
                <a:lnTo>
                  <a:pt x="0" y="1371593"/>
                </a:lnTo>
                <a:lnTo>
                  <a:pt x="4419" y="1420904"/>
                </a:lnTo>
                <a:lnTo>
                  <a:pt x="17162" y="1467315"/>
                </a:lnTo>
                <a:lnTo>
                  <a:pt x="37453" y="1510051"/>
                </a:lnTo>
                <a:lnTo>
                  <a:pt x="64517" y="1548339"/>
                </a:lnTo>
                <a:lnTo>
                  <a:pt x="97580" y="1581402"/>
                </a:lnTo>
                <a:lnTo>
                  <a:pt x="135867" y="1608466"/>
                </a:lnTo>
                <a:lnTo>
                  <a:pt x="178604" y="1628757"/>
                </a:lnTo>
                <a:lnTo>
                  <a:pt x="225014" y="1641500"/>
                </a:lnTo>
                <a:lnTo>
                  <a:pt x="274325" y="1645920"/>
                </a:lnTo>
                <a:lnTo>
                  <a:pt x="2753650" y="1645920"/>
                </a:lnTo>
                <a:lnTo>
                  <a:pt x="2802961" y="1641500"/>
                </a:lnTo>
                <a:lnTo>
                  <a:pt x="2849372" y="1628757"/>
                </a:lnTo>
                <a:lnTo>
                  <a:pt x="2892108" y="1608466"/>
                </a:lnTo>
                <a:lnTo>
                  <a:pt x="2930395" y="1581402"/>
                </a:lnTo>
                <a:lnTo>
                  <a:pt x="2963458" y="1548339"/>
                </a:lnTo>
                <a:lnTo>
                  <a:pt x="2990523" y="1510051"/>
                </a:lnTo>
                <a:lnTo>
                  <a:pt x="3010814" y="1467315"/>
                </a:lnTo>
                <a:lnTo>
                  <a:pt x="3023557" y="1420904"/>
                </a:lnTo>
                <a:lnTo>
                  <a:pt x="3027977" y="1371593"/>
                </a:lnTo>
                <a:lnTo>
                  <a:pt x="3027977" y="274326"/>
                </a:lnTo>
                <a:lnTo>
                  <a:pt x="3023557" y="225015"/>
                </a:lnTo>
                <a:lnTo>
                  <a:pt x="3010814" y="178605"/>
                </a:lnTo>
                <a:lnTo>
                  <a:pt x="2990523" y="135868"/>
                </a:lnTo>
                <a:lnTo>
                  <a:pt x="2963458" y="97581"/>
                </a:lnTo>
                <a:lnTo>
                  <a:pt x="2930395" y="64518"/>
                </a:lnTo>
                <a:lnTo>
                  <a:pt x="2892108" y="37453"/>
                </a:lnTo>
                <a:lnTo>
                  <a:pt x="2849372" y="17162"/>
                </a:lnTo>
                <a:lnTo>
                  <a:pt x="2802961" y="4419"/>
                </a:lnTo>
                <a:lnTo>
                  <a:pt x="275365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379963" y="3153293"/>
            <a:ext cx="2380485" cy="100796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76200" marR="5080" indent="-63500">
              <a:lnSpc>
                <a:spcPts val="3800"/>
              </a:lnSpc>
              <a:spcBef>
                <a:spcPts val="26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Reservation  Mechanism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72480" y="3405672"/>
            <a:ext cx="1459865" cy="571500"/>
          </a:xfrm>
          <a:custGeom>
            <a:avLst/>
            <a:gdLst/>
            <a:ahLst/>
            <a:cxnLst/>
            <a:rect l="l" t="t" r="r" b="b"/>
            <a:pathLst>
              <a:path w="1459865" h="571500">
                <a:moveTo>
                  <a:pt x="1254944" y="380904"/>
                </a:moveTo>
                <a:lnTo>
                  <a:pt x="890102" y="380904"/>
                </a:lnTo>
                <a:lnTo>
                  <a:pt x="894344" y="571357"/>
                </a:lnTo>
                <a:lnTo>
                  <a:pt x="1254944" y="380904"/>
                </a:lnTo>
                <a:close/>
              </a:path>
              <a:path w="1459865" h="571500">
                <a:moveTo>
                  <a:pt x="881617" y="0"/>
                </a:moveTo>
                <a:lnTo>
                  <a:pt x="885859" y="190453"/>
                </a:lnTo>
                <a:lnTo>
                  <a:pt x="0" y="210183"/>
                </a:lnTo>
                <a:lnTo>
                  <a:pt x="4241" y="400636"/>
                </a:lnTo>
                <a:lnTo>
                  <a:pt x="890102" y="380904"/>
                </a:lnTo>
                <a:lnTo>
                  <a:pt x="1254944" y="380904"/>
                </a:lnTo>
                <a:lnTo>
                  <a:pt x="1459339" y="272952"/>
                </a:lnTo>
                <a:lnTo>
                  <a:pt x="8816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931658" y="2811777"/>
            <a:ext cx="3028315" cy="1645920"/>
          </a:xfrm>
          <a:custGeom>
            <a:avLst/>
            <a:gdLst/>
            <a:ahLst/>
            <a:cxnLst/>
            <a:rect l="l" t="t" r="r" b="b"/>
            <a:pathLst>
              <a:path w="3028315" h="1645920">
                <a:moveTo>
                  <a:pt x="2753655" y="0"/>
                </a:moveTo>
                <a:lnTo>
                  <a:pt x="274326" y="0"/>
                </a:lnTo>
                <a:lnTo>
                  <a:pt x="225015" y="4419"/>
                </a:lnTo>
                <a:lnTo>
                  <a:pt x="178605" y="17162"/>
                </a:lnTo>
                <a:lnTo>
                  <a:pt x="135868" y="37453"/>
                </a:lnTo>
                <a:lnTo>
                  <a:pt x="97581" y="64518"/>
                </a:lnTo>
                <a:lnTo>
                  <a:pt x="64518" y="97581"/>
                </a:lnTo>
                <a:lnTo>
                  <a:pt x="37453" y="135868"/>
                </a:lnTo>
                <a:lnTo>
                  <a:pt x="17162" y="178605"/>
                </a:lnTo>
                <a:lnTo>
                  <a:pt x="4419" y="225015"/>
                </a:lnTo>
                <a:lnTo>
                  <a:pt x="0" y="274326"/>
                </a:lnTo>
                <a:lnTo>
                  <a:pt x="0" y="1371594"/>
                </a:lnTo>
                <a:lnTo>
                  <a:pt x="4419" y="1420905"/>
                </a:lnTo>
                <a:lnTo>
                  <a:pt x="17162" y="1467315"/>
                </a:lnTo>
                <a:lnTo>
                  <a:pt x="37453" y="1510052"/>
                </a:lnTo>
                <a:lnTo>
                  <a:pt x="64518" y="1548339"/>
                </a:lnTo>
                <a:lnTo>
                  <a:pt x="97581" y="1581402"/>
                </a:lnTo>
                <a:lnTo>
                  <a:pt x="135868" y="1608466"/>
                </a:lnTo>
                <a:lnTo>
                  <a:pt x="178605" y="1628757"/>
                </a:lnTo>
                <a:lnTo>
                  <a:pt x="225015" y="1641500"/>
                </a:lnTo>
                <a:lnTo>
                  <a:pt x="274326" y="1645919"/>
                </a:lnTo>
                <a:lnTo>
                  <a:pt x="2753655" y="1645919"/>
                </a:lnTo>
                <a:lnTo>
                  <a:pt x="2802964" y="1641500"/>
                </a:lnTo>
                <a:lnTo>
                  <a:pt x="2849373" y="1628757"/>
                </a:lnTo>
                <a:lnTo>
                  <a:pt x="2892108" y="1608466"/>
                </a:lnTo>
                <a:lnTo>
                  <a:pt x="2930394" y="1581402"/>
                </a:lnTo>
                <a:lnTo>
                  <a:pt x="2963457" y="1548339"/>
                </a:lnTo>
                <a:lnTo>
                  <a:pt x="2990522" y="1510052"/>
                </a:lnTo>
                <a:lnTo>
                  <a:pt x="3010813" y="1467315"/>
                </a:lnTo>
                <a:lnTo>
                  <a:pt x="3023556" y="1420905"/>
                </a:lnTo>
                <a:lnTo>
                  <a:pt x="3027975" y="1371594"/>
                </a:lnTo>
                <a:lnTo>
                  <a:pt x="3027975" y="274326"/>
                </a:lnTo>
                <a:lnTo>
                  <a:pt x="3023556" y="225015"/>
                </a:lnTo>
                <a:lnTo>
                  <a:pt x="3010813" y="178605"/>
                </a:lnTo>
                <a:lnTo>
                  <a:pt x="2990522" y="135868"/>
                </a:lnTo>
                <a:lnTo>
                  <a:pt x="2963457" y="97581"/>
                </a:lnTo>
                <a:lnTo>
                  <a:pt x="2930394" y="64518"/>
                </a:lnTo>
                <a:lnTo>
                  <a:pt x="2892108" y="37453"/>
                </a:lnTo>
                <a:lnTo>
                  <a:pt x="2849373" y="17162"/>
                </a:lnTo>
                <a:lnTo>
                  <a:pt x="2802964" y="4419"/>
                </a:lnTo>
                <a:lnTo>
                  <a:pt x="2753655" y="0"/>
                </a:lnTo>
                <a:close/>
              </a:path>
            </a:pathLst>
          </a:custGeom>
          <a:solidFill>
            <a:srgbClr val="0000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189014" y="3053915"/>
            <a:ext cx="2938527" cy="100796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497205">
              <a:lnSpc>
                <a:spcPts val="3800"/>
              </a:lnSpc>
              <a:spcBef>
                <a:spcPts val="26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Dynamic  Reprovisioning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277111" y="3350863"/>
            <a:ext cx="1459865" cy="571500"/>
          </a:xfrm>
          <a:custGeom>
            <a:avLst/>
            <a:gdLst/>
            <a:ahLst/>
            <a:cxnLst/>
            <a:rect l="l" t="t" r="r" b="b"/>
            <a:pathLst>
              <a:path w="1459865" h="571500">
                <a:moveTo>
                  <a:pt x="1254944" y="380906"/>
                </a:moveTo>
                <a:lnTo>
                  <a:pt x="890102" y="380906"/>
                </a:lnTo>
                <a:lnTo>
                  <a:pt x="894344" y="571359"/>
                </a:lnTo>
                <a:lnTo>
                  <a:pt x="1254944" y="380906"/>
                </a:lnTo>
                <a:close/>
              </a:path>
              <a:path w="1459865" h="571500">
                <a:moveTo>
                  <a:pt x="881617" y="0"/>
                </a:moveTo>
                <a:lnTo>
                  <a:pt x="885860" y="190453"/>
                </a:lnTo>
                <a:lnTo>
                  <a:pt x="0" y="210184"/>
                </a:lnTo>
                <a:lnTo>
                  <a:pt x="4241" y="400636"/>
                </a:lnTo>
                <a:lnTo>
                  <a:pt x="890102" y="380906"/>
                </a:lnTo>
                <a:lnTo>
                  <a:pt x="1254944" y="380906"/>
                </a:lnTo>
                <a:lnTo>
                  <a:pt x="1459339" y="272953"/>
                </a:lnTo>
                <a:lnTo>
                  <a:pt x="8816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093008" y="3623816"/>
            <a:ext cx="4445" cy="2300605"/>
          </a:xfrm>
          <a:custGeom>
            <a:avLst/>
            <a:gdLst/>
            <a:ahLst/>
            <a:cxnLst/>
            <a:rect l="l" t="t" r="r" b="b"/>
            <a:pathLst>
              <a:path w="4444" h="2300604">
                <a:moveTo>
                  <a:pt x="0" y="2300139"/>
                </a:moveTo>
                <a:lnTo>
                  <a:pt x="4328" y="0"/>
                </a:lnTo>
              </a:path>
            </a:pathLst>
          </a:custGeom>
          <a:ln w="1047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71016" y="3683317"/>
            <a:ext cx="692785" cy="314325"/>
          </a:xfrm>
          <a:custGeom>
            <a:avLst/>
            <a:gdLst/>
            <a:ahLst/>
            <a:cxnLst/>
            <a:rect l="l" t="t" r="r" b="b"/>
            <a:pathLst>
              <a:path w="692785" h="314325">
                <a:moveTo>
                  <a:pt x="378043" y="0"/>
                </a:moveTo>
                <a:lnTo>
                  <a:pt x="378043" y="104775"/>
                </a:lnTo>
                <a:lnTo>
                  <a:pt x="0" y="104775"/>
                </a:lnTo>
                <a:lnTo>
                  <a:pt x="0" y="209550"/>
                </a:lnTo>
                <a:lnTo>
                  <a:pt x="378043" y="209550"/>
                </a:lnTo>
                <a:lnTo>
                  <a:pt x="378043" y="314325"/>
                </a:lnTo>
                <a:lnTo>
                  <a:pt x="692368" y="157163"/>
                </a:lnTo>
                <a:lnTo>
                  <a:pt x="378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01791" y="2728202"/>
            <a:ext cx="386715" cy="802005"/>
          </a:xfrm>
          <a:custGeom>
            <a:avLst/>
            <a:gdLst/>
            <a:ahLst/>
            <a:cxnLst/>
            <a:rect l="l" t="t" r="r" b="b"/>
            <a:pathLst>
              <a:path w="386714" h="802004">
                <a:moveTo>
                  <a:pt x="0" y="723309"/>
                </a:moveTo>
                <a:lnTo>
                  <a:pt x="34019" y="801416"/>
                </a:lnTo>
                <a:lnTo>
                  <a:pt x="76093" y="727336"/>
                </a:lnTo>
                <a:lnTo>
                  <a:pt x="51796" y="726050"/>
                </a:lnTo>
                <a:lnTo>
                  <a:pt x="51978" y="724703"/>
                </a:lnTo>
                <a:lnTo>
                  <a:pt x="26349" y="724703"/>
                </a:lnTo>
                <a:lnTo>
                  <a:pt x="0" y="723309"/>
                </a:lnTo>
                <a:close/>
              </a:path>
              <a:path w="386714" h="802004">
                <a:moveTo>
                  <a:pt x="361106" y="0"/>
                </a:moveTo>
                <a:lnTo>
                  <a:pt x="357322" y="74066"/>
                </a:lnTo>
                <a:lnTo>
                  <a:pt x="346717" y="145195"/>
                </a:lnTo>
                <a:lnTo>
                  <a:pt x="330262" y="211627"/>
                </a:lnTo>
                <a:lnTo>
                  <a:pt x="309006" y="270901"/>
                </a:lnTo>
                <a:lnTo>
                  <a:pt x="284101" y="320507"/>
                </a:lnTo>
                <a:lnTo>
                  <a:pt x="256951" y="357863"/>
                </a:lnTo>
                <a:lnTo>
                  <a:pt x="166176" y="398538"/>
                </a:lnTo>
                <a:lnTo>
                  <a:pt x="132193" y="426679"/>
                </a:lnTo>
                <a:lnTo>
                  <a:pt x="101940" y="468304"/>
                </a:lnTo>
                <a:lnTo>
                  <a:pt x="75413" y="521141"/>
                </a:lnTo>
                <a:lnTo>
                  <a:pt x="53202" y="583077"/>
                </a:lnTo>
                <a:lnTo>
                  <a:pt x="36125" y="652020"/>
                </a:lnTo>
                <a:lnTo>
                  <a:pt x="26349" y="724703"/>
                </a:lnTo>
                <a:lnTo>
                  <a:pt x="51978" y="724703"/>
                </a:lnTo>
                <a:lnTo>
                  <a:pt x="61113" y="656780"/>
                </a:lnTo>
                <a:lnTo>
                  <a:pt x="77547" y="590436"/>
                </a:lnTo>
                <a:lnTo>
                  <a:pt x="98803" y="531163"/>
                </a:lnTo>
                <a:lnTo>
                  <a:pt x="123708" y="481557"/>
                </a:lnTo>
                <a:lnTo>
                  <a:pt x="150858" y="444201"/>
                </a:lnTo>
                <a:lnTo>
                  <a:pt x="241632" y="403527"/>
                </a:lnTo>
                <a:lnTo>
                  <a:pt x="275616" y="375385"/>
                </a:lnTo>
                <a:lnTo>
                  <a:pt x="305869" y="333759"/>
                </a:lnTo>
                <a:lnTo>
                  <a:pt x="332395" y="280924"/>
                </a:lnTo>
                <a:lnTo>
                  <a:pt x="354606" y="218987"/>
                </a:lnTo>
                <a:lnTo>
                  <a:pt x="371662" y="150133"/>
                </a:lnTo>
                <a:lnTo>
                  <a:pt x="382625" y="76592"/>
                </a:lnTo>
                <a:lnTo>
                  <a:pt x="386473" y="1296"/>
                </a:lnTo>
                <a:lnTo>
                  <a:pt x="361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35608" y="2837484"/>
            <a:ext cx="3028315" cy="1645920"/>
          </a:xfrm>
          <a:custGeom>
            <a:avLst/>
            <a:gdLst/>
            <a:ahLst/>
            <a:cxnLst/>
            <a:rect l="l" t="t" r="r" b="b"/>
            <a:pathLst>
              <a:path w="3028315" h="1645920">
                <a:moveTo>
                  <a:pt x="0" y="274326"/>
                </a:moveTo>
                <a:lnTo>
                  <a:pt x="4419" y="225015"/>
                </a:lnTo>
                <a:lnTo>
                  <a:pt x="17162" y="178604"/>
                </a:lnTo>
                <a:lnTo>
                  <a:pt x="37453" y="135868"/>
                </a:lnTo>
                <a:lnTo>
                  <a:pt x="64518" y="97581"/>
                </a:lnTo>
                <a:lnTo>
                  <a:pt x="97581" y="64518"/>
                </a:lnTo>
                <a:lnTo>
                  <a:pt x="135868" y="37453"/>
                </a:lnTo>
                <a:lnTo>
                  <a:pt x="178604" y="17162"/>
                </a:lnTo>
                <a:lnTo>
                  <a:pt x="225015" y="4419"/>
                </a:lnTo>
                <a:lnTo>
                  <a:pt x="274326" y="0"/>
                </a:lnTo>
                <a:lnTo>
                  <a:pt x="2753651" y="0"/>
                </a:lnTo>
                <a:lnTo>
                  <a:pt x="2802961" y="4419"/>
                </a:lnTo>
                <a:lnTo>
                  <a:pt x="2849372" y="17162"/>
                </a:lnTo>
                <a:lnTo>
                  <a:pt x="2892108" y="37453"/>
                </a:lnTo>
                <a:lnTo>
                  <a:pt x="2930395" y="64518"/>
                </a:lnTo>
                <a:lnTo>
                  <a:pt x="2963458" y="97581"/>
                </a:lnTo>
                <a:lnTo>
                  <a:pt x="2990523" y="135868"/>
                </a:lnTo>
                <a:lnTo>
                  <a:pt x="3010814" y="178604"/>
                </a:lnTo>
                <a:lnTo>
                  <a:pt x="3023557" y="225015"/>
                </a:lnTo>
                <a:lnTo>
                  <a:pt x="3027977" y="274326"/>
                </a:lnTo>
                <a:lnTo>
                  <a:pt x="3027977" y="1371594"/>
                </a:lnTo>
                <a:lnTo>
                  <a:pt x="3023557" y="1420904"/>
                </a:lnTo>
                <a:lnTo>
                  <a:pt x="3010814" y="1467315"/>
                </a:lnTo>
                <a:lnTo>
                  <a:pt x="2990523" y="1510051"/>
                </a:lnTo>
                <a:lnTo>
                  <a:pt x="2963458" y="1548338"/>
                </a:lnTo>
                <a:lnTo>
                  <a:pt x="2930395" y="1581401"/>
                </a:lnTo>
                <a:lnTo>
                  <a:pt x="2892108" y="1608466"/>
                </a:lnTo>
                <a:lnTo>
                  <a:pt x="2849372" y="1628757"/>
                </a:lnTo>
                <a:lnTo>
                  <a:pt x="2802961" y="1641500"/>
                </a:lnTo>
                <a:lnTo>
                  <a:pt x="2753651" y="1645920"/>
                </a:lnTo>
                <a:lnTo>
                  <a:pt x="274326" y="1645920"/>
                </a:lnTo>
                <a:lnTo>
                  <a:pt x="225015" y="1641500"/>
                </a:lnTo>
                <a:lnTo>
                  <a:pt x="178604" y="1628757"/>
                </a:lnTo>
                <a:lnTo>
                  <a:pt x="135868" y="1608466"/>
                </a:lnTo>
                <a:lnTo>
                  <a:pt x="97581" y="1581401"/>
                </a:lnTo>
                <a:lnTo>
                  <a:pt x="64518" y="1548338"/>
                </a:lnTo>
                <a:lnTo>
                  <a:pt x="37453" y="1510051"/>
                </a:lnTo>
                <a:lnTo>
                  <a:pt x="17162" y="1467315"/>
                </a:lnTo>
                <a:lnTo>
                  <a:pt x="4419" y="1420904"/>
                </a:lnTo>
                <a:lnTo>
                  <a:pt x="0" y="1371594"/>
                </a:lnTo>
                <a:lnTo>
                  <a:pt x="0" y="274326"/>
                </a:lnTo>
                <a:close/>
              </a:path>
            </a:pathLst>
          </a:custGeom>
          <a:ln w="539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37890" y="5829202"/>
            <a:ext cx="14859563" cy="62635"/>
          </a:xfrm>
          <a:custGeom>
            <a:avLst/>
            <a:gdLst/>
            <a:ahLst/>
            <a:cxnLst/>
            <a:rect l="l" t="t" r="r" b="b"/>
            <a:pathLst>
              <a:path w="14855190">
                <a:moveTo>
                  <a:pt x="0" y="0"/>
                </a:moveTo>
                <a:lnTo>
                  <a:pt x="14855119" y="0"/>
                </a:lnTo>
              </a:path>
            </a:pathLst>
          </a:custGeom>
          <a:ln w="118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89881" y="3766229"/>
            <a:ext cx="0" cy="2102485"/>
          </a:xfrm>
          <a:custGeom>
            <a:avLst/>
            <a:gdLst/>
            <a:ahLst/>
            <a:cxnLst/>
            <a:rect l="l" t="t" r="r" b="b"/>
            <a:pathLst>
              <a:path h="2102485">
                <a:moveTo>
                  <a:pt x="0" y="2102053"/>
                </a:moveTo>
                <a:lnTo>
                  <a:pt x="1" y="0"/>
                </a:lnTo>
              </a:path>
            </a:pathLst>
          </a:custGeom>
          <a:ln w="1047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50547" y="3664738"/>
            <a:ext cx="680129" cy="314325"/>
          </a:xfrm>
          <a:custGeom>
            <a:avLst/>
            <a:gdLst/>
            <a:ahLst/>
            <a:cxnLst/>
            <a:rect l="l" t="t" r="r" b="b"/>
            <a:pathLst>
              <a:path w="692785" h="314325">
                <a:moveTo>
                  <a:pt x="378043" y="0"/>
                </a:moveTo>
                <a:lnTo>
                  <a:pt x="378043" y="104775"/>
                </a:lnTo>
                <a:lnTo>
                  <a:pt x="0" y="104775"/>
                </a:lnTo>
                <a:lnTo>
                  <a:pt x="0" y="209550"/>
                </a:lnTo>
                <a:lnTo>
                  <a:pt x="378043" y="209550"/>
                </a:lnTo>
                <a:lnTo>
                  <a:pt x="378043" y="314325"/>
                </a:lnTo>
                <a:lnTo>
                  <a:pt x="692368" y="157163"/>
                </a:lnTo>
                <a:lnTo>
                  <a:pt x="378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00045" y="3656273"/>
            <a:ext cx="1128326" cy="45719"/>
          </a:xfrm>
          <a:custGeom>
            <a:avLst/>
            <a:gdLst/>
            <a:ahLst/>
            <a:cxnLst/>
            <a:rect l="l" t="t" r="r" b="b"/>
            <a:pathLst>
              <a:path w="1040765">
                <a:moveTo>
                  <a:pt x="0" y="0"/>
                </a:moveTo>
                <a:lnTo>
                  <a:pt x="1040574" y="0"/>
                </a:lnTo>
              </a:path>
            </a:pathLst>
          </a:custGeom>
          <a:ln w="1047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56049" y="2807207"/>
            <a:ext cx="3028315" cy="1645920"/>
          </a:xfrm>
          <a:custGeom>
            <a:avLst/>
            <a:gdLst/>
            <a:ahLst/>
            <a:cxnLst/>
            <a:rect l="l" t="t" r="r" b="b"/>
            <a:pathLst>
              <a:path w="3028315" h="1645920">
                <a:moveTo>
                  <a:pt x="2753650" y="0"/>
                </a:moveTo>
                <a:lnTo>
                  <a:pt x="274325" y="0"/>
                </a:lnTo>
                <a:lnTo>
                  <a:pt x="225014" y="4419"/>
                </a:lnTo>
                <a:lnTo>
                  <a:pt x="178604" y="17162"/>
                </a:lnTo>
                <a:lnTo>
                  <a:pt x="135867" y="37453"/>
                </a:lnTo>
                <a:lnTo>
                  <a:pt x="97580" y="64518"/>
                </a:lnTo>
                <a:lnTo>
                  <a:pt x="64517" y="97581"/>
                </a:lnTo>
                <a:lnTo>
                  <a:pt x="37453" y="135868"/>
                </a:lnTo>
                <a:lnTo>
                  <a:pt x="17162" y="178605"/>
                </a:lnTo>
                <a:lnTo>
                  <a:pt x="4419" y="225015"/>
                </a:lnTo>
                <a:lnTo>
                  <a:pt x="0" y="274326"/>
                </a:lnTo>
                <a:lnTo>
                  <a:pt x="0" y="1371593"/>
                </a:lnTo>
                <a:lnTo>
                  <a:pt x="4419" y="1420904"/>
                </a:lnTo>
                <a:lnTo>
                  <a:pt x="17162" y="1467314"/>
                </a:lnTo>
                <a:lnTo>
                  <a:pt x="37453" y="1510051"/>
                </a:lnTo>
                <a:lnTo>
                  <a:pt x="64517" y="1548338"/>
                </a:lnTo>
                <a:lnTo>
                  <a:pt x="97580" y="1581401"/>
                </a:lnTo>
                <a:lnTo>
                  <a:pt x="135867" y="1608466"/>
                </a:lnTo>
                <a:lnTo>
                  <a:pt x="178604" y="1628757"/>
                </a:lnTo>
                <a:lnTo>
                  <a:pt x="225014" y="1641500"/>
                </a:lnTo>
                <a:lnTo>
                  <a:pt x="274325" y="1645920"/>
                </a:lnTo>
                <a:lnTo>
                  <a:pt x="2753650" y="1645920"/>
                </a:lnTo>
                <a:lnTo>
                  <a:pt x="2802961" y="1641500"/>
                </a:lnTo>
                <a:lnTo>
                  <a:pt x="2849372" y="1628757"/>
                </a:lnTo>
                <a:lnTo>
                  <a:pt x="2892108" y="1608466"/>
                </a:lnTo>
                <a:lnTo>
                  <a:pt x="2930395" y="1581401"/>
                </a:lnTo>
                <a:lnTo>
                  <a:pt x="2963458" y="1548338"/>
                </a:lnTo>
                <a:lnTo>
                  <a:pt x="2990523" y="1510051"/>
                </a:lnTo>
                <a:lnTo>
                  <a:pt x="3010814" y="1467314"/>
                </a:lnTo>
                <a:lnTo>
                  <a:pt x="3023557" y="1420904"/>
                </a:lnTo>
                <a:lnTo>
                  <a:pt x="3027977" y="1371593"/>
                </a:lnTo>
                <a:lnTo>
                  <a:pt x="3027977" y="274326"/>
                </a:lnTo>
                <a:lnTo>
                  <a:pt x="3023557" y="225015"/>
                </a:lnTo>
                <a:lnTo>
                  <a:pt x="3010814" y="178605"/>
                </a:lnTo>
                <a:lnTo>
                  <a:pt x="2990523" y="135868"/>
                </a:lnTo>
                <a:lnTo>
                  <a:pt x="2963458" y="97581"/>
                </a:lnTo>
                <a:lnTo>
                  <a:pt x="2930395" y="64518"/>
                </a:lnTo>
                <a:lnTo>
                  <a:pt x="2892108" y="37453"/>
                </a:lnTo>
                <a:lnTo>
                  <a:pt x="2849372" y="17162"/>
                </a:lnTo>
                <a:lnTo>
                  <a:pt x="2802961" y="4419"/>
                </a:lnTo>
                <a:lnTo>
                  <a:pt x="2753650" y="0"/>
                </a:lnTo>
                <a:close/>
              </a:path>
            </a:pathLst>
          </a:custGeom>
          <a:solidFill>
            <a:srgbClr val="A1A7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79436" y="3117088"/>
            <a:ext cx="1981200" cy="9956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76200" marR="5080" indent="-63500">
              <a:lnSpc>
                <a:spcPts val="3800"/>
              </a:lnSpc>
              <a:spcBef>
                <a:spcPts val="260"/>
              </a:spcBef>
            </a:pPr>
            <a:r>
              <a:rPr sz="3200" spc="-38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spc="-2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spc="-36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spc="-2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spc="19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spc="-20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200" spc="-4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spc="1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spc="-120" dirty="0">
                <a:solidFill>
                  <a:srgbClr val="FFFFFF"/>
                </a:solidFill>
                <a:latin typeface="Arial"/>
                <a:cs typeface="Arial"/>
              </a:rPr>
              <a:t>n  </a:t>
            </a:r>
            <a:r>
              <a:rPr sz="3200" spc="-220" dirty="0">
                <a:solidFill>
                  <a:srgbClr val="FFFFFF"/>
                </a:solidFill>
                <a:latin typeface="Arial"/>
                <a:cs typeface="Arial"/>
              </a:rPr>
              <a:t>Mechanism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72480" y="3405672"/>
            <a:ext cx="1459865" cy="571500"/>
          </a:xfrm>
          <a:custGeom>
            <a:avLst/>
            <a:gdLst/>
            <a:ahLst/>
            <a:cxnLst/>
            <a:rect l="l" t="t" r="r" b="b"/>
            <a:pathLst>
              <a:path w="1459865" h="571500">
                <a:moveTo>
                  <a:pt x="1254944" y="380904"/>
                </a:moveTo>
                <a:lnTo>
                  <a:pt x="890102" y="380904"/>
                </a:lnTo>
                <a:lnTo>
                  <a:pt x="894344" y="571357"/>
                </a:lnTo>
                <a:lnTo>
                  <a:pt x="1254944" y="380904"/>
                </a:lnTo>
                <a:close/>
              </a:path>
              <a:path w="1459865" h="571500">
                <a:moveTo>
                  <a:pt x="881617" y="0"/>
                </a:moveTo>
                <a:lnTo>
                  <a:pt x="885859" y="190453"/>
                </a:lnTo>
                <a:lnTo>
                  <a:pt x="0" y="210183"/>
                </a:lnTo>
                <a:lnTo>
                  <a:pt x="4241" y="400636"/>
                </a:lnTo>
                <a:lnTo>
                  <a:pt x="890102" y="380904"/>
                </a:lnTo>
                <a:lnTo>
                  <a:pt x="1254944" y="380904"/>
                </a:lnTo>
                <a:lnTo>
                  <a:pt x="1459339" y="272952"/>
                </a:lnTo>
                <a:lnTo>
                  <a:pt x="8816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931658" y="2811777"/>
            <a:ext cx="3028315" cy="1645920"/>
          </a:xfrm>
          <a:custGeom>
            <a:avLst/>
            <a:gdLst/>
            <a:ahLst/>
            <a:cxnLst/>
            <a:rect l="l" t="t" r="r" b="b"/>
            <a:pathLst>
              <a:path w="3028315" h="1645920">
                <a:moveTo>
                  <a:pt x="2753655" y="0"/>
                </a:moveTo>
                <a:lnTo>
                  <a:pt x="274326" y="0"/>
                </a:lnTo>
                <a:lnTo>
                  <a:pt x="225015" y="4419"/>
                </a:lnTo>
                <a:lnTo>
                  <a:pt x="178605" y="17162"/>
                </a:lnTo>
                <a:lnTo>
                  <a:pt x="135868" y="37453"/>
                </a:lnTo>
                <a:lnTo>
                  <a:pt x="97581" y="64518"/>
                </a:lnTo>
                <a:lnTo>
                  <a:pt x="64518" y="97581"/>
                </a:lnTo>
                <a:lnTo>
                  <a:pt x="37453" y="135868"/>
                </a:lnTo>
                <a:lnTo>
                  <a:pt x="17162" y="178605"/>
                </a:lnTo>
                <a:lnTo>
                  <a:pt x="4419" y="225015"/>
                </a:lnTo>
                <a:lnTo>
                  <a:pt x="0" y="274326"/>
                </a:lnTo>
                <a:lnTo>
                  <a:pt x="0" y="1371594"/>
                </a:lnTo>
                <a:lnTo>
                  <a:pt x="4419" y="1420905"/>
                </a:lnTo>
                <a:lnTo>
                  <a:pt x="17162" y="1467315"/>
                </a:lnTo>
                <a:lnTo>
                  <a:pt x="37453" y="1510052"/>
                </a:lnTo>
                <a:lnTo>
                  <a:pt x="64518" y="1548339"/>
                </a:lnTo>
                <a:lnTo>
                  <a:pt x="97581" y="1581402"/>
                </a:lnTo>
                <a:lnTo>
                  <a:pt x="135868" y="1608466"/>
                </a:lnTo>
                <a:lnTo>
                  <a:pt x="178605" y="1628757"/>
                </a:lnTo>
                <a:lnTo>
                  <a:pt x="225015" y="1641500"/>
                </a:lnTo>
                <a:lnTo>
                  <a:pt x="274326" y="1645919"/>
                </a:lnTo>
                <a:lnTo>
                  <a:pt x="2753655" y="1645919"/>
                </a:lnTo>
                <a:lnTo>
                  <a:pt x="2802964" y="1641500"/>
                </a:lnTo>
                <a:lnTo>
                  <a:pt x="2849373" y="1628757"/>
                </a:lnTo>
                <a:lnTo>
                  <a:pt x="2892108" y="1608466"/>
                </a:lnTo>
                <a:lnTo>
                  <a:pt x="2930394" y="1581402"/>
                </a:lnTo>
                <a:lnTo>
                  <a:pt x="2963457" y="1548339"/>
                </a:lnTo>
                <a:lnTo>
                  <a:pt x="2990522" y="1510052"/>
                </a:lnTo>
                <a:lnTo>
                  <a:pt x="3010813" y="1467315"/>
                </a:lnTo>
                <a:lnTo>
                  <a:pt x="3023556" y="1420905"/>
                </a:lnTo>
                <a:lnTo>
                  <a:pt x="3027975" y="1371594"/>
                </a:lnTo>
                <a:lnTo>
                  <a:pt x="3027975" y="274326"/>
                </a:lnTo>
                <a:lnTo>
                  <a:pt x="3023556" y="225015"/>
                </a:lnTo>
                <a:lnTo>
                  <a:pt x="3010813" y="178605"/>
                </a:lnTo>
                <a:lnTo>
                  <a:pt x="2990522" y="135868"/>
                </a:lnTo>
                <a:lnTo>
                  <a:pt x="2963457" y="97581"/>
                </a:lnTo>
                <a:lnTo>
                  <a:pt x="2930394" y="64518"/>
                </a:lnTo>
                <a:lnTo>
                  <a:pt x="2892108" y="37453"/>
                </a:lnTo>
                <a:lnTo>
                  <a:pt x="2849373" y="17162"/>
                </a:lnTo>
                <a:lnTo>
                  <a:pt x="2802964" y="4419"/>
                </a:lnTo>
                <a:lnTo>
                  <a:pt x="2753655" y="0"/>
                </a:lnTo>
                <a:close/>
              </a:path>
            </a:pathLst>
          </a:custGeom>
          <a:solidFill>
            <a:srgbClr val="A1A7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216128" y="3121657"/>
            <a:ext cx="2459990" cy="9956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497205">
              <a:lnSpc>
                <a:spcPts val="3800"/>
              </a:lnSpc>
              <a:spcBef>
                <a:spcPts val="260"/>
              </a:spcBef>
            </a:pPr>
            <a:r>
              <a:rPr sz="3200" spc="-165" dirty="0">
                <a:solidFill>
                  <a:srgbClr val="FFFFFF"/>
                </a:solidFill>
                <a:latin typeface="Arial"/>
                <a:cs typeface="Arial"/>
              </a:rPr>
              <a:t>Dynamic  </a:t>
            </a:r>
            <a:r>
              <a:rPr sz="3200" spc="-38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spc="-2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spc="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spc="-20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-36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spc="-1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-300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277111" y="3350863"/>
            <a:ext cx="1459865" cy="571500"/>
          </a:xfrm>
          <a:custGeom>
            <a:avLst/>
            <a:gdLst/>
            <a:ahLst/>
            <a:cxnLst/>
            <a:rect l="l" t="t" r="r" b="b"/>
            <a:pathLst>
              <a:path w="1459865" h="571500">
                <a:moveTo>
                  <a:pt x="1254944" y="380906"/>
                </a:moveTo>
                <a:lnTo>
                  <a:pt x="890102" y="380906"/>
                </a:lnTo>
                <a:lnTo>
                  <a:pt x="894344" y="571359"/>
                </a:lnTo>
                <a:lnTo>
                  <a:pt x="1254944" y="380906"/>
                </a:lnTo>
                <a:close/>
              </a:path>
              <a:path w="1459865" h="571500">
                <a:moveTo>
                  <a:pt x="881617" y="0"/>
                </a:moveTo>
                <a:lnTo>
                  <a:pt x="885860" y="190453"/>
                </a:lnTo>
                <a:lnTo>
                  <a:pt x="0" y="210184"/>
                </a:lnTo>
                <a:lnTo>
                  <a:pt x="4241" y="400636"/>
                </a:lnTo>
                <a:lnTo>
                  <a:pt x="890102" y="380906"/>
                </a:lnTo>
                <a:lnTo>
                  <a:pt x="1254944" y="380906"/>
                </a:lnTo>
                <a:lnTo>
                  <a:pt x="1459339" y="272953"/>
                </a:lnTo>
                <a:lnTo>
                  <a:pt x="8816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894137" y="636563"/>
            <a:ext cx="95535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5" dirty="0"/>
              <a:t>Automatic </a:t>
            </a:r>
            <a:r>
              <a:rPr spc="85" dirty="0"/>
              <a:t>Inference</a:t>
            </a:r>
            <a:r>
              <a:rPr spc="400" dirty="0"/>
              <a:t> </a:t>
            </a:r>
            <a:r>
              <a:rPr spc="20" dirty="0"/>
              <a:t>Module</a:t>
            </a:r>
          </a:p>
        </p:txBody>
      </p:sp>
      <p:sp>
        <p:nvSpPr>
          <p:cNvPr id="16" name="object 16"/>
          <p:cNvSpPr/>
          <p:nvPr/>
        </p:nvSpPr>
        <p:spPr>
          <a:xfrm>
            <a:off x="2335608" y="3660444"/>
            <a:ext cx="3028315" cy="0"/>
          </a:xfrm>
          <a:custGeom>
            <a:avLst/>
            <a:gdLst/>
            <a:ahLst/>
            <a:cxnLst/>
            <a:rect l="l" t="t" r="r" b="b"/>
            <a:pathLst>
              <a:path w="3028315">
                <a:moveTo>
                  <a:pt x="0" y="0"/>
                </a:moveTo>
                <a:lnTo>
                  <a:pt x="3027977" y="1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213211" y="3003698"/>
            <a:ext cx="13385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65" dirty="0">
                <a:latin typeface="Arial"/>
                <a:cs typeface="Arial"/>
              </a:rPr>
              <a:t>De</a:t>
            </a:r>
            <a:r>
              <a:rPr sz="2600" spc="-340" dirty="0">
                <a:latin typeface="Arial"/>
                <a:cs typeface="Arial"/>
              </a:rPr>
              <a:t>a</a:t>
            </a:r>
            <a:r>
              <a:rPr sz="2600" spc="-130" dirty="0">
                <a:latin typeface="Arial"/>
                <a:cs typeface="Arial"/>
              </a:rPr>
              <a:t>d</a:t>
            </a:r>
            <a:r>
              <a:rPr sz="2600" spc="-5" dirty="0">
                <a:latin typeface="Arial"/>
                <a:cs typeface="Arial"/>
              </a:rPr>
              <a:t>li</a:t>
            </a:r>
            <a:r>
              <a:rPr sz="2600" spc="-175" dirty="0">
                <a:latin typeface="Arial"/>
                <a:cs typeface="Arial"/>
              </a:rPr>
              <a:t>ne</a:t>
            </a:r>
            <a:r>
              <a:rPr sz="2600" spc="-300" dirty="0">
                <a:latin typeface="Arial"/>
                <a:cs typeface="Arial"/>
              </a:rPr>
              <a:t>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43577" y="3828941"/>
            <a:ext cx="25222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0" dirty="0">
                <a:latin typeface="Arial"/>
                <a:cs typeface="Arial"/>
              </a:rPr>
              <a:t>Resource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spc="-150" dirty="0">
                <a:latin typeface="Arial"/>
                <a:cs typeface="Arial"/>
              </a:rPr>
              <a:t>Estimate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50547" y="3027037"/>
            <a:ext cx="6388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95" dirty="0">
                <a:latin typeface="Arial"/>
                <a:cs typeface="Arial"/>
              </a:rPr>
              <a:t>Lo</a:t>
            </a:r>
            <a:r>
              <a:rPr sz="2600" spc="-340" dirty="0">
                <a:latin typeface="Arial"/>
                <a:cs typeface="Arial"/>
              </a:rPr>
              <a:t>g</a:t>
            </a:r>
            <a:r>
              <a:rPr sz="2600" spc="-300" dirty="0">
                <a:latin typeface="Arial"/>
                <a:cs typeface="Arial"/>
              </a:rPr>
              <a:t>s</a:t>
            </a:r>
            <a:endParaRPr sz="2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14138" y="6387996"/>
            <a:ext cx="6467811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Quantify user requirements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Derive deadline SLOs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Estimate job resource demands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919399" y="2151372"/>
            <a:ext cx="2581275" cy="595630"/>
          </a:xfrm>
          <a:prstGeom prst="rect">
            <a:avLst/>
          </a:prstGeom>
          <a:solidFill>
            <a:srgbClr val="B8BCC1"/>
          </a:solidFill>
        </p:spPr>
        <p:txBody>
          <a:bodyPr vert="horz" wrap="square" lIns="0" tIns="40640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320"/>
              </a:spcBef>
            </a:pPr>
            <a:r>
              <a:rPr sz="3200" spc="-114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55" dirty="0">
                <a:solidFill>
                  <a:srgbClr val="FFFFFF"/>
                </a:solidFill>
                <a:latin typeface="Arial"/>
                <a:cs typeface="Arial"/>
              </a:rPr>
              <a:t>sign-off</a:t>
            </a:r>
            <a:endParaRPr sz="3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836027" y="2745759"/>
            <a:ext cx="386715" cy="802005"/>
          </a:xfrm>
          <a:custGeom>
            <a:avLst/>
            <a:gdLst/>
            <a:ahLst/>
            <a:cxnLst/>
            <a:rect l="l" t="t" r="r" b="b"/>
            <a:pathLst>
              <a:path w="386714" h="802004">
                <a:moveTo>
                  <a:pt x="0" y="723309"/>
                </a:moveTo>
                <a:lnTo>
                  <a:pt x="34020" y="801415"/>
                </a:lnTo>
                <a:lnTo>
                  <a:pt x="76093" y="727335"/>
                </a:lnTo>
                <a:lnTo>
                  <a:pt x="51798" y="726050"/>
                </a:lnTo>
                <a:lnTo>
                  <a:pt x="51979" y="724703"/>
                </a:lnTo>
                <a:lnTo>
                  <a:pt x="26349" y="724703"/>
                </a:lnTo>
                <a:lnTo>
                  <a:pt x="0" y="723309"/>
                </a:lnTo>
                <a:close/>
              </a:path>
              <a:path w="386714" h="802004">
                <a:moveTo>
                  <a:pt x="361106" y="0"/>
                </a:moveTo>
                <a:lnTo>
                  <a:pt x="357323" y="74065"/>
                </a:lnTo>
                <a:lnTo>
                  <a:pt x="346718" y="145195"/>
                </a:lnTo>
                <a:lnTo>
                  <a:pt x="330262" y="211627"/>
                </a:lnTo>
                <a:lnTo>
                  <a:pt x="309006" y="270901"/>
                </a:lnTo>
                <a:lnTo>
                  <a:pt x="284102" y="320506"/>
                </a:lnTo>
                <a:lnTo>
                  <a:pt x="256952" y="357863"/>
                </a:lnTo>
                <a:lnTo>
                  <a:pt x="166178" y="398537"/>
                </a:lnTo>
                <a:lnTo>
                  <a:pt x="132193" y="426679"/>
                </a:lnTo>
                <a:lnTo>
                  <a:pt x="101940" y="468304"/>
                </a:lnTo>
                <a:lnTo>
                  <a:pt x="75415" y="521140"/>
                </a:lnTo>
                <a:lnTo>
                  <a:pt x="53204" y="583077"/>
                </a:lnTo>
                <a:lnTo>
                  <a:pt x="36126" y="652019"/>
                </a:lnTo>
                <a:lnTo>
                  <a:pt x="26349" y="724703"/>
                </a:lnTo>
                <a:lnTo>
                  <a:pt x="51979" y="724703"/>
                </a:lnTo>
                <a:lnTo>
                  <a:pt x="61114" y="656780"/>
                </a:lnTo>
                <a:lnTo>
                  <a:pt x="77548" y="590436"/>
                </a:lnTo>
                <a:lnTo>
                  <a:pt x="98804" y="531162"/>
                </a:lnTo>
                <a:lnTo>
                  <a:pt x="123708" y="481557"/>
                </a:lnTo>
                <a:lnTo>
                  <a:pt x="150858" y="444201"/>
                </a:lnTo>
                <a:lnTo>
                  <a:pt x="241632" y="403525"/>
                </a:lnTo>
                <a:lnTo>
                  <a:pt x="275617" y="375385"/>
                </a:lnTo>
                <a:lnTo>
                  <a:pt x="305870" y="333759"/>
                </a:lnTo>
                <a:lnTo>
                  <a:pt x="332397" y="280922"/>
                </a:lnTo>
                <a:lnTo>
                  <a:pt x="354606" y="218987"/>
                </a:lnTo>
                <a:lnTo>
                  <a:pt x="371662" y="150133"/>
                </a:lnTo>
                <a:lnTo>
                  <a:pt x="382626" y="76592"/>
                </a:lnTo>
                <a:lnTo>
                  <a:pt x="386473" y="1295"/>
                </a:lnTo>
                <a:lnTo>
                  <a:pt x="361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24" name="object 5"/>
          <p:cNvSpPr/>
          <p:nvPr/>
        </p:nvSpPr>
        <p:spPr>
          <a:xfrm>
            <a:off x="16082652" y="3656273"/>
            <a:ext cx="45719" cy="2212441"/>
          </a:xfrm>
          <a:custGeom>
            <a:avLst/>
            <a:gdLst/>
            <a:ahLst/>
            <a:cxnLst/>
            <a:rect l="l" t="t" r="r" b="b"/>
            <a:pathLst>
              <a:path h="2102485">
                <a:moveTo>
                  <a:pt x="0" y="2102053"/>
                </a:moveTo>
                <a:lnTo>
                  <a:pt x="1" y="0"/>
                </a:lnTo>
              </a:path>
            </a:pathLst>
          </a:custGeom>
          <a:ln w="1047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5553" y="379634"/>
            <a:ext cx="720883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Deadline</a:t>
            </a:r>
            <a:r>
              <a:rPr spc="229" dirty="0"/>
              <a:t> </a:t>
            </a:r>
            <a:r>
              <a:rPr spc="550" dirty="0" smtClean="0"/>
              <a:t>SLOs</a:t>
            </a:r>
            <a:r>
              <a:rPr lang="en-US" spc="550" dirty="0" smtClean="0"/>
              <a:t> (PG)</a:t>
            </a:r>
            <a:endParaRPr spc="550" dirty="0"/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372" y="1295468"/>
            <a:ext cx="11887200" cy="8222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1173</TotalTime>
  <Words>1215</Words>
  <Application>Microsoft Macintosh PowerPoint</Application>
  <PresentationFormat>Custom</PresentationFormat>
  <Paragraphs>262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Calibri</vt:lpstr>
      <vt:lpstr>Cambria</vt:lpstr>
      <vt:lpstr>Times New Roman</vt:lpstr>
      <vt:lpstr>Trebuchet MS</vt:lpstr>
      <vt:lpstr>Verdana</vt:lpstr>
      <vt:lpstr>Wingdings</vt:lpstr>
      <vt:lpstr>Arial</vt:lpstr>
      <vt:lpstr>Office Theme</vt:lpstr>
      <vt:lpstr>Morpheus: Towards Automated SLOs for Enterprise Clusters</vt:lpstr>
      <vt:lpstr>Operator/User tensions</vt:lpstr>
      <vt:lpstr>Roadblock: Unpredictability</vt:lpstr>
      <vt:lpstr>Current “solution”: Over-provisioning</vt:lpstr>
      <vt:lpstr>Towards automated SLOs</vt:lpstr>
      <vt:lpstr>Overall Architecture</vt:lpstr>
      <vt:lpstr>Morpheus Overview</vt:lpstr>
      <vt:lpstr>Automatic Inference Module</vt:lpstr>
      <vt:lpstr>Deadline SLOs (PG)</vt:lpstr>
      <vt:lpstr>Deadline SLO validation</vt:lpstr>
      <vt:lpstr>Job Resource Demand</vt:lpstr>
      <vt:lpstr>Reservation Mechanism</vt:lpstr>
      <vt:lpstr>LCM Representation</vt:lpstr>
      <vt:lpstr>Other key techniques (in the paper)</vt:lpstr>
      <vt:lpstr>Experiments</vt:lpstr>
      <vt:lpstr>Evaluation – Scalability test</vt:lpstr>
      <vt:lpstr>Evaluation – Resource estimation</vt:lpstr>
      <vt:lpstr>Evaluation</vt:lpstr>
      <vt:lpstr>Conclusion</vt:lpstr>
      <vt:lpstr>Discussion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Morpheus: Towards Automated SLOs for Enterprise Clusters</dc:title>
  <cp:lastModifiedBy>Microsoft Office User</cp:lastModifiedBy>
  <cp:revision>44</cp:revision>
  <dcterms:created xsi:type="dcterms:W3CDTF">2018-11-13T05:32:44Z</dcterms:created>
  <dcterms:modified xsi:type="dcterms:W3CDTF">2018-11-16T17:09:07Z</dcterms:modified>
</cp:coreProperties>
</file>