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90" r:id="rId6"/>
    <p:sldId id="258" r:id="rId7"/>
    <p:sldId id="273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88" r:id="rId16"/>
    <p:sldId id="267" r:id="rId17"/>
    <p:sldId id="268" r:id="rId18"/>
    <p:sldId id="269" r:id="rId19"/>
    <p:sldId id="270" r:id="rId20"/>
    <p:sldId id="271" r:id="rId21"/>
    <p:sldId id="275" r:id="rId22"/>
    <p:sldId id="272" r:id="rId23"/>
    <p:sldId id="289" r:id="rId24"/>
    <p:sldId id="310" r:id="rId25"/>
    <p:sldId id="29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2431414"/>
            <a:ext cx="9144000" cy="1655763"/>
          </a:xfrm>
        </p:spPr>
        <p:txBody>
          <a:bodyPr>
            <a:normAutofit fontScale="90000"/>
          </a:bodyPr>
          <a:lstStyle/>
          <a:p>
            <a:r>
              <a:rPr lang="en-US" altLang="zh-CN" sz="3200">
                <a:latin typeface="Book Antiqua" panose="02040602050305030304" charset="0"/>
                <a:cs typeface="Book Antiqua" panose="02040602050305030304" charset="0"/>
              </a:rPr>
              <a:t>REM: Resource-Efficient Mining for Blockchains</a:t>
            </a:r>
            <a:br>
              <a:rPr lang="en-US" altLang="zh-CN" sz="3200">
                <a:latin typeface="Book Antiqua" panose="02040602050305030304" charset="0"/>
                <a:cs typeface="Book Antiqua" panose="02040602050305030304" charset="0"/>
              </a:rPr>
            </a:br>
            <a:br>
              <a:rPr lang="en-US" altLang="zh-CN" sz="3200">
                <a:latin typeface="Book Antiqua" panose="02040602050305030304" charset="0"/>
                <a:cs typeface="Book Antiqua" panose="02040602050305030304" charset="0"/>
              </a:rPr>
            </a:br>
            <a:r>
              <a:rPr lang="en-US" altLang="zh-CN" sz="1800">
                <a:latin typeface="Book Antiqua" panose="02040602050305030304" charset="0"/>
                <a:cs typeface="Book Antiqua" panose="02040602050305030304" charset="0"/>
              </a:rPr>
              <a:t>Fan Zhang, Ittay Eyal, and Robert Escriva, Cornell University; Ari Juels, Cornell Tech; Robbert van Renesse, Cornell University</a:t>
            </a:r>
            <a:br>
              <a:rPr lang="en-US" altLang="zh-CN" sz="1800">
                <a:latin typeface="Book Antiqua" panose="02040602050305030304" charset="0"/>
                <a:cs typeface="Book Antiqua" panose="02040602050305030304" charset="0"/>
              </a:rPr>
            </a:br>
            <a:br>
              <a:rPr lang="en-US" altLang="zh-CN" sz="1800">
                <a:latin typeface="Book Antiqua" panose="02040602050305030304" charset="0"/>
                <a:cs typeface="Book Antiqua" panose="02040602050305030304" charset="0"/>
              </a:rPr>
            </a:br>
            <a:br>
              <a:rPr lang="en-US" altLang="zh-CN" sz="1800">
                <a:latin typeface="Book Antiqua" panose="02040602050305030304" charset="0"/>
                <a:cs typeface="Book Antiqua" panose="02040602050305030304" charset="0"/>
              </a:rPr>
            </a:br>
            <a:r>
              <a:rPr lang="en-US" altLang="zh-CN" sz="1800">
                <a:latin typeface="Book Antiqua" panose="02040602050305030304" charset="0"/>
                <a:cs typeface="Book Antiqua" panose="02040602050305030304" charset="0"/>
              </a:rPr>
              <a:t>Presenter: Xudong Shao (xudongs2)</a:t>
            </a:r>
            <a:endParaRPr lang="en-US" altLang="zh-CN" sz="1800">
              <a:latin typeface="Book Antiqua" panose="02040602050305030304" charset="0"/>
              <a:cs typeface="Book Antiqua" panose="0204060205030503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4020" y="615315"/>
            <a:ext cx="8648065" cy="20650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9895" y="471805"/>
            <a:ext cx="36944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Book Antiqua" panose="02040602050305030304" charset="0"/>
                <a:cs typeface="Book Antiqua" panose="02040602050305030304" charset="0"/>
              </a:rPr>
              <a:t>Overview of PoUW/REM</a:t>
            </a:r>
            <a:endParaRPr lang="en-US" altLang="zh-CN" sz="2400" b="1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3560" y="3589020"/>
            <a:ext cx="435483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Two key assumptions: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Intel assigns a signing key only to a valid CPU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Intel doesn't block valid nodes in the network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5329555" y="4086225"/>
            <a:ext cx="17202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480935" y="3712845"/>
            <a:ext cx="29832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Let's move on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We will talk about this later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9895" y="471805"/>
            <a:ext cx="3510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Book Antiqua" panose="02040602050305030304" charset="0"/>
                <a:cs typeface="Book Antiqua" panose="02040602050305030304" charset="0"/>
              </a:rPr>
              <a:t>Implementation Details</a:t>
            </a:r>
            <a:endParaRPr lang="en-US" altLang="zh-CN" sz="2400" b="1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1010" y="2453640"/>
            <a:ext cx="606171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PoUW enclave generate a random number and check whether it's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smaller than the value target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In order to reduce overhead, divide useful work into subtasks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Run each subtask and count its instructions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Call SRNG to determine whether at least one instruction has won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If so, produces an attestation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</p:txBody>
      </p:sp>
      <p:pic>
        <p:nvPicPr>
          <p:cNvPr id="3" name="图片 2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895" y="2244090"/>
            <a:ext cx="4591685" cy="29724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5630" y="1383665"/>
            <a:ext cx="2503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Workflow of the miner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9895" y="471805"/>
            <a:ext cx="3510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Book Antiqua" panose="02040602050305030304" charset="0"/>
                <a:cs typeface="Book Antiqua" panose="02040602050305030304" charset="0"/>
              </a:rPr>
              <a:t>Implementation Details</a:t>
            </a:r>
            <a:endParaRPr lang="en-US" altLang="zh-CN" sz="2400" b="1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57470" y="2807970"/>
            <a:ext cx="7032625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1. Source code to assembly code &amp; reserve one register as counter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2. The assembly code is rewritten so the counter counts the instructions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-----------------------------Runtime------------------------------------------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1.  PoUWruntime.so serves as “in-enclave” loader that launches useful work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program with input and collects result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2. Use SRNG to draw random value and determine whether a new block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should be generated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5630" y="1383665"/>
            <a:ext cx="319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Security Instruction Counting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pic>
        <p:nvPicPr>
          <p:cNvPr id="2" name="图片 1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245" y="2355215"/>
            <a:ext cx="4658360" cy="28962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00775" y="1383665"/>
            <a:ext cx="552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A customized toolchain for dynamic runtime checks 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4578350" y="1565910"/>
            <a:ext cx="139065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9895" y="471805"/>
            <a:ext cx="3510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Book Antiqua" panose="02040602050305030304" charset="0"/>
                <a:cs typeface="Book Antiqua" panose="02040602050305030304" charset="0"/>
              </a:rPr>
              <a:t>Implementation Details</a:t>
            </a:r>
            <a:endParaRPr lang="en-US" altLang="zh-CN" sz="2400" b="1">
              <a:latin typeface="Book Antiqua" panose="02040602050305030304" charset="0"/>
              <a:cs typeface="Book Antiqua" panose="02040602050305030304" charset="0"/>
            </a:endParaRPr>
          </a:p>
        </p:txBody>
      </p:sp>
      <p:pic>
        <p:nvPicPr>
          <p:cNvPr id="3" name="图片 2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" y="1660525"/>
            <a:ext cx="11125835" cy="38398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9895" y="471805"/>
            <a:ext cx="3510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Book Antiqua" panose="02040602050305030304" charset="0"/>
                <a:cs typeface="Book Antiqua" panose="02040602050305030304" charset="0"/>
              </a:rPr>
              <a:t>Implementation Details</a:t>
            </a:r>
            <a:endParaRPr lang="en-US" altLang="zh-CN" sz="2400" b="1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5630" y="1383665"/>
            <a:ext cx="319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Security Instruction Counting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88610" y="1245235"/>
            <a:ext cx="61677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We have to make sure that once implemented that the code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can't alter its behavior.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88610" y="3039110"/>
            <a:ext cx="441960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1. Enforcing Non-Writable Code Pages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    Taken directly from the ELF program header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2. Enforcing Single Threading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</p:txBody>
      </p:sp>
      <p:pic>
        <p:nvPicPr>
          <p:cNvPr id="9" name="图片 8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895" y="2407285"/>
            <a:ext cx="4601210" cy="28105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9895" y="471805"/>
            <a:ext cx="3510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Book Antiqua" panose="02040602050305030304" charset="0"/>
                <a:cs typeface="Book Antiqua" panose="02040602050305030304" charset="0"/>
              </a:rPr>
              <a:t>Implementation Details</a:t>
            </a:r>
            <a:endParaRPr lang="en-US" altLang="zh-CN" sz="2400" b="1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5630" y="1383665"/>
            <a:ext cx="2606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Hierarchical Attestation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59730" y="1636395"/>
            <a:ext cx="636651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two-layer hierarchical attestation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1. Useful work program attestation on the mining process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(from work enclave)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2.  Static-analysis Compliance checker(from compliance enclave)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confirms the text sectoin is non-writable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validates the work program's compliance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verifies the PoUW runtime is correctly linked and identical to the 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expected runtime code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verifies the only entry point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calculates the fingerprint and outputs an attestion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</p:txBody>
      </p:sp>
      <p:pic>
        <p:nvPicPr>
          <p:cNvPr id="2" name="图片 1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470" y="2294890"/>
            <a:ext cx="4886960" cy="30772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18455" y="4988560"/>
            <a:ext cx="59328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Book Antiqua" panose="02040602050305030304" charset="0"/>
                <a:cs typeface="Book Antiqua" panose="02040602050305030304" charset="0"/>
              </a:rPr>
              <a:t>The compliance enclave is verified through the hard-coded measurement</a:t>
            </a:r>
            <a:endParaRPr lang="en-US" altLang="zh-CN" sz="14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400">
                <a:latin typeface="Book Antiqua" panose="02040602050305030304" charset="0"/>
                <a:cs typeface="Book Antiqua" panose="02040602050305030304" charset="0"/>
              </a:rPr>
              <a:t>in the blockchain agent. </a:t>
            </a:r>
            <a:endParaRPr lang="en-US" altLang="zh-CN" sz="1400">
              <a:latin typeface="Book Antiqua" panose="02040602050305030304" charset="0"/>
              <a:cs typeface="Book Antiqua" panose="0204060205030503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9895" y="471805"/>
            <a:ext cx="3510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Book Antiqua" panose="02040602050305030304" charset="0"/>
                <a:cs typeface="Book Antiqua" panose="02040602050305030304" charset="0"/>
              </a:rPr>
              <a:t>Implementation Details</a:t>
            </a:r>
            <a:endParaRPr lang="en-US" altLang="zh-CN" sz="2400" b="1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5630" y="1383665"/>
            <a:ext cx="2011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Overhead of REM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31790" y="2682240"/>
            <a:ext cx="568642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Native : Compile with the standard toolchain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SGX: Compile in SGX-prerelease mode and run with the SGX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driver v1.7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REM: Instrument the code using REM toolchain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</p:txBody>
      </p:sp>
      <p:pic>
        <p:nvPicPr>
          <p:cNvPr id="3" name="图片 2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895" y="2682240"/>
            <a:ext cx="4420235" cy="1981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9895" y="471805"/>
            <a:ext cx="3510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Book Antiqua" panose="02040602050305030304" charset="0"/>
                <a:cs typeface="Book Antiqua" panose="02040602050305030304" charset="0"/>
              </a:rPr>
              <a:t>Implementation Details</a:t>
            </a:r>
            <a:endParaRPr lang="en-US" altLang="zh-CN" sz="2400" b="1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5630" y="1383665"/>
            <a:ext cx="3879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Tolerating Compromised SGX CPUs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9895" y="3074035"/>
            <a:ext cx="620776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we assume SGX chips are manufactured in a secure fashion, some 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number of individual instances could be broken by well-resourced 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adversaries.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The basic idea here is 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“If a miner is way too lucky, her block shall not be accepted”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</p:txBody>
      </p:sp>
      <p:pic>
        <p:nvPicPr>
          <p:cNvPr id="2" name="图片 1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7655" y="657225"/>
            <a:ext cx="4705985" cy="55441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9895" y="471805"/>
            <a:ext cx="17741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Book Antiqua" panose="02040602050305030304" charset="0"/>
                <a:cs typeface="Book Antiqua" panose="02040602050305030304" charset="0"/>
              </a:rPr>
              <a:t>Conclusion</a:t>
            </a:r>
            <a:endParaRPr lang="en-US" altLang="zh-CN" sz="2400" b="1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9895" y="1441450"/>
            <a:ext cx="648525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latin typeface="Book Antiqua" panose="02040602050305030304" charset="0"/>
                <a:cs typeface="Book Antiqua" panose="02040602050305030304" charset="0"/>
              </a:rPr>
              <a:t>PoUW: a proof of useful work scheme that avoids waste</a:t>
            </a: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 sz="2000">
                <a:latin typeface="Book Antiqua" panose="02040602050305030304" charset="0"/>
                <a:cs typeface="Book Antiqua" panose="02040602050305030304" charset="0"/>
              </a:rPr>
              <a:t>Overhead is small</a:t>
            </a: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9895" y="471805"/>
            <a:ext cx="64033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Book Antiqua" panose="02040602050305030304" charset="0"/>
                <a:cs typeface="Book Antiqua" panose="02040602050305030304" charset="0"/>
              </a:rPr>
              <a:t>Something I disagree/don't like in this paper</a:t>
            </a:r>
            <a:endParaRPr lang="en-US" altLang="zh-CN" sz="2400" b="1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9895" y="1441450"/>
            <a:ext cx="55981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>
                <a:latin typeface="Book Antiqua" panose="02040602050305030304" charset="0"/>
                <a:cs typeface="Book Antiqua" panose="02040602050305030304" charset="0"/>
              </a:rPr>
              <a:t>Miners must contact IAS to verify attestations</a:t>
            </a: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41340" y="3197860"/>
            <a:ext cx="539623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latin typeface="Book Antiqua" panose="02040602050305030304" charset="0"/>
                <a:cs typeface="Book Antiqua" panose="02040602050305030304" charset="0"/>
              </a:rPr>
              <a:t>Easy to suffer from network attack like DDOS,</a:t>
            </a: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2000">
                <a:latin typeface="Book Antiqua" panose="02040602050305030304" charset="0"/>
                <a:cs typeface="Book Antiqua" panose="02040602050305030304" charset="0"/>
              </a:rPr>
              <a:t>Man-in-the-middle, etc.</a:t>
            </a: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2000">
                <a:latin typeface="Book Antiqua" panose="02040602050305030304" charset="0"/>
                <a:cs typeface="Book Antiqua" panose="02040602050305030304" charset="0"/>
              </a:rPr>
              <a:t>Single point of failure</a:t>
            </a: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4295" y="3079115"/>
            <a:ext cx="3328035" cy="25006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9895" y="471805"/>
            <a:ext cx="3712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Book Antiqua" panose="02040602050305030304" charset="0"/>
                <a:cs typeface="Book Antiqua" panose="02040602050305030304" charset="0"/>
              </a:rPr>
              <a:t>Fundamental Knowledge</a:t>
            </a:r>
            <a:endParaRPr lang="en-US" altLang="zh-CN" sz="2400" b="1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4190" y="1160145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Concensus Mechanism for blockchain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9560" y="2658110"/>
            <a:ext cx="258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What is the blockchain?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9945" y="1958340"/>
            <a:ext cx="1106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Question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52185" y="1958340"/>
            <a:ext cx="36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&amp;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29955" y="1958340"/>
            <a:ext cx="981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Answer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87895" y="2658110"/>
            <a:ext cx="4629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Distributed ledger(Just make it simple now)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2480" y="3866515"/>
            <a:ext cx="525970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Who is going to produce that ledger?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How to protect it from attackers in the network?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Why would someone spend computational power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 to record all the transactions?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......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54620" y="4067810"/>
            <a:ext cx="34607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Concensus Mechanism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POW POS DPOS PoET REM ......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rms_kata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585" y="3197860"/>
            <a:ext cx="3788410" cy="28460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9895" y="471805"/>
            <a:ext cx="64033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Book Antiqua" panose="02040602050305030304" charset="0"/>
                <a:cs typeface="Book Antiqua" panose="02040602050305030304" charset="0"/>
              </a:rPr>
              <a:t>Something I disagree/don't like in this paper</a:t>
            </a:r>
            <a:endParaRPr lang="en-US" altLang="zh-CN" sz="2400" b="1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9895" y="1441450"/>
            <a:ext cx="54311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>
                <a:latin typeface="Book Antiqua" panose="02040602050305030304" charset="0"/>
                <a:cs typeface="Book Antiqua" panose="02040602050305030304" charset="0"/>
              </a:rPr>
              <a:t>Intel may have full control of the network !!!</a:t>
            </a:r>
            <a:endParaRPr lang="zh-CN" altLang="en-US" sz="2000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5" name="线形标注 2 4"/>
          <p:cNvSpPr/>
          <p:nvPr/>
        </p:nvSpPr>
        <p:spPr>
          <a:xfrm>
            <a:off x="5641340" y="2937510"/>
            <a:ext cx="5817235" cy="12268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407"/>
              <a:gd name="adj6" fmla="val -264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41340" y="3197860"/>
            <a:ext cx="58273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latin typeface="Book Antiqua" panose="02040602050305030304" charset="0"/>
                <a:cs typeface="Book Antiqua" panose="02040602050305030304" charset="0"/>
              </a:rPr>
              <a:t>Don't use Intel processors newer than Core2, they </a:t>
            </a: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2000">
                <a:latin typeface="Book Antiqua" panose="02040602050305030304" charset="0"/>
                <a:cs typeface="Book Antiqua" panose="02040602050305030304" charset="0"/>
              </a:rPr>
              <a:t>have backdoors.</a:t>
            </a: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96560" y="5185410"/>
            <a:ext cx="5798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However, due to the impossible trinity, I don't blame it.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9895" y="471805"/>
            <a:ext cx="64033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Book Antiqua" panose="02040602050305030304" charset="0"/>
                <a:cs typeface="Book Antiqua" panose="02040602050305030304" charset="0"/>
              </a:rPr>
              <a:t>Something I disagree/don't like in this paper</a:t>
            </a:r>
            <a:endParaRPr lang="en-US" altLang="zh-CN" sz="2400" b="1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9895" y="1441450"/>
            <a:ext cx="9488805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>
                <a:latin typeface="Book Antiqua" panose="02040602050305030304" charset="0"/>
                <a:cs typeface="Book Antiqua" panose="02040602050305030304" charset="0"/>
              </a:rPr>
              <a:t>Do they really need the threat model ?</a:t>
            </a: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>
                <a:latin typeface="Book Antiqua" panose="02040602050305030304" charset="0"/>
                <a:cs typeface="Book Antiqua" panose="02040602050305030304" charset="0"/>
              </a:rPr>
              <a:t>     (Watch the video of the presenter)</a:t>
            </a: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>
                <a:latin typeface="Book Antiqua" panose="02040602050305030304" charset="0"/>
                <a:cs typeface="Book Antiqua" panose="02040602050305030304" charset="0"/>
              </a:rPr>
              <a:t>This can be used for those organizations having no interests in creating a new coin.</a:t>
            </a: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</p:txBody>
      </p:sp>
      <p:pic>
        <p:nvPicPr>
          <p:cNvPr id="3" name="图片 2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020" y="3686810"/>
            <a:ext cx="4115435" cy="1485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07035" y="831215"/>
            <a:ext cx="10000615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>
                <a:latin typeface="Book Antiqua" panose="02040602050305030304" charset="0"/>
                <a:cs typeface="Book Antiqua" panose="02040602050305030304" charset="0"/>
              </a:rPr>
              <a:t>Is it possible to make the verification locally?</a:t>
            </a: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>
                <a:latin typeface="Book Antiqua" panose="02040602050305030304" charset="0"/>
                <a:cs typeface="Book Antiqua" panose="02040602050305030304" charset="0"/>
              </a:rPr>
              <a:t>     </a:t>
            </a: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>
                <a:latin typeface="Book Antiqua" panose="02040602050305030304" charset="0"/>
                <a:cs typeface="Book Antiqua" panose="02040602050305030304" charset="0"/>
              </a:rPr>
              <a:t>     Enhanced Privacy ID or EPID</a:t>
            </a: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>
                <a:latin typeface="Book Antiqua" panose="02040602050305030304" charset="0"/>
                <a:cs typeface="Book Antiqua" panose="02040602050305030304" charset="0"/>
              </a:rPr>
              <a:t>     Group signature</a:t>
            </a: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>
                <a:latin typeface="Book Antiqua" panose="02040602050305030304" charset="0"/>
                <a:cs typeface="Book Antiqua" panose="02040602050305030304" charset="0"/>
              </a:rPr>
              <a:t>     Hardware based key ---&gt; Join request ---&gt; IAS server must have these keys online</a:t>
            </a: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>
                <a:latin typeface="Book Antiqua" panose="02040602050305030304" charset="0"/>
                <a:cs typeface="Book Antiqua" panose="02040602050305030304" charset="0"/>
              </a:rPr>
              <a:t>     </a:t>
            </a: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>
                <a:latin typeface="Book Antiqua" panose="02040602050305030304" charset="0"/>
                <a:cs typeface="Book Antiqua" panose="02040602050305030304" charset="0"/>
              </a:rPr>
              <a:t>     Intel SGX Remote attestation is Not Sufficient    Blackhat 2017</a:t>
            </a: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>
                <a:latin typeface="Book Antiqua" panose="02040602050305030304" charset="0"/>
                <a:cs typeface="Book Antiqua" panose="02040602050305030304" charset="0"/>
              </a:rPr>
              <a:t>     https://www.youtube.com/watch?v=9A9XNx9_Vyc&amp;t=2405s       42min-43min        </a:t>
            </a: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740_Ly9jb2ludGVsZWdyYXBoLmNvbS9zdG9yYWdlL3VwbG9hZHMvdmlldy80MDI0NWJmYWQ4MGYwYjgxYTliYWRjNWY2OGUyZDM1OC5qcGc=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8995" y="2712720"/>
            <a:ext cx="3429000" cy="22840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9895" y="471805"/>
            <a:ext cx="5974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Book Antiqua" panose="02040602050305030304" charset="0"/>
                <a:cs typeface="Book Antiqua" panose="02040602050305030304" charset="0"/>
              </a:rPr>
              <a:t>What's going on in the blockchain world?</a:t>
            </a:r>
            <a:endParaRPr lang="en-US" altLang="zh-CN" sz="2400" b="1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9895" y="1520190"/>
            <a:ext cx="8553450" cy="3476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>
                <a:latin typeface="Book Antiqua" panose="02040602050305030304" charset="0"/>
                <a:cs typeface="Book Antiqua" panose="02040602050305030304" charset="0"/>
              </a:rPr>
              <a:t>Bitcoin                                        POW                           Satoshi</a:t>
            </a: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>
                <a:latin typeface="Book Antiqua" panose="02040602050305030304" charset="0"/>
                <a:cs typeface="Book Antiqua" panose="02040602050305030304" charset="0"/>
              </a:rPr>
              <a:t>Ethereum                                   POW/POS                Vitalik Buterin</a:t>
            </a: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>
                <a:latin typeface="Book Antiqua" panose="02040602050305030304" charset="0"/>
                <a:cs typeface="Book Antiqua" panose="02040602050305030304" charset="0"/>
              </a:rPr>
              <a:t>EOS                                             DPOS                         Daniel Larimer            </a:t>
            </a: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>
                <a:latin typeface="Book Antiqua" panose="02040602050305030304" charset="0"/>
                <a:cs typeface="Book Antiqua" panose="02040602050305030304" charset="0"/>
              </a:rPr>
              <a:t>     ...</a:t>
            </a: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9895" y="471805"/>
            <a:ext cx="3712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Book Antiqua" panose="02040602050305030304" charset="0"/>
                <a:cs typeface="Book Antiqua" panose="02040602050305030304" charset="0"/>
              </a:rPr>
              <a:t>Fundamental Knowledge</a:t>
            </a:r>
            <a:endParaRPr lang="en-US" altLang="zh-CN" sz="2400" b="1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4190" y="1160145"/>
            <a:ext cx="4712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Mundellian Trilemma(Impossible Trinity)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pic>
        <p:nvPicPr>
          <p:cNvPr id="2" name="图片 1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2930" y="2095500"/>
            <a:ext cx="8486775" cy="40074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40055" y="460375"/>
            <a:ext cx="2280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Bitcoin and  POW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76295" y="1430655"/>
            <a:ext cx="721360" cy="980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3376295" y="1748155"/>
            <a:ext cx="721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635625" y="1430655"/>
            <a:ext cx="721360" cy="980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5635625" y="1748155"/>
            <a:ext cx="721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768590" y="1430655"/>
            <a:ext cx="721360" cy="980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7768590" y="1748155"/>
            <a:ext cx="721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241800" y="1581150"/>
            <a:ext cx="12490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438265" y="1581150"/>
            <a:ext cx="12490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738630" y="156400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706610" y="156400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45235" y="3055620"/>
            <a:ext cx="1553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Block Header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25220" y="3580130"/>
            <a:ext cx="31165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latin typeface="Book Antiqua" panose="02040602050305030304" charset="0"/>
                <a:cs typeface="Book Antiqua" panose="02040602050305030304" charset="0"/>
              </a:rPr>
              <a:t>4 bytes	 Version </a:t>
            </a:r>
            <a:endParaRPr lang="en-US" altLang="zh-CN" sz="1400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 sz="1400">
                <a:latin typeface="Book Antiqua" panose="02040602050305030304" charset="0"/>
                <a:cs typeface="Book Antiqua" panose="02040602050305030304" charset="0"/>
              </a:rPr>
              <a:t>32 bytes 	 Previous Block Hash</a:t>
            </a:r>
            <a:endParaRPr lang="en-US" altLang="zh-CN" sz="1400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 sz="1400">
                <a:latin typeface="Book Antiqua" panose="02040602050305030304" charset="0"/>
                <a:cs typeface="Book Antiqua" panose="02040602050305030304" charset="0"/>
              </a:rPr>
              <a:t>32 bytes	 Merkle Root  </a:t>
            </a:r>
            <a:endParaRPr lang="en-US" altLang="zh-CN" sz="1400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 sz="1400">
                <a:latin typeface="Book Antiqua" panose="02040602050305030304" charset="0"/>
                <a:cs typeface="Book Antiqua" panose="02040602050305030304" charset="0"/>
              </a:rPr>
              <a:t>4 bytes 	 Timestamp </a:t>
            </a:r>
            <a:endParaRPr lang="en-US" altLang="zh-CN" sz="1400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 sz="1400">
                <a:latin typeface="Book Antiqua" panose="02040602050305030304" charset="0"/>
                <a:cs typeface="Book Antiqua" panose="02040602050305030304" charset="0"/>
              </a:rPr>
              <a:t>4 bytes 	 Difficulty Target </a:t>
            </a:r>
            <a:endParaRPr lang="en-US" altLang="zh-CN" sz="1400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 sz="1400">
                <a:latin typeface="Book Antiqua" panose="02040602050305030304" charset="0"/>
                <a:cs typeface="Book Antiqua" panose="02040602050305030304" charset="0"/>
              </a:rPr>
              <a:t>4 bytes 	 Nonce </a:t>
            </a:r>
            <a:endParaRPr lang="en-US" altLang="zh-CN" sz="1400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41800" y="3508375"/>
            <a:ext cx="73120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Block Header Hash: made by hashing the block header twice(SHA256)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Coinbase transaction And transaction fees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41800" y="4744085"/>
            <a:ext cx="4051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Is it possible to make the work useful?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40055" y="460375"/>
            <a:ext cx="3589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Stale and Broken chip problem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9605" y="2273300"/>
            <a:ext cx="352044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Stale chip problem: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Miners have a financial incentive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to power mining rigs with cheap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, outmoded SGX-enabled CPUs 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used solely for mining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41440" y="2273300"/>
            <a:ext cx="365950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Broken chip problem: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An attacker that can corrupt a 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single SGX-enabled node can win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every sensus round and break the 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system completely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40055" y="460375"/>
            <a:ext cx="4407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SGX (Intel Software Guard Extensions)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37235" y="941070"/>
            <a:ext cx="10429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latin typeface="Book Antiqua" panose="02040602050305030304" charset="0"/>
                <a:cs typeface="Book Antiqua" panose="02040602050305030304" charset="0"/>
              </a:rPr>
              <a:t>Intel Software Guard Extensions (SGX) is a set of central processing unit (CPU) instruction codes from Intel that allows user-level code to allocate </a:t>
            </a:r>
            <a:r>
              <a:rPr lang="en-US" altLang="zh-CN" sz="1400" b="1">
                <a:solidFill>
                  <a:srgbClr val="FF0000"/>
                </a:solidFill>
                <a:latin typeface="Book Antiqua" panose="02040602050305030304" charset="0"/>
                <a:cs typeface="Book Antiqua" panose="02040602050305030304" charset="0"/>
              </a:rPr>
              <a:t>private regions of memory</a:t>
            </a:r>
            <a:r>
              <a:rPr lang="en-US" altLang="zh-CN" sz="1400">
                <a:latin typeface="Book Antiqua" panose="02040602050305030304" charset="0"/>
                <a:cs typeface="Book Antiqua" panose="02040602050305030304" charset="0"/>
              </a:rPr>
              <a:t>, called enclaves, that are protected from processes running at higher privilege levels.</a:t>
            </a:r>
            <a:endParaRPr lang="en-US" altLang="zh-CN" sz="1400">
              <a:latin typeface="Book Antiqua" panose="02040602050305030304" charset="0"/>
              <a:cs typeface="Book Antiqua" panose="02040602050305030304" charset="0"/>
            </a:endParaRPr>
          </a:p>
        </p:txBody>
      </p:sp>
      <p:pic>
        <p:nvPicPr>
          <p:cNvPr id="3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865" y="2270125"/>
            <a:ext cx="4305300" cy="335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375400" y="2523490"/>
            <a:ext cx="4212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Hardware protection on user-level code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75400" y="3106420"/>
            <a:ext cx="47193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Enclave can read&amp;write memory outside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No other process can access enclave memory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75400" y="4012565"/>
            <a:ext cx="4932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SGX permits the execution of trustworthy code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in an isolated, tamper-free environment, and 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can prove remotely that outputs represent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the result of such execution. 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40055" y="460375"/>
            <a:ext cx="2442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Attestation for SGX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1035" y="1222375"/>
            <a:ext cx="57613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One important property for SGX: a remote system can verify the software running in an enclave and communicate securely with it.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0055" y="3116580"/>
            <a:ext cx="734060" cy="1336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8770" y="4972685"/>
            <a:ext cx="976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Enclave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16685" y="3116580"/>
            <a:ext cx="20624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Measurement: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400">
                <a:latin typeface="Book Antiqua" panose="02040602050305030304" charset="0"/>
                <a:cs typeface="Book Antiqua" panose="02040602050305030304" charset="0"/>
              </a:rPr>
              <a:t>A hash of initial state </a:t>
            </a:r>
            <a:endParaRPr lang="en-US" altLang="zh-CN" sz="14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400">
                <a:latin typeface="Book Antiqua" panose="02040602050305030304" charset="0"/>
                <a:cs typeface="Book Antiqua" panose="02040602050305030304" charset="0"/>
              </a:rPr>
              <a:t>produced by CPU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Supplementary data: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400">
                <a:latin typeface="Book Antiqua" panose="02040602050305030304" charset="0"/>
                <a:cs typeface="Book Antiqua" panose="02040602050305030304" charset="0"/>
              </a:rPr>
              <a:t>Provided by process</a:t>
            </a:r>
            <a:endParaRPr lang="en-US" altLang="zh-CN" sz="1400">
              <a:latin typeface="Book Antiqua" panose="02040602050305030304" charset="0"/>
              <a:cs typeface="Book Antiqua" panose="0204060205030503030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479165" y="3220720"/>
            <a:ext cx="865505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479165" y="3861435"/>
            <a:ext cx="876300" cy="394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595495" y="3290570"/>
            <a:ext cx="20980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Book Antiqua" panose="02040602050305030304" charset="0"/>
                <a:cs typeface="Book Antiqua" panose="02040602050305030304" charset="0"/>
              </a:rPr>
              <a:t>Quote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400">
                <a:latin typeface="Book Antiqua" panose="02040602050305030304" charset="0"/>
                <a:cs typeface="Book Antiqua" panose="02040602050305030304" charset="0"/>
              </a:rPr>
              <a:t>Digitally signed using a </a:t>
            </a:r>
            <a:endParaRPr lang="en-US" altLang="zh-CN" sz="14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400">
                <a:latin typeface="Book Antiqua" panose="02040602050305030304" charset="0"/>
                <a:cs typeface="Book Antiqua" panose="02040602050305030304" charset="0"/>
              </a:rPr>
              <a:t>hardware-protected key</a:t>
            </a:r>
            <a:endParaRPr lang="en-US" altLang="zh-CN" sz="1400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5455285" y="4173220"/>
            <a:ext cx="208280" cy="8763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022725" y="5219700"/>
            <a:ext cx="32658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Book Antiqua" panose="02040602050305030304" charset="0"/>
                <a:cs typeface="Book Antiqua" panose="02040602050305030304" charset="0"/>
              </a:rPr>
              <a:t>A proof that the measured software </a:t>
            </a:r>
            <a:endParaRPr lang="en-US" altLang="zh-CN" sz="14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400">
                <a:latin typeface="Book Antiqua" panose="02040602050305030304" charset="0"/>
                <a:cs typeface="Book Antiqua" panose="02040602050305030304" charset="0"/>
              </a:rPr>
              <a:t>is running in an SGX-protected enclave</a:t>
            </a:r>
            <a:endParaRPr lang="en-US" altLang="zh-CN" sz="1400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32395" y="1812925"/>
            <a:ext cx="336423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Book Antiqua" panose="02040602050305030304" charset="0"/>
                <a:cs typeface="Book Antiqua" panose="02040602050305030304" charset="0"/>
              </a:rPr>
              <a:t>Quote can only be verified by accessing</a:t>
            </a:r>
            <a:endParaRPr lang="en-US" altLang="zh-CN" sz="14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400">
                <a:latin typeface="Book Antiqua" panose="02040602050305030304" charset="0"/>
                <a:cs typeface="Book Antiqua" panose="02040602050305030304" charset="0"/>
              </a:rPr>
              <a:t>Intel's Attestion Service (IAS) which is a </a:t>
            </a:r>
            <a:endParaRPr lang="en-US" altLang="zh-CN" sz="14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400">
                <a:latin typeface="Book Antiqua" panose="02040602050305030304" charset="0"/>
                <a:cs typeface="Book Antiqua" panose="02040602050305030304" charset="0"/>
              </a:rPr>
              <a:t>pulic service maintained by intel</a:t>
            </a:r>
            <a:endParaRPr lang="en-US" altLang="zh-CN" sz="1400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17" name="圆角右箭头 16"/>
          <p:cNvSpPr/>
          <p:nvPr/>
        </p:nvSpPr>
        <p:spPr>
          <a:xfrm>
            <a:off x="6549390" y="1894840"/>
            <a:ext cx="624840" cy="1522730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732395" y="4255770"/>
            <a:ext cx="412623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Book Antiqua" panose="02040602050305030304" charset="0"/>
                <a:cs typeface="Book Antiqua" panose="02040602050305030304" charset="0"/>
                <a:sym typeface="+mn-ea"/>
              </a:rPr>
              <a:t>Each participant in the blockchain 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>
                <a:latin typeface="Book Antiqua" panose="02040602050305030304" charset="0"/>
                <a:cs typeface="Book Antiqua" panose="02040602050305030304" charset="0"/>
                <a:sym typeface="+mn-ea"/>
              </a:rPr>
              <a:t>      network waits a random amount of time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Book Antiqua" panose="02040602050305030304" charset="0"/>
                <a:cs typeface="Book Antiqua" panose="02040602050305030304" charset="0"/>
                <a:sym typeface="+mn-ea"/>
              </a:rPr>
              <a:t>The first participant to finish waiting 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>
                <a:latin typeface="Book Antiqua" panose="02040602050305030304" charset="0"/>
                <a:cs typeface="Book Antiqua" panose="02040602050305030304" charset="0"/>
                <a:sym typeface="+mn-ea"/>
              </a:rPr>
              <a:t>      gets to be leader for the new block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32395" y="3352165"/>
            <a:ext cx="31273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  <a:sym typeface="+mn-ea"/>
              </a:rPr>
              <a:t>Based on SGX </a:t>
            </a:r>
            <a:endParaRPr lang="en-US" altLang="zh-CN">
              <a:latin typeface="Book Antiqua" panose="02040602050305030304" charset="0"/>
              <a:cs typeface="Book Antiqua" panose="02040602050305030304" charset="0"/>
              <a:sym typeface="+mn-ea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  <a:sym typeface="+mn-ea"/>
              </a:rPr>
              <a:t>PoET(Proof of Elapsed Time)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4020" y="615315"/>
            <a:ext cx="8648065" cy="20650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9895" y="471805"/>
            <a:ext cx="36944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Book Antiqua" panose="02040602050305030304" charset="0"/>
                <a:cs typeface="Book Antiqua" panose="02040602050305030304" charset="0"/>
              </a:rPr>
              <a:t>Overview of PoUW/REM</a:t>
            </a:r>
            <a:endParaRPr lang="en-US" altLang="zh-CN" sz="2400" b="1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9895" y="3456940"/>
            <a:ext cx="420179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Userful work clients: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400">
                <a:latin typeface="Book Antiqua" panose="02040602050305030304" charset="0"/>
                <a:cs typeface="Book Antiqua" panose="02040602050305030304" charset="0"/>
              </a:rPr>
              <a:t>Supply useful workloads to REM miners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Blockchain agent: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400">
                <a:latin typeface="Book Antiqua" panose="02040602050305030304" charset="0"/>
                <a:cs typeface="Book Antiqua" panose="02040602050305030304" charset="0"/>
              </a:rPr>
              <a:t>Collect transactions and generates a block template</a:t>
            </a:r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  <a:p>
            <a:endParaRPr lang="en-US" altLang="zh-CN" sz="1600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38495" y="3906520"/>
            <a:ext cx="3429635" cy="798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  <a:sym typeface="+mn-ea"/>
              </a:rPr>
              <a:t>Miner: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 sz="1400">
                <a:latin typeface="Book Antiqua" panose="02040602050305030304" charset="0"/>
                <a:cs typeface="Book Antiqua" panose="02040602050305030304" charset="0"/>
                <a:sym typeface="+mn-ea"/>
              </a:rPr>
              <a:t>Take the block template and PoUW work</a:t>
            </a:r>
            <a:endParaRPr lang="en-US" altLang="zh-CN" sz="1400">
              <a:latin typeface="Book Antiqua" panose="02040602050305030304" charset="0"/>
              <a:cs typeface="Book Antiqua" panose="02040602050305030304" charset="0"/>
              <a:sym typeface="+mn-ea"/>
            </a:endParaRPr>
          </a:p>
          <a:p>
            <a:pPr algn="l"/>
            <a:r>
              <a:rPr lang="en-US" altLang="zh-CN" sz="1400">
                <a:latin typeface="Book Antiqua" panose="02040602050305030304" charset="0"/>
                <a:cs typeface="Book Antiqua" panose="02040602050305030304" charset="0"/>
                <a:sym typeface="+mn-ea"/>
              </a:rPr>
              <a:t> to produce the PoUWs</a:t>
            </a:r>
            <a:endParaRPr lang="en-US" altLang="zh-CN" sz="14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106545" y="4150995"/>
            <a:ext cx="1468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9754235" y="4150995"/>
            <a:ext cx="1468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4020" y="615315"/>
            <a:ext cx="8648065" cy="20650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9895" y="471805"/>
            <a:ext cx="36944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Book Antiqua" panose="02040602050305030304" charset="0"/>
                <a:cs typeface="Book Antiqua" panose="02040602050305030304" charset="0"/>
              </a:rPr>
              <a:t>Overview of PoUW/REM</a:t>
            </a:r>
            <a:endParaRPr lang="en-US" altLang="zh-CN" sz="2400" b="1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3530" y="3643630"/>
            <a:ext cx="394779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PoUW Enclave: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400">
                <a:latin typeface="Book Antiqua" panose="02040602050305030304" charset="0"/>
                <a:cs typeface="Book Antiqua" panose="02040602050305030304" charset="0"/>
              </a:rPr>
              <a:t>Randomly determines whether the work results</a:t>
            </a:r>
            <a:endParaRPr lang="en-US" altLang="zh-CN" sz="14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400">
                <a:latin typeface="Book Antiqua" panose="02040602050305030304" charset="0"/>
                <a:cs typeface="Book Antiqua" panose="02040602050305030304" charset="0"/>
              </a:rPr>
              <a:t>in a block by treating each instruction as a </a:t>
            </a:r>
            <a:endParaRPr lang="en-US" altLang="zh-CN" sz="14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400">
                <a:latin typeface="Book Antiqua" panose="02040602050305030304" charset="0"/>
                <a:cs typeface="Book Antiqua" panose="02040602050305030304" charset="0"/>
              </a:rPr>
              <a:t>Bernouli trial</a:t>
            </a:r>
            <a:endParaRPr lang="en-US" altLang="zh-CN" sz="1400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44765" y="3859530"/>
            <a:ext cx="19646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  <a:sym typeface="+mn-ea"/>
              </a:rPr>
              <a:t>Blockchain agent: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 sz="1400">
                <a:latin typeface="Book Antiqua" panose="02040602050305030304" charset="0"/>
                <a:cs typeface="Book Antiqua" panose="02040602050305030304" charset="0"/>
                <a:sym typeface="+mn-ea"/>
              </a:rPr>
              <a:t>Produce a block</a:t>
            </a:r>
            <a:endParaRPr lang="en-US" altLang="zh-CN" sz="140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251325" y="4135120"/>
            <a:ext cx="2856865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251325" y="3521710"/>
            <a:ext cx="32607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Book Antiqua" panose="02040602050305030304" charset="0"/>
                <a:cs typeface="Book Antiqua" panose="02040602050305030304" charset="0"/>
              </a:rPr>
              <a:t>SGX-generated attestation for enclave's</a:t>
            </a:r>
            <a:endParaRPr lang="en-US" altLang="zh-CN" sz="14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400">
                <a:latin typeface="Book Antiqua" panose="02040602050305030304" charset="0"/>
                <a:cs typeface="Book Antiqua" panose="02040602050305030304" charset="0"/>
              </a:rPr>
              <a:t>compliance with REM</a:t>
            </a:r>
            <a:endParaRPr lang="en-US" altLang="zh-CN" sz="1400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51325" y="4216400"/>
            <a:ext cx="32791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Book Antiqua" panose="02040602050305030304" charset="0"/>
                <a:cs typeface="Book Antiqua" panose="02040602050305030304" charset="0"/>
              </a:rPr>
              <a:t>SGX-generated attestation for difficulty</a:t>
            </a:r>
            <a:endParaRPr lang="en-US" altLang="zh-CN" sz="14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zh-CN" sz="1400">
                <a:latin typeface="Book Antiqua" panose="02040602050305030304" charset="0"/>
                <a:cs typeface="Book Antiqua" panose="02040602050305030304" charset="0"/>
              </a:rPr>
              <a:t>parameter</a:t>
            </a:r>
            <a:endParaRPr lang="en-US" altLang="zh-CN" sz="1400">
              <a:latin typeface="Book Antiqua" panose="02040602050305030304" charset="0"/>
              <a:cs typeface="Book Antiqua" panose="0204060205030503030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069465" y="5816600"/>
            <a:ext cx="1894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97730" y="5525135"/>
            <a:ext cx="27057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  <a:sym typeface="+mn-ea"/>
              </a:rPr>
              <a:t>Other Blockchain agents: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 sz="1400">
                <a:latin typeface="Book Antiqua" panose="02040602050305030304" charset="0"/>
                <a:cs typeface="Book Antiqua" panose="02040602050305030304" charset="0"/>
                <a:sym typeface="+mn-ea"/>
              </a:rPr>
              <a:t>Receive the block and verify</a:t>
            </a:r>
            <a:endParaRPr lang="en-US" altLang="zh-CN" sz="14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6671</Words>
  <Application>WPS 演示</Application>
  <PresentationFormat>宽屏</PresentationFormat>
  <Paragraphs>311</Paragraphs>
  <Slides>23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黑体</vt:lpstr>
      <vt:lpstr>Book Antiqua</vt:lpstr>
      <vt:lpstr>Calibri</vt:lpstr>
      <vt:lpstr>微软雅黑</vt:lpstr>
      <vt:lpstr>Arial Unicode MS</vt:lpstr>
      <vt:lpstr>Office 主题</vt:lpstr>
      <vt:lpstr>REM: Resource-Efficient Mining for Blockchains  Fan Zhang, Ittay Eyal, and Robert Escriva, Cornell University; Ari Juels, Cornell Tech; Robbert van Renesse, Cornell University   Presenter: Xudong Shao (xudongs2)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Xudon</cp:lastModifiedBy>
  <cp:revision>100</cp:revision>
  <dcterms:created xsi:type="dcterms:W3CDTF">2018-03-01T02:03:00Z</dcterms:created>
  <dcterms:modified xsi:type="dcterms:W3CDTF">2018-11-19T21:44:22Z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