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Source Code Pro"/>
      <p:regular r:id="rId32"/>
      <p:bold r:id="rId33"/>
    </p:embeddedFont>
    <p:embeddedFont>
      <p:font typeface="Oswald"/>
      <p:regular r:id="rId34"/>
      <p:bold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be presenting MapReduce by Jeff Dean and Sanjay Ghemawat, this paper came out in 2004 and in my opinion has been one of the most influential works in big data distributed systems.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5953e69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5953e69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5953e697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5953e697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5953e69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5953e69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69df62e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69df62e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Reduce is resillient to large order worker failures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5953e697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5953e697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5953e697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5953e697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M+R &gt; num_workers each worker performs multiple tasks, dynamic load balancing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5953e697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5953e697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5953e697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5953e697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5953e697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5953e697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5953e697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5953e697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54c5875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54c5875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teleport back to 2004 and see what motivated Google to build Map Reduce. They were hardling a lot of data and had multiple applications which were processing the data. Doing this processing on a single server was slow. They also needed a general purpose framework as it would be easy to just build the application instead of worrying about deployment. To solve these problems they came up with MapReduce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5953e697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5953e697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5125" lvl="0" marL="457200" rtl="0" algn="l">
              <a:lnSpc>
                <a:spcPct val="115000"/>
              </a:lnSpc>
              <a:spcBef>
                <a:spcPts val="0"/>
              </a:spcBef>
              <a:spcAft>
                <a:spcPts val="0"/>
              </a:spcAft>
              <a:buSzPts val="2150"/>
              <a:buChar char="■"/>
            </a:pPr>
            <a:r>
              <a:rPr lang="en" sz="2150"/>
              <a:t>Backup tasks reduce job completion time significantly</a:t>
            </a:r>
            <a:endParaRPr sz="2150"/>
          </a:p>
          <a:p>
            <a:pPr indent="-365125" lvl="0" marL="457200" rtl="0" algn="l">
              <a:lnSpc>
                <a:spcPct val="115000"/>
              </a:lnSpc>
              <a:spcBef>
                <a:spcPts val="0"/>
              </a:spcBef>
              <a:spcAft>
                <a:spcPts val="0"/>
              </a:spcAft>
              <a:buSzPts val="2150"/>
              <a:buChar char="■"/>
            </a:pPr>
            <a:r>
              <a:rPr lang="en" sz="2150"/>
              <a:t>System deals well with failures</a:t>
            </a:r>
            <a:endParaRPr sz="2150"/>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5953e697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5953e697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54c5875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54c5875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69df62e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69df62e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5953e697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5953e697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69df62e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69df62e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5953e697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5953e697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54c5875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54c5875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 programming model for batch cluster computing. The users specify two functions map and reduce, map takes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54c5875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54c5875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authors were inspired by map and reduce of Lisp, they wanted to take the functional route.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54c5875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54c5875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consider an example for word count where it is required to count the occurence of each word in a file, you are given document name and content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5953e697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5953e697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69df62e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69df62e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4c5875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4c5875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5953e69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5953e69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cxnSp>
        <p:nvCxnSpPr>
          <p:cNvPr id="53" name="Google Shape;53;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4" name="Google Shape;5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5" name="Google Shape;55;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Clr>
                <a:schemeClr val="dk1"/>
              </a:buClr>
              <a:buSzPts val="3000"/>
              <a:buNone/>
              <a:defRPr>
                <a:solidFill>
                  <a:schemeClr val="dk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Merriweather"/>
              <a:buChar char="●"/>
              <a:defRPr>
                <a:latin typeface="Merriweather"/>
                <a:ea typeface="Merriweather"/>
                <a:cs typeface="Merriweather"/>
                <a:sym typeface="Merriweather"/>
              </a:defRPr>
            </a:lvl1pPr>
            <a:lvl2pPr indent="-317500" lvl="1" marL="914400">
              <a:spcBef>
                <a:spcPts val="1600"/>
              </a:spcBef>
              <a:spcAft>
                <a:spcPts val="0"/>
              </a:spcAft>
              <a:buSzPts val="1400"/>
              <a:buFont typeface="Merriweather"/>
              <a:buChar char="○"/>
              <a:defRPr>
                <a:latin typeface="Merriweather"/>
                <a:ea typeface="Merriweather"/>
                <a:cs typeface="Merriweather"/>
                <a:sym typeface="Merriweather"/>
              </a:defRPr>
            </a:lvl2pPr>
            <a:lvl3pPr indent="-317500" lvl="2" marL="1371600">
              <a:spcBef>
                <a:spcPts val="1600"/>
              </a:spcBef>
              <a:spcAft>
                <a:spcPts val="0"/>
              </a:spcAft>
              <a:buSzPts val="1400"/>
              <a:buFont typeface="Merriweather"/>
              <a:buChar char="■"/>
              <a:defRPr>
                <a:latin typeface="Merriweather"/>
                <a:ea typeface="Merriweather"/>
                <a:cs typeface="Merriweather"/>
                <a:sym typeface="Merriweather"/>
              </a:defRPr>
            </a:lvl3pPr>
            <a:lvl4pPr indent="-317500" lvl="3" marL="1828800">
              <a:spcBef>
                <a:spcPts val="1600"/>
              </a:spcBef>
              <a:spcAft>
                <a:spcPts val="0"/>
              </a:spcAft>
              <a:buSzPts val="1400"/>
              <a:buFont typeface="Merriweather"/>
              <a:buChar char="●"/>
              <a:defRPr>
                <a:latin typeface="Merriweather"/>
                <a:ea typeface="Merriweather"/>
                <a:cs typeface="Merriweather"/>
                <a:sym typeface="Merriweather"/>
              </a:defRPr>
            </a:lvl4pPr>
            <a:lvl5pPr indent="-317500" lvl="4" marL="2286000">
              <a:spcBef>
                <a:spcPts val="1600"/>
              </a:spcBef>
              <a:spcAft>
                <a:spcPts val="0"/>
              </a:spcAft>
              <a:buSzPts val="1400"/>
              <a:buFont typeface="Merriweather"/>
              <a:buChar char="○"/>
              <a:defRPr>
                <a:latin typeface="Merriweather"/>
                <a:ea typeface="Merriweather"/>
                <a:cs typeface="Merriweather"/>
                <a:sym typeface="Merriweather"/>
              </a:defRPr>
            </a:lvl5pPr>
            <a:lvl6pPr indent="-317500" lvl="5" marL="2743200">
              <a:spcBef>
                <a:spcPts val="1600"/>
              </a:spcBef>
              <a:spcAft>
                <a:spcPts val="0"/>
              </a:spcAft>
              <a:buSzPts val="1400"/>
              <a:buFont typeface="Merriweather"/>
              <a:buChar char="■"/>
              <a:defRPr>
                <a:latin typeface="Merriweather"/>
                <a:ea typeface="Merriweather"/>
                <a:cs typeface="Merriweather"/>
                <a:sym typeface="Merriweather"/>
              </a:defRPr>
            </a:lvl6pPr>
            <a:lvl7pPr indent="-317500" lvl="6" marL="3200400">
              <a:spcBef>
                <a:spcPts val="1600"/>
              </a:spcBef>
              <a:spcAft>
                <a:spcPts val="0"/>
              </a:spcAft>
              <a:buSzPts val="1400"/>
              <a:buFont typeface="Merriweather"/>
              <a:buChar char="●"/>
              <a:defRPr>
                <a:latin typeface="Merriweather"/>
                <a:ea typeface="Merriweather"/>
                <a:cs typeface="Merriweather"/>
                <a:sym typeface="Merriweather"/>
              </a:defRPr>
            </a:lvl7pPr>
            <a:lvl8pPr indent="-317500" lvl="7" marL="3657600">
              <a:spcBef>
                <a:spcPts val="1600"/>
              </a:spcBef>
              <a:spcAft>
                <a:spcPts val="0"/>
              </a:spcAft>
              <a:buSzPts val="1400"/>
              <a:buFont typeface="Merriweather"/>
              <a:buChar char="○"/>
              <a:defRPr>
                <a:latin typeface="Merriweather"/>
                <a:ea typeface="Merriweather"/>
                <a:cs typeface="Merriweather"/>
                <a:sym typeface="Merriweather"/>
              </a:defRPr>
            </a:lvl8pPr>
            <a:lvl9pPr indent="-317500" lvl="8" marL="4114800">
              <a:spcBef>
                <a:spcPts val="1600"/>
              </a:spcBef>
              <a:spcAft>
                <a:spcPts val="1600"/>
              </a:spcAft>
              <a:buSzPts val="1400"/>
              <a:buFont typeface="Merriweather"/>
              <a:buChar char="■"/>
              <a:defRPr>
                <a:latin typeface="Merriweather"/>
                <a:ea typeface="Merriweather"/>
                <a:cs typeface="Merriweather"/>
                <a:sym typeface="Merriweathe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txBox="1"/>
          <p:nvPr/>
        </p:nvSpPr>
        <p:spPr>
          <a:xfrm>
            <a:off x="7845875" y="4588850"/>
            <a:ext cx="11514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7" name="Google Shape;27;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Clr>
                <a:schemeClr val="dk1"/>
              </a:buClr>
              <a:buSzPts val="3000"/>
              <a:buNone/>
              <a:defRPr>
                <a:solidFill>
                  <a:schemeClr val="dk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Merriweather"/>
              <a:buChar char="●"/>
              <a:defRPr sz="1400">
                <a:latin typeface="Merriweather"/>
                <a:ea typeface="Merriweather"/>
                <a:cs typeface="Merriweather"/>
                <a:sym typeface="Merriweather"/>
              </a:defRPr>
            </a:lvl1pPr>
            <a:lvl2pPr indent="-304800" lvl="1" marL="914400">
              <a:spcBef>
                <a:spcPts val="1600"/>
              </a:spcBef>
              <a:spcAft>
                <a:spcPts val="0"/>
              </a:spcAft>
              <a:buSzPts val="1200"/>
              <a:buFont typeface="Merriweather"/>
              <a:buChar char="○"/>
              <a:defRPr sz="1200">
                <a:latin typeface="Merriweather"/>
                <a:ea typeface="Merriweather"/>
                <a:cs typeface="Merriweather"/>
                <a:sym typeface="Merriweather"/>
              </a:defRPr>
            </a:lvl2pPr>
            <a:lvl3pPr indent="-304800" lvl="2" marL="1371600">
              <a:spcBef>
                <a:spcPts val="1600"/>
              </a:spcBef>
              <a:spcAft>
                <a:spcPts val="0"/>
              </a:spcAft>
              <a:buSzPts val="1200"/>
              <a:buFont typeface="Merriweather"/>
              <a:buChar char="■"/>
              <a:defRPr sz="1200">
                <a:latin typeface="Merriweather"/>
                <a:ea typeface="Merriweather"/>
                <a:cs typeface="Merriweather"/>
                <a:sym typeface="Merriweather"/>
              </a:defRPr>
            </a:lvl3pPr>
            <a:lvl4pPr indent="-304800" lvl="3" marL="1828800">
              <a:spcBef>
                <a:spcPts val="1600"/>
              </a:spcBef>
              <a:spcAft>
                <a:spcPts val="0"/>
              </a:spcAft>
              <a:buSzPts val="1200"/>
              <a:buFont typeface="Merriweather"/>
              <a:buChar char="●"/>
              <a:defRPr sz="1200">
                <a:latin typeface="Merriweather"/>
                <a:ea typeface="Merriweather"/>
                <a:cs typeface="Merriweather"/>
                <a:sym typeface="Merriweather"/>
              </a:defRPr>
            </a:lvl4pPr>
            <a:lvl5pPr indent="-304800" lvl="4" marL="2286000">
              <a:spcBef>
                <a:spcPts val="1600"/>
              </a:spcBef>
              <a:spcAft>
                <a:spcPts val="0"/>
              </a:spcAft>
              <a:buSzPts val="1200"/>
              <a:buFont typeface="Merriweather"/>
              <a:buChar char="○"/>
              <a:defRPr sz="1200">
                <a:latin typeface="Merriweather"/>
                <a:ea typeface="Merriweather"/>
                <a:cs typeface="Merriweather"/>
                <a:sym typeface="Merriweather"/>
              </a:defRPr>
            </a:lvl5pPr>
            <a:lvl6pPr indent="-304800" lvl="5" marL="2743200">
              <a:spcBef>
                <a:spcPts val="1600"/>
              </a:spcBef>
              <a:spcAft>
                <a:spcPts val="0"/>
              </a:spcAft>
              <a:buSzPts val="1200"/>
              <a:buFont typeface="Merriweather"/>
              <a:buChar char="■"/>
              <a:defRPr sz="1200">
                <a:latin typeface="Merriweather"/>
                <a:ea typeface="Merriweather"/>
                <a:cs typeface="Merriweather"/>
                <a:sym typeface="Merriweather"/>
              </a:defRPr>
            </a:lvl6pPr>
            <a:lvl7pPr indent="-304800" lvl="6" marL="3200400">
              <a:spcBef>
                <a:spcPts val="1600"/>
              </a:spcBef>
              <a:spcAft>
                <a:spcPts val="0"/>
              </a:spcAft>
              <a:buSzPts val="1200"/>
              <a:buFont typeface="Merriweather"/>
              <a:buChar char="●"/>
              <a:defRPr sz="1200">
                <a:latin typeface="Merriweather"/>
                <a:ea typeface="Merriweather"/>
                <a:cs typeface="Merriweather"/>
                <a:sym typeface="Merriweather"/>
              </a:defRPr>
            </a:lvl7pPr>
            <a:lvl8pPr indent="-304800" lvl="7" marL="3657600">
              <a:spcBef>
                <a:spcPts val="1600"/>
              </a:spcBef>
              <a:spcAft>
                <a:spcPts val="0"/>
              </a:spcAft>
              <a:buSzPts val="1200"/>
              <a:buFont typeface="Merriweather"/>
              <a:buChar char="○"/>
              <a:defRPr sz="1200">
                <a:latin typeface="Merriweather"/>
                <a:ea typeface="Merriweather"/>
                <a:cs typeface="Merriweather"/>
                <a:sym typeface="Merriweather"/>
              </a:defRPr>
            </a:lvl8pPr>
            <a:lvl9pPr indent="-304800" lvl="8" marL="4114800">
              <a:spcBef>
                <a:spcPts val="1600"/>
              </a:spcBef>
              <a:spcAft>
                <a:spcPts val="1600"/>
              </a:spcAft>
              <a:buSzPts val="1200"/>
              <a:buFont typeface="Merriweather"/>
              <a:buChar char="■"/>
              <a:defRPr sz="1200">
                <a:latin typeface="Merriweather"/>
                <a:ea typeface="Merriweather"/>
                <a:cs typeface="Merriweather"/>
                <a:sym typeface="Merriweather"/>
              </a:defRPr>
            </a:lvl9pPr>
          </a:lstStyle>
          <a:p/>
        </p:txBody>
      </p:sp>
      <p:sp>
        <p:nvSpPr>
          <p:cNvPr id="29" name="Google Shape;29;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Merriweather"/>
              <a:buChar char="●"/>
              <a:defRPr sz="1400">
                <a:latin typeface="Merriweather"/>
                <a:ea typeface="Merriweather"/>
                <a:cs typeface="Merriweather"/>
                <a:sym typeface="Merriweather"/>
              </a:defRPr>
            </a:lvl1pPr>
            <a:lvl2pPr indent="-304800" lvl="1" marL="914400">
              <a:spcBef>
                <a:spcPts val="1600"/>
              </a:spcBef>
              <a:spcAft>
                <a:spcPts val="0"/>
              </a:spcAft>
              <a:buSzPts val="1200"/>
              <a:buFont typeface="Merriweather"/>
              <a:buChar char="○"/>
              <a:defRPr sz="1200">
                <a:latin typeface="Merriweather"/>
                <a:ea typeface="Merriweather"/>
                <a:cs typeface="Merriweather"/>
                <a:sym typeface="Merriweather"/>
              </a:defRPr>
            </a:lvl2pPr>
            <a:lvl3pPr indent="-304800" lvl="2" marL="1371600">
              <a:spcBef>
                <a:spcPts val="1600"/>
              </a:spcBef>
              <a:spcAft>
                <a:spcPts val="0"/>
              </a:spcAft>
              <a:buSzPts val="1200"/>
              <a:buFont typeface="Merriweather"/>
              <a:buChar char="■"/>
              <a:defRPr sz="1200">
                <a:latin typeface="Merriweather"/>
                <a:ea typeface="Merriweather"/>
                <a:cs typeface="Merriweather"/>
                <a:sym typeface="Merriweather"/>
              </a:defRPr>
            </a:lvl3pPr>
            <a:lvl4pPr indent="-304800" lvl="3" marL="1828800">
              <a:spcBef>
                <a:spcPts val="1600"/>
              </a:spcBef>
              <a:spcAft>
                <a:spcPts val="0"/>
              </a:spcAft>
              <a:buSzPts val="1200"/>
              <a:buFont typeface="Merriweather"/>
              <a:buChar char="●"/>
              <a:defRPr sz="1200">
                <a:latin typeface="Merriweather"/>
                <a:ea typeface="Merriweather"/>
                <a:cs typeface="Merriweather"/>
                <a:sym typeface="Merriweather"/>
              </a:defRPr>
            </a:lvl4pPr>
            <a:lvl5pPr indent="-304800" lvl="4" marL="2286000">
              <a:spcBef>
                <a:spcPts val="1600"/>
              </a:spcBef>
              <a:spcAft>
                <a:spcPts val="0"/>
              </a:spcAft>
              <a:buSzPts val="1200"/>
              <a:buFont typeface="Merriweather"/>
              <a:buChar char="○"/>
              <a:defRPr sz="1200">
                <a:latin typeface="Merriweather"/>
                <a:ea typeface="Merriweather"/>
                <a:cs typeface="Merriweather"/>
                <a:sym typeface="Merriweather"/>
              </a:defRPr>
            </a:lvl5pPr>
            <a:lvl6pPr indent="-304800" lvl="5" marL="2743200">
              <a:spcBef>
                <a:spcPts val="1600"/>
              </a:spcBef>
              <a:spcAft>
                <a:spcPts val="0"/>
              </a:spcAft>
              <a:buSzPts val="1200"/>
              <a:buFont typeface="Merriweather"/>
              <a:buChar char="■"/>
              <a:defRPr sz="1200">
                <a:latin typeface="Merriweather"/>
                <a:ea typeface="Merriweather"/>
                <a:cs typeface="Merriweather"/>
                <a:sym typeface="Merriweather"/>
              </a:defRPr>
            </a:lvl6pPr>
            <a:lvl7pPr indent="-304800" lvl="6" marL="3200400">
              <a:spcBef>
                <a:spcPts val="1600"/>
              </a:spcBef>
              <a:spcAft>
                <a:spcPts val="0"/>
              </a:spcAft>
              <a:buSzPts val="1200"/>
              <a:buFont typeface="Merriweather"/>
              <a:buChar char="●"/>
              <a:defRPr sz="1200">
                <a:latin typeface="Merriweather"/>
                <a:ea typeface="Merriweather"/>
                <a:cs typeface="Merriweather"/>
                <a:sym typeface="Merriweather"/>
              </a:defRPr>
            </a:lvl7pPr>
            <a:lvl8pPr indent="-304800" lvl="7" marL="3657600">
              <a:spcBef>
                <a:spcPts val="1600"/>
              </a:spcBef>
              <a:spcAft>
                <a:spcPts val="0"/>
              </a:spcAft>
              <a:buSzPts val="1200"/>
              <a:buFont typeface="Merriweather"/>
              <a:buChar char="○"/>
              <a:defRPr sz="1200">
                <a:latin typeface="Merriweather"/>
                <a:ea typeface="Merriweather"/>
                <a:cs typeface="Merriweather"/>
                <a:sym typeface="Merriweather"/>
              </a:defRPr>
            </a:lvl8pPr>
            <a:lvl9pPr indent="-304800" lvl="8" marL="4114800">
              <a:spcBef>
                <a:spcPts val="1600"/>
              </a:spcBef>
              <a:spcAft>
                <a:spcPts val="1600"/>
              </a:spcAft>
              <a:buSzPts val="1200"/>
              <a:buFont typeface="Merriweather"/>
              <a:buChar char="■"/>
              <a:defRPr sz="1200">
                <a:latin typeface="Merriweather"/>
                <a:ea typeface="Merriweather"/>
                <a:cs typeface="Merriweather"/>
                <a:sym typeface="Merriweather"/>
              </a:defRPr>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Clr>
                <a:schemeClr val="dk1"/>
              </a:buClr>
              <a:buSzPts val="3000"/>
              <a:buNone/>
              <a:defRPr>
                <a:solidFill>
                  <a:schemeClr val="dk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6" name="Google Shape;36;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Font typeface="Merriweather"/>
              <a:buChar char="●"/>
              <a:defRPr sz="1200">
                <a:latin typeface="Merriweather"/>
                <a:ea typeface="Merriweather"/>
                <a:cs typeface="Merriweather"/>
                <a:sym typeface="Merriweather"/>
              </a:defRPr>
            </a:lvl1pPr>
            <a:lvl2pPr indent="-304800" lvl="1" marL="914400">
              <a:spcBef>
                <a:spcPts val="1600"/>
              </a:spcBef>
              <a:spcAft>
                <a:spcPts val="0"/>
              </a:spcAft>
              <a:buSzPts val="1200"/>
              <a:buFont typeface="Merriweather"/>
              <a:buChar char="○"/>
              <a:defRPr sz="1200">
                <a:latin typeface="Merriweather"/>
                <a:ea typeface="Merriweather"/>
                <a:cs typeface="Merriweather"/>
                <a:sym typeface="Merriweather"/>
              </a:defRPr>
            </a:lvl2pPr>
            <a:lvl3pPr indent="-304800" lvl="2" marL="1371600">
              <a:spcBef>
                <a:spcPts val="1600"/>
              </a:spcBef>
              <a:spcAft>
                <a:spcPts val="0"/>
              </a:spcAft>
              <a:buSzPts val="1200"/>
              <a:buFont typeface="Merriweather"/>
              <a:buChar char="■"/>
              <a:defRPr sz="1200">
                <a:latin typeface="Merriweather"/>
                <a:ea typeface="Merriweather"/>
                <a:cs typeface="Merriweather"/>
                <a:sym typeface="Merriweather"/>
              </a:defRPr>
            </a:lvl3pPr>
            <a:lvl4pPr indent="-304800" lvl="3" marL="1828800">
              <a:spcBef>
                <a:spcPts val="1600"/>
              </a:spcBef>
              <a:spcAft>
                <a:spcPts val="0"/>
              </a:spcAft>
              <a:buSzPts val="1200"/>
              <a:buFont typeface="Merriweather"/>
              <a:buChar char="●"/>
              <a:defRPr sz="1200">
                <a:latin typeface="Merriweather"/>
                <a:ea typeface="Merriweather"/>
                <a:cs typeface="Merriweather"/>
                <a:sym typeface="Merriweather"/>
              </a:defRPr>
            </a:lvl4pPr>
            <a:lvl5pPr indent="-304800" lvl="4" marL="2286000">
              <a:spcBef>
                <a:spcPts val="1600"/>
              </a:spcBef>
              <a:spcAft>
                <a:spcPts val="0"/>
              </a:spcAft>
              <a:buSzPts val="1200"/>
              <a:buFont typeface="Merriweather"/>
              <a:buChar char="○"/>
              <a:defRPr sz="1200">
                <a:latin typeface="Merriweather"/>
                <a:ea typeface="Merriweather"/>
                <a:cs typeface="Merriweather"/>
                <a:sym typeface="Merriweather"/>
              </a:defRPr>
            </a:lvl5pPr>
            <a:lvl6pPr indent="-304800" lvl="5" marL="2743200">
              <a:spcBef>
                <a:spcPts val="1600"/>
              </a:spcBef>
              <a:spcAft>
                <a:spcPts val="0"/>
              </a:spcAft>
              <a:buSzPts val="1200"/>
              <a:buFont typeface="Merriweather"/>
              <a:buChar char="■"/>
              <a:defRPr sz="1200">
                <a:latin typeface="Merriweather"/>
                <a:ea typeface="Merriweather"/>
                <a:cs typeface="Merriweather"/>
                <a:sym typeface="Merriweather"/>
              </a:defRPr>
            </a:lvl6pPr>
            <a:lvl7pPr indent="-304800" lvl="6" marL="3200400">
              <a:spcBef>
                <a:spcPts val="1600"/>
              </a:spcBef>
              <a:spcAft>
                <a:spcPts val="0"/>
              </a:spcAft>
              <a:buSzPts val="1200"/>
              <a:buFont typeface="Merriweather"/>
              <a:buChar char="●"/>
              <a:defRPr sz="1200">
                <a:latin typeface="Merriweather"/>
                <a:ea typeface="Merriweather"/>
                <a:cs typeface="Merriweather"/>
                <a:sym typeface="Merriweather"/>
              </a:defRPr>
            </a:lvl7pPr>
            <a:lvl8pPr indent="-304800" lvl="7" marL="3657600">
              <a:spcBef>
                <a:spcPts val="1600"/>
              </a:spcBef>
              <a:spcAft>
                <a:spcPts val="0"/>
              </a:spcAft>
              <a:buSzPts val="1200"/>
              <a:buFont typeface="Merriweather"/>
              <a:buChar char="○"/>
              <a:defRPr sz="1200">
                <a:latin typeface="Merriweather"/>
                <a:ea typeface="Merriweather"/>
                <a:cs typeface="Merriweather"/>
                <a:sym typeface="Merriweather"/>
              </a:defRPr>
            </a:lvl8pPr>
            <a:lvl9pPr indent="-304800" lvl="8" marL="4114800">
              <a:spcBef>
                <a:spcPts val="1600"/>
              </a:spcBef>
              <a:spcAft>
                <a:spcPts val="1600"/>
              </a:spcAft>
              <a:buSzPts val="1200"/>
              <a:buFont typeface="Merriweather"/>
              <a:buChar char="■"/>
              <a:defRPr sz="1200">
                <a:latin typeface="Merriweather"/>
                <a:ea typeface="Merriweather"/>
                <a:cs typeface="Merriweather"/>
                <a:sym typeface="Merriweather"/>
              </a:defRPr>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2" name="Shape 42"/>
        <p:cNvGrpSpPr/>
        <p:nvPr/>
      </p:nvGrpSpPr>
      <p:grpSpPr>
        <a:xfrm>
          <a:off x="0" y="0"/>
          <a:ext cx="0" cy="0"/>
          <a:chOff x="0" y="0"/>
          <a:chExt cx="0" cy="0"/>
        </a:xfrm>
      </p:grpSpPr>
      <p:sp>
        <p:nvSpPr>
          <p:cNvPr id="43" name="Google Shape;43;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5" name="Google Shape;45;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6" name="Google Shape;46;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Merriweather"/>
              <a:buChar char="●"/>
              <a:defRPr sz="1800">
                <a:solidFill>
                  <a:schemeClr val="dk2"/>
                </a:solidFill>
                <a:latin typeface="Merriweather"/>
                <a:ea typeface="Merriweather"/>
                <a:cs typeface="Merriweather"/>
                <a:sym typeface="Merriweather"/>
              </a:defRPr>
            </a:lvl1pPr>
            <a:lvl2pPr indent="-317500" lvl="1" marL="9144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2pPr>
            <a:lvl3pPr indent="-317500" lvl="2" marL="13716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3pPr>
            <a:lvl4pPr indent="-317500" lvl="3" marL="18288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4pPr>
            <a:lvl5pPr indent="-317500" lvl="4" marL="22860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5pPr>
            <a:lvl6pPr indent="-317500" lvl="5" marL="27432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6pPr>
            <a:lvl7pPr indent="-317500" lvl="6" marL="32004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7pPr>
            <a:lvl8pPr indent="-317500" lvl="7" marL="36576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8pPr>
            <a:lvl9pPr indent="-317500" lvl="8" marL="4114800">
              <a:lnSpc>
                <a:spcPct val="115000"/>
              </a:lnSpc>
              <a:spcBef>
                <a:spcPts val="1600"/>
              </a:spcBef>
              <a:spcAft>
                <a:spcPts val="1600"/>
              </a:spcAft>
              <a:buClr>
                <a:schemeClr val="dk2"/>
              </a:buClr>
              <a:buSzPts val="1400"/>
              <a:buFont typeface="Merriweather"/>
              <a:buChar char="■"/>
              <a:defRPr>
                <a:solidFill>
                  <a:schemeClr val="dk2"/>
                </a:solidFill>
                <a:latin typeface="Merriweather"/>
                <a:ea typeface="Merriweather"/>
                <a:cs typeface="Merriweather"/>
                <a:sym typeface="Merriweath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Google MapReduce	</a:t>
            </a:r>
            <a:endParaRPr/>
          </a:p>
        </p:txBody>
      </p:sp>
      <p:sp>
        <p:nvSpPr>
          <p:cNvPr id="64" name="Google Shape;64;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Jeff Dean, Sanjay Ghemawat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Execution model - </a:t>
            </a:r>
            <a:r>
              <a:rPr lang="en">
                <a:solidFill>
                  <a:srgbClr val="4A86E8"/>
                </a:solidFill>
              </a:rPr>
              <a:t>reduce</a:t>
            </a:r>
            <a:endParaRPr>
              <a:solidFill>
                <a:srgbClr val="4A86E8"/>
              </a:solidFill>
            </a:endParaRPr>
          </a:p>
        </p:txBody>
      </p:sp>
      <p:sp>
        <p:nvSpPr>
          <p:cNvPr id="122" name="Google Shape;122;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311702" y="1152475"/>
            <a:ext cx="6211223" cy="3715025"/>
          </a:xfrm>
          <a:prstGeom prst="rect">
            <a:avLst/>
          </a:prstGeom>
          <a:noFill/>
          <a:ln>
            <a:noFill/>
          </a:ln>
        </p:spPr>
      </p:pic>
      <p:sp>
        <p:nvSpPr>
          <p:cNvPr id="124" name="Google Shape;124;p22"/>
          <p:cNvSpPr txBox="1"/>
          <p:nvPr/>
        </p:nvSpPr>
        <p:spPr>
          <a:xfrm>
            <a:off x="5848475" y="1266100"/>
            <a:ext cx="2899200" cy="3265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Cambria"/>
              <a:buChar char="●"/>
            </a:pPr>
            <a:r>
              <a:rPr lang="en" sz="1200">
                <a:solidFill>
                  <a:schemeClr val="dk2"/>
                </a:solidFill>
                <a:latin typeface="Cambria"/>
                <a:ea typeface="Cambria"/>
                <a:cs typeface="Cambria"/>
                <a:sym typeface="Cambria"/>
              </a:rPr>
              <a:t>Reduce worked notified by master reads data via RPC.</a:t>
            </a:r>
            <a:endParaRPr sz="1200">
              <a:solidFill>
                <a:schemeClr val="dk2"/>
              </a:solidFill>
              <a:latin typeface="Cambria"/>
              <a:ea typeface="Cambria"/>
              <a:cs typeface="Cambria"/>
              <a:sym typeface="Cambria"/>
            </a:endParaRPr>
          </a:p>
          <a:p>
            <a:pPr indent="-304800" lvl="0" marL="457200" rtl="0" algn="l">
              <a:lnSpc>
                <a:spcPct val="115000"/>
              </a:lnSpc>
              <a:spcBef>
                <a:spcPts val="0"/>
              </a:spcBef>
              <a:spcAft>
                <a:spcPts val="0"/>
              </a:spcAft>
              <a:buClr>
                <a:schemeClr val="dk2"/>
              </a:buClr>
              <a:buSzPts val="1200"/>
              <a:buFont typeface="Cambria"/>
              <a:buChar char="●"/>
            </a:pPr>
            <a:r>
              <a:rPr lang="en" sz="1200">
                <a:solidFill>
                  <a:schemeClr val="dk2"/>
                </a:solidFill>
                <a:latin typeface="Cambria"/>
                <a:ea typeface="Cambria"/>
                <a:cs typeface="Cambria"/>
                <a:sym typeface="Cambria"/>
              </a:rPr>
              <a:t>For each key it passes intermediate data through reduce function.</a:t>
            </a:r>
            <a:endParaRPr sz="1200">
              <a:solidFill>
                <a:schemeClr val="dk2"/>
              </a:solidFill>
              <a:latin typeface="Cambria"/>
              <a:ea typeface="Cambria"/>
              <a:cs typeface="Cambria"/>
              <a:sym typeface="Cambria"/>
            </a:endParaRPr>
          </a:p>
          <a:p>
            <a:pPr indent="-304800" lvl="0" marL="457200" rtl="0" algn="l">
              <a:lnSpc>
                <a:spcPct val="115000"/>
              </a:lnSpc>
              <a:spcBef>
                <a:spcPts val="0"/>
              </a:spcBef>
              <a:spcAft>
                <a:spcPts val="0"/>
              </a:spcAft>
              <a:buClr>
                <a:schemeClr val="dk2"/>
              </a:buClr>
              <a:buSzPts val="1200"/>
              <a:buFont typeface="Cambria"/>
              <a:buChar char="●"/>
            </a:pPr>
            <a:r>
              <a:rPr lang="en" sz="1200">
                <a:solidFill>
                  <a:schemeClr val="dk2"/>
                </a:solidFill>
                <a:latin typeface="Cambria"/>
                <a:ea typeface="Cambria"/>
                <a:cs typeface="Cambria"/>
                <a:sym typeface="Cambria"/>
              </a:rPr>
              <a:t>Writes to output file and returns control to user program.</a:t>
            </a:r>
            <a:endParaRPr sz="1200">
              <a:solidFill>
                <a:schemeClr val="dk2"/>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Execution</a:t>
            </a:r>
            <a:endParaRPr/>
          </a:p>
        </p:txBody>
      </p:sp>
      <p:sp>
        <p:nvSpPr>
          <p:cNvPr id="130" name="Google Shape;130;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3"/>
          <p:cNvPicPr preferRelativeResize="0"/>
          <p:nvPr/>
        </p:nvPicPr>
        <p:blipFill>
          <a:blip r:embed="rId3">
            <a:alphaModFix/>
          </a:blip>
          <a:stretch>
            <a:fillRect/>
          </a:stretch>
        </p:blipFill>
        <p:spPr>
          <a:xfrm>
            <a:off x="360000" y="1468825"/>
            <a:ext cx="5710624" cy="3398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Master worker</a:t>
            </a:r>
            <a:endParaRPr/>
          </a:p>
        </p:txBody>
      </p:sp>
      <p:sp>
        <p:nvSpPr>
          <p:cNvPr id="137" name="Google Shape;137;p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Stores state of every Map and reduce task (IDLE,in-progress, completed)</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Stores Identity of workers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Information regarding input and output files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Map Reduce aims to provide sequential execution semantics.</a:t>
            </a:r>
            <a:endParaRPr>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Handling Failures</a:t>
            </a:r>
            <a:endParaRPr/>
          </a:p>
        </p:txBody>
      </p:sp>
      <p:sp>
        <p:nvSpPr>
          <p:cNvPr id="143" name="Google Shape;143;p2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mbria"/>
                <a:ea typeface="Cambria"/>
                <a:cs typeface="Cambria"/>
                <a:sym typeface="Cambria"/>
              </a:rPr>
              <a:t>Worker Failures</a:t>
            </a:r>
            <a:r>
              <a:rPr lang="en">
                <a:latin typeface="Cambria"/>
                <a:ea typeface="Cambria"/>
                <a:cs typeface="Cambria"/>
                <a:sym typeface="Cambria"/>
              </a:rPr>
              <a:t>:  </a:t>
            </a:r>
            <a:endParaRPr>
              <a:latin typeface="Cambria"/>
              <a:ea typeface="Cambria"/>
              <a:cs typeface="Cambria"/>
              <a:sym typeface="Cambria"/>
            </a:endParaRPr>
          </a:p>
          <a:p>
            <a:pPr indent="-342900" lvl="0" marL="914400" rtl="0" algn="l">
              <a:spcBef>
                <a:spcPts val="1600"/>
              </a:spcBef>
              <a:spcAft>
                <a:spcPts val="0"/>
              </a:spcAft>
              <a:buSzPts val="1800"/>
              <a:buFont typeface="Cambria"/>
              <a:buChar char="●"/>
            </a:pPr>
            <a:r>
              <a:rPr lang="en">
                <a:latin typeface="Cambria"/>
                <a:ea typeface="Cambria"/>
                <a:cs typeface="Cambria"/>
                <a:sym typeface="Cambria"/>
              </a:rPr>
              <a:t>map task reset to (idle) and scheduled on a different worker. </a:t>
            </a:r>
            <a:endParaRPr>
              <a:latin typeface="Cambria"/>
              <a:ea typeface="Cambria"/>
              <a:cs typeface="Cambria"/>
              <a:sym typeface="Cambria"/>
            </a:endParaRPr>
          </a:p>
          <a:p>
            <a:pPr indent="-342900" lvl="0" marL="914400" rtl="0" algn="l">
              <a:spcBef>
                <a:spcPts val="0"/>
              </a:spcBef>
              <a:spcAft>
                <a:spcPts val="0"/>
              </a:spcAft>
              <a:buSzPts val="1800"/>
              <a:buFont typeface="Cambria"/>
              <a:buChar char="●"/>
            </a:pPr>
            <a:r>
              <a:rPr lang="en">
                <a:latin typeface="Cambria"/>
                <a:ea typeface="Cambria"/>
                <a:cs typeface="Cambria"/>
                <a:sym typeface="Cambria"/>
              </a:rPr>
              <a:t>Reducers notified. Tasks have to be restarted completely.</a:t>
            </a:r>
            <a:endParaRPr>
              <a:latin typeface="Cambria"/>
              <a:ea typeface="Cambria"/>
              <a:cs typeface="Cambria"/>
              <a:sym typeface="Cambria"/>
            </a:endParaRPr>
          </a:p>
          <a:p>
            <a:pPr indent="0" lvl="0" marL="0" rtl="0" algn="l">
              <a:spcBef>
                <a:spcPts val="1600"/>
              </a:spcBef>
              <a:spcAft>
                <a:spcPts val="0"/>
              </a:spcAft>
              <a:buNone/>
            </a:pPr>
            <a:r>
              <a:rPr b="1" lang="en">
                <a:latin typeface="Cambria"/>
                <a:ea typeface="Cambria"/>
                <a:cs typeface="Cambria"/>
                <a:sym typeface="Cambria"/>
              </a:rPr>
              <a:t>Master Failures</a:t>
            </a:r>
            <a:r>
              <a:rPr lang="en">
                <a:latin typeface="Cambria"/>
                <a:ea typeface="Cambria"/>
                <a:cs typeface="Cambria"/>
                <a:sym typeface="Cambria"/>
              </a:rPr>
              <a:t>: </a:t>
            </a:r>
            <a:endParaRPr>
              <a:latin typeface="Cambria"/>
              <a:ea typeface="Cambria"/>
              <a:cs typeface="Cambria"/>
              <a:sym typeface="Cambria"/>
            </a:endParaRPr>
          </a:p>
          <a:p>
            <a:pPr indent="-342900" lvl="0" marL="914400" rtl="0" algn="l">
              <a:spcBef>
                <a:spcPts val="1600"/>
              </a:spcBef>
              <a:spcAft>
                <a:spcPts val="0"/>
              </a:spcAft>
              <a:buSzPts val="1800"/>
              <a:buFont typeface="Cambria"/>
              <a:buChar char="●"/>
            </a:pPr>
            <a:r>
              <a:rPr lang="en">
                <a:latin typeface="Cambria"/>
                <a:ea typeface="Cambria"/>
                <a:cs typeface="Cambria"/>
                <a:sym typeface="Cambria"/>
              </a:rPr>
              <a:t>Master periodically checkpoints its data structures on failure </a:t>
            </a:r>
            <a:endParaRPr>
              <a:latin typeface="Cambria"/>
              <a:ea typeface="Cambria"/>
              <a:cs typeface="Cambria"/>
              <a:sym typeface="Cambria"/>
            </a:endParaRPr>
          </a:p>
          <a:p>
            <a:pPr indent="-342900" lvl="0" marL="914400" rtl="0" algn="l">
              <a:spcBef>
                <a:spcPts val="0"/>
              </a:spcBef>
              <a:spcAft>
                <a:spcPts val="0"/>
              </a:spcAft>
              <a:buSzPts val="1800"/>
              <a:buFont typeface="Cambria"/>
              <a:buChar char="●"/>
            </a:pPr>
            <a:r>
              <a:rPr lang="en">
                <a:latin typeface="Cambria"/>
                <a:ea typeface="Cambria"/>
                <a:cs typeface="Cambria"/>
                <a:sym typeface="Cambria"/>
              </a:rPr>
              <a:t>new master can start from last checkpoint.</a:t>
            </a:r>
            <a:endParaRPr>
              <a:latin typeface="Cambria"/>
              <a:ea typeface="Cambria"/>
              <a:cs typeface="Cambria"/>
              <a:sym typeface="Cambria"/>
            </a:endParaRPr>
          </a:p>
          <a:p>
            <a:pPr indent="0" lvl="0" marL="0" rtl="0" algn="l">
              <a:spcBef>
                <a:spcPts val="1600"/>
              </a:spcBef>
              <a:spcAft>
                <a:spcPts val="0"/>
              </a:spcAft>
              <a:buNone/>
            </a:pPr>
            <a:r>
              <a:t/>
            </a:r>
            <a:endParaRPr>
              <a:latin typeface="Cambria"/>
              <a:ea typeface="Cambria"/>
              <a:cs typeface="Cambria"/>
              <a:sym typeface="Cambria"/>
            </a:endParaRPr>
          </a:p>
          <a:p>
            <a:pPr indent="0" lvl="0" marL="0" rtl="0" algn="l">
              <a:spcBef>
                <a:spcPts val="1600"/>
              </a:spcBef>
              <a:spcAft>
                <a:spcPts val="1600"/>
              </a:spcAft>
              <a:buNone/>
            </a:pPr>
            <a:r>
              <a:t/>
            </a:r>
            <a:endParaRPr>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Locality</a:t>
            </a:r>
            <a:endParaRPr/>
          </a:p>
        </p:txBody>
      </p:sp>
      <p:sp>
        <p:nvSpPr>
          <p:cNvPr id="149" name="Google Shape;149;p2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Uses GFS distributed file system.</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Each file split up into 64MB blocks and replicated 3 times.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Scheduler considers the availability of a particular block at worker for input data.</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Failing that scheduler considers network topology and select closest node to replica.</a:t>
            </a:r>
            <a:endParaRPr>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Granularity - </a:t>
            </a:r>
            <a:r>
              <a:rPr lang="en">
                <a:solidFill>
                  <a:srgbClr val="4A86E8"/>
                </a:solidFill>
              </a:rPr>
              <a:t>Picking M, R</a:t>
            </a:r>
            <a:endParaRPr>
              <a:solidFill>
                <a:srgbClr val="4A86E8"/>
              </a:solidFill>
            </a:endParaRPr>
          </a:p>
        </p:txBody>
      </p:sp>
      <p:sp>
        <p:nvSpPr>
          <p:cNvPr id="155" name="Google Shape;155;p2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M number of map workers and R reduce workers.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Ideally, M + R &gt; Num_workers , helps load balancing and easy recovery.</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O(M+R) scheduling decisions by Master.</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O(M*R) states in memory</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Consider Locality while selecting R.</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E.g </a:t>
            </a:r>
            <a:r>
              <a:rPr lang="en">
                <a:latin typeface="Cambria"/>
                <a:ea typeface="Cambria"/>
                <a:cs typeface="Cambria"/>
                <a:sym typeface="Cambria"/>
              </a:rPr>
              <a:t>M = 200, 000 and R = 5, 000, using 2,000 worker machines</a:t>
            </a:r>
            <a:endParaRPr>
              <a:latin typeface="Cambria"/>
              <a:ea typeface="Cambria"/>
              <a:cs typeface="Cambria"/>
              <a:sym typeface="Cambria"/>
            </a:endParaRPr>
          </a:p>
        </p:txBody>
      </p:sp>
      <p:pic>
        <p:nvPicPr>
          <p:cNvPr id="156" name="Google Shape;156;p27"/>
          <p:cNvPicPr preferRelativeResize="0"/>
          <p:nvPr/>
        </p:nvPicPr>
        <p:blipFill>
          <a:blip r:embed="rId3">
            <a:alphaModFix/>
          </a:blip>
          <a:stretch>
            <a:fillRect/>
          </a:stretch>
        </p:blipFill>
        <p:spPr>
          <a:xfrm>
            <a:off x="2666725" y="3532724"/>
            <a:ext cx="5211327" cy="161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Backup Tasks - </a:t>
            </a:r>
            <a:r>
              <a:rPr lang="en">
                <a:solidFill>
                  <a:srgbClr val="4A86E8"/>
                </a:solidFill>
              </a:rPr>
              <a:t>Dealing with Stragglers</a:t>
            </a:r>
            <a:endParaRPr>
              <a:solidFill>
                <a:srgbClr val="4A86E8"/>
              </a:solidFill>
            </a:endParaRPr>
          </a:p>
        </p:txBody>
      </p:sp>
      <p:sp>
        <p:nvSpPr>
          <p:cNvPr id="162" name="Google Shape;162;p2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There could be stragglers due to hardware issues.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Master runs backup instances of slow workers on backup workers when execution is close to completion.</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Backup execution of in-progress tasks.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Drastically decreases long execution time.</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Very low resource overhead.</a:t>
            </a:r>
            <a:endParaRPr>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Refinements - </a:t>
            </a:r>
            <a:r>
              <a:rPr lang="en">
                <a:solidFill>
                  <a:srgbClr val="4A86E8"/>
                </a:solidFill>
              </a:rPr>
              <a:t>Additional Benefits  </a:t>
            </a:r>
            <a:endParaRPr>
              <a:solidFill>
                <a:srgbClr val="4A86E8"/>
              </a:solidFill>
            </a:endParaRPr>
          </a:p>
        </p:txBody>
      </p:sp>
      <p:sp>
        <p:nvSpPr>
          <p:cNvPr id="168" name="Google Shape;168;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AutoNum type="arabicPeriod"/>
            </a:pPr>
            <a:r>
              <a:rPr lang="en">
                <a:latin typeface="Cambria"/>
                <a:ea typeface="Cambria"/>
                <a:cs typeface="Cambria"/>
                <a:sym typeface="Cambria"/>
              </a:rPr>
              <a:t>Partitioning Function : partition input data based on custom function.</a:t>
            </a:r>
            <a:endParaRPr>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
                <a:latin typeface="Cambria"/>
                <a:ea typeface="Cambria"/>
                <a:cs typeface="Cambria"/>
                <a:sym typeface="Cambria"/>
              </a:rPr>
              <a:t>Guaranteed ordering on individual worker.</a:t>
            </a:r>
            <a:endParaRPr>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
                <a:latin typeface="Cambria"/>
                <a:ea typeface="Cambria"/>
                <a:cs typeface="Cambria"/>
                <a:sym typeface="Cambria"/>
              </a:rPr>
              <a:t>Combiner: combines task on same machine before sending out to network.</a:t>
            </a:r>
            <a:endParaRPr>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
                <a:latin typeface="Cambria"/>
                <a:ea typeface="Cambria"/>
                <a:cs typeface="Cambria"/>
                <a:sym typeface="Cambria"/>
              </a:rPr>
              <a:t>Skip Records: optional mode which skips bad records that cause bugs.</a:t>
            </a:r>
            <a:endParaRPr>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
                <a:latin typeface="Cambria"/>
                <a:ea typeface="Cambria"/>
                <a:cs typeface="Cambria"/>
                <a:sym typeface="Cambria"/>
              </a:rPr>
              <a:t>Allows  local execution for testing and debugging.</a:t>
            </a:r>
            <a:endParaRPr>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
                <a:latin typeface="Cambria"/>
                <a:ea typeface="Cambria"/>
                <a:cs typeface="Cambria"/>
                <a:sym typeface="Cambria"/>
              </a:rPr>
              <a:t>Ability to monitor status of task via http</a:t>
            </a:r>
            <a:endParaRPr>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
                <a:latin typeface="Cambria"/>
                <a:ea typeface="Cambria"/>
                <a:cs typeface="Cambria"/>
                <a:sym typeface="Cambria"/>
              </a:rPr>
              <a:t>Counter : provides counter facility to count events.</a:t>
            </a:r>
            <a:endParaRPr>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a:t>
            </a:r>
            <a:endParaRPr/>
          </a:p>
        </p:txBody>
      </p:sp>
      <p:sp>
        <p:nvSpPr>
          <p:cNvPr id="174" name="Google Shape;174;p30"/>
          <p:cNvSpPr txBox="1"/>
          <p:nvPr/>
        </p:nvSpPr>
        <p:spPr>
          <a:xfrm>
            <a:off x="5577075" y="3823550"/>
            <a:ext cx="3336000" cy="10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Setup:</a:t>
            </a:r>
            <a:endParaRPr sz="1200">
              <a:latin typeface="Cambria"/>
              <a:ea typeface="Cambria"/>
              <a:cs typeface="Cambria"/>
              <a:sym typeface="Cambria"/>
            </a:endParaRPr>
          </a:p>
          <a:p>
            <a:pPr indent="0" lvl="0" marL="0" rtl="0" algn="l">
              <a:spcBef>
                <a:spcPts val="0"/>
              </a:spcBef>
              <a:spcAft>
                <a:spcPts val="0"/>
              </a:spcAft>
              <a:buNone/>
            </a:pPr>
            <a:r>
              <a:rPr lang="en" sz="1200">
                <a:latin typeface="Cambria"/>
                <a:ea typeface="Cambria"/>
                <a:cs typeface="Cambria"/>
                <a:sym typeface="Cambria"/>
              </a:rPr>
              <a:t>1800 machine cluster, 2ghz Xeon 4gb memory</a:t>
            </a:r>
            <a:endParaRPr sz="1200">
              <a:latin typeface="Cambria"/>
              <a:ea typeface="Cambria"/>
              <a:cs typeface="Cambria"/>
              <a:sym typeface="Cambria"/>
            </a:endParaRPr>
          </a:p>
          <a:p>
            <a:pPr indent="0" lvl="0" marL="0" rtl="0" algn="l">
              <a:spcBef>
                <a:spcPts val="0"/>
              </a:spcBef>
              <a:spcAft>
                <a:spcPts val="0"/>
              </a:spcAft>
              <a:buNone/>
            </a:pPr>
            <a:r>
              <a:rPr lang="en" sz="1200">
                <a:latin typeface="Cambria"/>
                <a:ea typeface="Cambria"/>
                <a:cs typeface="Cambria"/>
                <a:sym typeface="Cambria"/>
              </a:rPr>
              <a:t>160gb IDE</a:t>
            </a:r>
            <a:endParaRPr sz="1200">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MR_GREP</a:t>
            </a:r>
            <a:endParaRPr/>
          </a:p>
        </p:txBody>
      </p:sp>
      <p:sp>
        <p:nvSpPr>
          <p:cNvPr id="180" name="Google Shape;180;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Locality optimization helps:</a:t>
            </a:r>
            <a:endParaRPr>
              <a:latin typeface="Cambria"/>
              <a:ea typeface="Cambria"/>
              <a:cs typeface="Cambria"/>
              <a:sym typeface="Cambria"/>
            </a:endParaRPr>
          </a:p>
          <a:p>
            <a:pPr indent="-342900" lvl="0" marL="457200" rtl="0" algn="l">
              <a:spcBef>
                <a:spcPts val="1600"/>
              </a:spcBef>
              <a:spcAft>
                <a:spcPts val="0"/>
              </a:spcAft>
              <a:buSzPts val="1800"/>
              <a:buFont typeface="Cambria"/>
              <a:buChar char="●"/>
            </a:pPr>
            <a:r>
              <a:rPr lang="en">
                <a:latin typeface="Cambria"/>
                <a:ea typeface="Cambria"/>
                <a:cs typeface="Cambria"/>
                <a:sym typeface="Cambria"/>
              </a:rPr>
              <a:t>1800 machines read 1 TB of data at peak of ~31 GB/s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Without this, rack switches would limit to 10 GB/s</a:t>
            </a:r>
            <a:br>
              <a:rPr lang="en">
                <a:latin typeface="Cambria"/>
                <a:ea typeface="Cambria"/>
                <a:cs typeface="Cambria"/>
                <a:sym typeface="Cambria"/>
              </a:rPr>
            </a:br>
            <a:endParaRPr>
              <a:latin typeface="Cambria"/>
              <a:ea typeface="Cambria"/>
              <a:cs typeface="Cambria"/>
              <a:sym typeface="Cambria"/>
            </a:endParaRPr>
          </a:p>
          <a:p>
            <a:pPr indent="0" lvl="0" marL="0" rtl="0" algn="l">
              <a:spcBef>
                <a:spcPts val="1600"/>
              </a:spcBef>
              <a:spcAft>
                <a:spcPts val="1600"/>
              </a:spcAft>
              <a:buNone/>
            </a:pPr>
            <a:r>
              <a:rPr lang="en">
                <a:latin typeface="Cambria"/>
                <a:ea typeface="Cambria"/>
                <a:cs typeface="Cambria"/>
                <a:sym typeface="Cambria"/>
              </a:rPr>
              <a:t>Startup overhead is significant for short jobs</a:t>
            </a:r>
            <a:endParaRPr>
              <a:latin typeface="Cambria"/>
              <a:ea typeface="Cambria"/>
              <a:cs typeface="Cambria"/>
              <a:sym typeface="Cambria"/>
            </a:endParaRPr>
          </a:p>
        </p:txBody>
      </p:sp>
      <p:pic>
        <p:nvPicPr>
          <p:cNvPr id="181" name="Google Shape;181;p31"/>
          <p:cNvPicPr preferRelativeResize="0"/>
          <p:nvPr/>
        </p:nvPicPr>
        <p:blipFill>
          <a:blip r:embed="rId3">
            <a:alphaModFix/>
          </a:blip>
          <a:stretch>
            <a:fillRect/>
          </a:stretch>
        </p:blipFill>
        <p:spPr>
          <a:xfrm>
            <a:off x="5532350" y="2831299"/>
            <a:ext cx="3526101" cy="1855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0" name="Google Shape;70;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Google had a lot of tasks which involve a large dataset.</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Doing it on a single server is kind of slow </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Needed a general purpose framework to support the different tasks.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Also needs to be easy</a:t>
            </a:r>
            <a:endParaRPr>
              <a:latin typeface="Cambria"/>
              <a:ea typeface="Cambria"/>
              <a:cs typeface="Cambria"/>
              <a:sym typeface="Cambria"/>
            </a:endParaRPr>
          </a:p>
          <a:p>
            <a:pPr indent="-317500" lvl="1" marL="914400" rtl="0" algn="l">
              <a:spcBef>
                <a:spcPts val="0"/>
              </a:spcBef>
              <a:spcAft>
                <a:spcPts val="0"/>
              </a:spcAft>
              <a:buSzPts val="1400"/>
              <a:buFont typeface="Cambria"/>
              <a:buChar char="○"/>
            </a:pPr>
            <a:r>
              <a:rPr lang="en">
                <a:latin typeface="Cambria"/>
                <a:ea typeface="Cambria"/>
                <a:cs typeface="Cambria"/>
                <a:sym typeface="Cambria"/>
              </a:rPr>
              <a:t>Abstract the middleware,communication etc.</a:t>
            </a:r>
            <a:endParaRPr>
              <a:latin typeface="Cambria"/>
              <a:ea typeface="Cambria"/>
              <a:cs typeface="Cambria"/>
              <a:sym typeface="Cambria"/>
            </a:endParaRPr>
          </a:p>
          <a:p>
            <a:pPr indent="-317500" lvl="1" marL="914400" rtl="0" algn="l">
              <a:spcBef>
                <a:spcPts val="0"/>
              </a:spcBef>
              <a:spcAft>
                <a:spcPts val="0"/>
              </a:spcAft>
              <a:buSzPts val="1400"/>
              <a:buFont typeface="Cambria"/>
              <a:buChar char="○"/>
            </a:pPr>
            <a:r>
              <a:rPr lang="en">
                <a:latin typeface="Cambria"/>
                <a:ea typeface="Cambria"/>
                <a:cs typeface="Cambria"/>
                <a:sym typeface="Cambria"/>
              </a:rPr>
              <a:t>Programming paradigm that can represent different problems.</a:t>
            </a:r>
            <a:endParaRPr>
              <a:latin typeface="Cambria"/>
              <a:ea typeface="Cambria"/>
              <a:cs typeface="Cambria"/>
              <a:sym typeface="Cambria"/>
            </a:endParaRPr>
          </a:p>
          <a:p>
            <a:pPr indent="0" lvl="0" marL="457200" rtl="0" algn="l">
              <a:spcBef>
                <a:spcPts val="1600"/>
              </a:spcBef>
              <a:spcAft>
                <a:spcPts val="1600"/>
              </a:spcAft>
              <a:buNone/>
            </a:pPr>
            <a:r>
              <a:t/>
            </a:r>
            <a:endParaRPr>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MR_SORT</a:t>
            </a:r>
            <a:endParaRPr/>
          </a:p>
        </p:txBody>
      </p:sp>
      <p:sp>
        <p:nvSpPr>
          <p:cNvPr id="187" name="Google Shape;187;p3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32"/>
          <p:cNvPicPr preferRelativeResize="0"/>
          <p:nvPr/>
        </p:nvPicPr>
        <p:blipFill>
          <a:blip r:embed="rId3">
            <a:alphaModFix/>
          </a:blip>
          <a:stretch>
            <a:fillRect/>
          </a:stretch>
        </p:blipFill>
        <p:spPr>
          <a:xfrm>
            <a:off x="311700" y="1468825"/>
            <a:ext cx="8296324" cy="356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it changed </a:t>
            </a:r>
            <a:endParaRPr/>
          </a:p>
        </p:txBody>
      </p:sp>
      <p:sp>
        <p:nvSpPr>
          <p:cNvPr id="199" name="Google Shape;199;p34"/>
          <p:cNvSpPr txBox="1"/>
          <p:nvPr>
            <p:ph idx="1" type="body"/>
          </p:nvPr>
        </p:nvSpPr>
        <p:spPr>
          <a:xfrm>
            <a:off x="311700" y="1468825"/>
            <a:ext cx="49830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Move to commodity hardware</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Made writing tasks easier as the runtime system would take care of all the details.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Programmers need not have experience with parallel/dist systems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Scalability !</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Google rewrote indexing system to use MR</a:t>
            </a:r>
            <a:endParaRPr>
              <a:latin typeface="Cambria"/>
              <a:ea typeface="Cambria"/>
              <a:cs typeface="Cambria"/>
              <a:sym typeface="Cambria"/>
            </a:endParaRPr>
          </a:p>
        </p:txBody>
      </p:sp>
      <p:pic>
        <p:nvPicPr>
          <p:cNvPr id="200" name="Google Shape;200;p34"/>
          <p:cNvPicPr preferRelativeResize="0"/>
          <p:nvPr/>
        </p:nvPicPr>
        <p:blipFill>
          <a:blip r:embed="rId3">
            <a:alphaModFix/>
          </a:blip>
          <a:stretch>
            <a:fillRect/>
          </a:stretch>
        </p:blipFill>
        <p:spPr>
          <a:xfrm>
            <a:off x="5428754" y="901075"/>
            <a:ext cx="3513949" cy="2055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of MapReduce </a:t>
            </a:r>
            <a:endParaRPr/>
          </a:p>
        </p:txBody>
      </p:sp>
      <p:sp>
        <p:nvSpPr>
          <p:cNvPr id="206" name="Google Shape;206;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Application that showed that commodity cluster computing can actually do meaningful tasks.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Gave rise to open source implementation Hadoop which is being by a lot of companies for wide range of tasks.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Started a whole new field of big data cluster computing.</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Inspired a lot of distributed systems at Google alone like Pregel, F1, DistBelief.</a:t>
            </a:r>
            <a:endParaRPr>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Hadoop</a:t>
            </a:r>
            <a:endParaRPr/>
          </a:p>
        </p:txBody>
      </p:sp>
      <p:sp>
        <p:nvSpPr>
          <p:cNvPr id="212" name="Google Shape;212;p3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Written in Java</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Open source ! and supported actively</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Hadoop itself has a lot of systems written on top of it which use its execution engine.</a:t>
            </a:r>
            <a:endParaRPr>
              <a:latin typeface="Cambria"/>
              <a:ea typeface="Cambria"/>
              <a:cs typeface="Cambria"/>
              <a:sym typeface="Cambria"/>
            </a:endParaRPr>
          </a:p>
          <a:p>
            <a:pPr indent="-317500" lvl="1" marL="1371600" rtl="0" algn="l">
              <a:spcBef>
                <a:spcPts val="0"/>
              </a:spcBef>
              <a:spcAft>
                <a:spcPts val="0"/>
              </a:spcAft>
              <a:buSzPts val="1400"/>
              <a:buFont typeface="Cambria"/>
              <a:buChar char="○"/>
            </a:pPr>
            <a:r>
              <a:rPr lang="en">
                <a:latin typeface="Cambria"/>
                <a:ea typeface="Cambria"/>
                <a:cs typeface="Cambria"/>
                <a:sym typeface="Cambria"/>
              </a:rPr>
              <a:t>Hive is a SQL engine</a:t>
            </a:r>
            <a:endParaRPr>
              <a:latin typeface="Cambria"/>
              <a:ea typeface="Cambria"/>
              <a:cs typeface="Cambria"/>
              <a:sym typeface="Cambria"/>
            </a:endParaRPr>
          </a:p>
          <a:p>
            <a:pPr indent="-317500" lvl="1" marL="1371600" rtl="0" algn="l">
              <a:spcBef>
                <a:spcPts val="0"/>
              </a:spcBef>
              <a:spcAft>
                <a:spcPts val="0"/>
              </a:spcAft>
              <a:buSzPts val="1400"/>
              <a:buFont typeface="Cambria"/>
              <a:buChar char="○"/>
            </a:pPr>
            <a:r>
              <a:rPr lang="en">
                <a:latin typeface="Cambria"/>
                <a:ea typeface="Cambria"/>
                <a:cs typeface="Cambria"/>
                <a:sym typeface="Cambria"/>
              </a:rPr>
              <a:t>Pig is a scripting engine</a:t>
            </a:r>
            <a:endParaRPr>
              <a:latin typeface="Cambria"/>
              <a:ea typeface="Cambria"/>
              <a:cs typeface="Cambria"/>
              <a:sym typeface="Cambria"/>
            </a:endParaRPr>
          </a:p>
          <a:p>
            <a:pPr indent="-317500" lvl="1" marL="1371600" rtl="0" algn="l">
              <a:spcBef>
                <a:spcPts val="0"/>
              </a:spcBef>
              <a:spcAft>
                <a:spcPts val="0"/>
              </a:spcAft>
              <a:buSzPts val="1400"/>
              <a:buFont typeface="Cambria"/>
              <a:buChar char="○"/>
            </a:pPr>
            <a:r>
              <a:rPr lang="en">
                <a:latin typeface="Cambria"/>
                <a:ea typeface="Cambria"/>
                <a:cs typeface="Cambria"/>
                <a:sym typeface="Cambria"/>
              </a:rPr>
              <a:t>Mahout is a linear algebra framewoerk</a:t>
            </a:r>
            <a:endParaRPr>
              <a:latin typeface="Cambria"/>
              <a:ea typeface="Cambria"/>
              <a:cs typeface="Cambria"/>
              <a:sym typeface="Cambria"/>
            </a:endParaRPr>
          </a:p>
        </p:txBody>
      </p:sp>
      <p:pic>
        <p:nvPicPr>
          <p:cNvPr id="213" name="Google Shape;213;p36"/>
          <p:cNvPicPr preferRelativeResize="0"/>
          <p:nvPr/>
        </p:nvPicPr>
        <p:blipFill>
          <a:blip r:embed="rId3">
            <a:alphaModFix/>
          </a:blip>
          <a:stretch>
            <a:fillRect/>
          </a:stretch>
        </p:blipFill>
        <p:spPr>
          <a:xfrm>
            <a:off x="2198325" y="141288"/>
            <a:ext cx="4222126" cy="1195925"/>
          </a:xfrm>
          <a:prstGeom prst="rect">
            <a:avLst/>
          </a:prstGeom>
          <a:noFill/>
          <a:ln>
            <a:noFill/>
          </a:ln>
        </p:spPr>
      </p:pic>
      <p:pic>
        <p:nvPicPr>
          <p:cNvPr id="214" name="Google Shape;214;p36"/>
          <p:cNvPicPr preferRelativeResize="0"/>
          <p:nvPr/>
        </p:nvPicPr>
        <p:blipFill>
          <a:blip r:embed="rId4">
            <a:alphaModFix/>
          </a:blip>
          <a:stretch>
            <a:fillRect/>
          </a:stretch>
        </p:blipFill>
        <p:spPr>
          <a:xfrm>
            <a:off x="5526200" y="3002375"/>
            <a:ext cx="894249" cy="805176"/>
          </a:xfrm>
          <a:prstGeom prst="rect">
            <a:avLst/>
          </a:prstGeom>
          <a:noFill/>
          <a:ln>
            <a:noFill/>
          </a:ln>
        </p:spPr>
      </p:pic>
      <p:pic>
        <p:nvPicPr>
          <p:cNvPr id="215" name="Google Shape;215;p36"/>
          <p:cNvPicPr preferRelativeResize="0"/>
          <p:nvPr/>
        </p:nvPicPr>
        <p:blipFill>
          <a:blip r:embed="rId5">
            <a:alphaModFix/>
          </a:blip>
          <a:stretch>
            <a:fillRect/>
          </a:stretch>
        </p:blipFill>
        <p:spPr>
          <a:xfrm>
            <a:off x="7082548" y="2721723"/>
            <a:ext cx="1074325" cy="128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153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MapReduce today</a:t>
            </a:r>
            <a:endParaRPr/>
          </a:p>
        </p:txBody>
      </p:sp>
      <p:sp>
        <p:nvSpPr>
          <p:cNvPr id="221" name="Google Shape;221;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Still being used heavily</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Google in 2014 stated that they do not use MapReduce anymore for most of their critical applications.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Hadoop the open source implementation of Map Reduce is still popular, but isn’t suitable for machine learning workloads.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Amazon provides Elastic Map Reduce and Azure also provides a service.</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Cloudera and Hortonworks provide their own distribution of Hadoop.</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Apache Spark which follows the Resilient Distributed Dataset (RDD) approach looks set to overtake Hadoop for BI workloads.</a:t>
            </a:r>
            <a:endParaRPr>
              <a:latin typeface="Cambria"/>
              <a:ea typeface="Cambria"/>
              <a:cs typeface="Cambria"/>
              <a:sym typeface="Cambria"/>
            </a:endParaRPr>
          </a:p>
        </p:txBody>
      </p:sp>
      <p:pic>
        <p:nvPicPr>
          <p:cNvPr id="222" name="Google Shape;222;p37"/>
          <p:cNvPicPr preferRelativeResize="0"/>
          <p:nvPr/>
        </p:nvPicPr>
        <p:blipFill>
          <a:blip r:embed="rId3">
            <a:alphaModFix/>
          </a:blip>
          <a:stretch>
            <a:fillRect/>
          </a:stretch>
        </p:blipFill>
        <p:spPr>
          <a:xfrm>
            <a:off x="4048320" y="552350"/>
            <a:ext cx="1844380" cy="733500"/>
          </a:xfrm>
          <a:prstGeom prst="rect">
            <a:avLst/>
          </a:prstGeom>
          <a:noFill/>
          <a:ln>
            <a:noFill/>
          </a:ln>
        </p:spPr>
      </p:pic>
      <p:pic>
        <p:nvPicPr>
          <p:cNvPr id="223" name="Google Shape;223;p37"/>
          <p:cNvPicPr preferRelativeResize="0"/>
          <p:nvPr/>
        </p:nvPicPr>
        <p:blipFill>
          <a:blip r:embed="rId4">
            <a:alphaModFix/>
          </a:blip>
          <a:stretch>
            <a:fillRect/>
          </a:stretch>
        </p:blipFill>
        <p:spPr>
          <a:xfrm>
            <a:off x="6213625" y="635438"/>
            <a:ext cx="1307100" cy="567325"/>
          </a:xfrm>
          <a:prstGeom prst="rect">
            <a:avLst/>
          </a:prstGeom>
          <a:noFill/>
          <a:ln>
            <a:noFill/>
          </a:ln>
        </p:spPr>
      </p:pic>
      <p:pic>
        <p:nvPicPr>
          <p:cNvPr id="224" name="Google Shape;224;p37"/>
          <p:cNvPicPr preferRelativeResize="0"/>
          <p:nvPr/>
        </p:nvPicPr>
        <p:blipFill>
          <a:blip r:embed="rId5">
            <a:alphaModFix/>
          </a:blip>
          <a:stretch>
            <a:fillRect/>
          </a:stretch>
        </p:blipFill>
        <p:spPr>
          <a:xfrm>
            <a:off x="7841650" y="689350"/>
            <a:ext cx="990650" cy="459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30" name="Google Shape;230;p3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Michael Stonebraker and other DB experts have questioned the novelty of MapReduce on multiple occasions , do we agree/disagree?</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How does MapReduce paradigm work for today’s machine learning workloads ?</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Some say that the MapReduce paper is in fact not so revolutionary but it is the Google File System paper which is. Thoughts ?</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Map Reduce ?</a:t>
            </a:r>
            <a:endParaRPr/>
          </a:p>
        </p:txBody>
      </p:sp>
      <p:sp>
        <p:nvSpPr>
          <p:cNvPr id="76" name="Google Shape;76;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Programming model</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Users specify map which generates an intermediate set of key value pairs after processing.</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Users also specify a reduce function which combine the intermediate output of map.</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Easily parallelizable</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Many real world tasks can be modeled this way.</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Abstracts details like Automatic parallelization and distribution, Fault tolerance, IO Scheduling etc.</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model	</a:t>
            </a:r>
            <a:endParaRPr/>
          </a:p>
        </p:txBody>
      </p:sp>
      <p:sp>
        <p:nvSpPr>
          <p:cNvPr id="82" name="Google Shape;82;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Inspired by Map and reduce in lisp</a:t>
            </a:r>
            <a:endParaRPr>
              <a:latin typeface="Cambria"/>
              <a:ea typeface="Cambria"/>
              <a:cs typeface="Cambria"/>
              <a:sym typeface="Cambria"/>
            </a:endParaRPr>
          </a:p>
          <a:p>
            <a:pPr indent="-342900" lvl="0" marL="457200" rtl="0" algn="l">
              <a:spcBef>
                <a:spcPts val="0"/>
              </a:spcBef>
              <a:spcAft>
                <a:spcPts val="0"/>
              </a:spcAft>
              <a:buClr>
                <a:srgbClr val="4A86E8"/>
              </a:buClr>
              <a:buSzPts val="1800"/>
              <a:buFont typeface="Cambria"/>
              <a:buChar char="●"/>
            </a:pPr>
            <a:r>
              <a:rPr lang="en">
                <a:solidFill>
                  <a:srgbClr val="4A86E8"/>
                </a:solidFill>
                <a:latin typeface="Cambria"/>
                <a:ea typeface="Cambria"/>
                <a:cs typeface="Cambria"/>
                <a:sym typeface="Cambria"/>
              </a:rPr>
              <a:t>Map(key1,value1) -&gt; list(key2,value2)</a:t>
            </a:r>
            <a:endParaRPr>
              <a:solidFill>
                <a:srgbClr val="4A86E8"/>
              </a:solidFill>
              <a:latin typeface="Cambria"/>
              <a:ea typeface="Cambria"/>
              <a:cs typeface="Cambria"/>
              <a:sym typeface="Cambria"/>
            </a:endParaRPr>
          </a:p>
          <a:p>
            <a:pPr indent="-342900" lvl="1" marL="914400" rtl="0" algn="l">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Processes input key/value pair</a:t>
            </a:r>
            <a:endParaRPr sz="1800">
              <a:solidFill>
                <a:srgbClr val="000000"/>
              </a:solidFill>
              <a:latin typeface="Cambria"/>
              <a:ea typeface="Cambria"/>
              <a:cs typeface="Cambria"/>
              <a:sym typeface="Cambria"/>
            </a:endParaRPr>
          </a:p>
          <a:p>
            <a:pPr indent="-342900" lvl="1" marL="914400" rtl="0" algn="l">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Produces set of intermediate pairs</a:t>
            </a:r>
            <a:endParaRPr sz="1800">
              <a:solidFill>
                <a:srgbClr val="000000"/>
              </a:solidFill>
              <a:latin typeface="Cambria"/>
              <a:ea typeface="Cambria"/>
              <a:cs typeface="Cambria"/>
              <a:sym typeface="Cambria"/>
            </a:endParaRPr>
          </a:p>
          <a:p>
            <a:pPr indent="-342900" lvl="0" marL="457200" rtl="0" algn="l">
              <a:spcBef>
                <a:spcPts val="0"/>
              </a:spcBef>
              <a:spcAft>
                <a:spcPts val="0"/>
              </a:spcAft>
              <a:buClr>
                <a:srgbClr val="4A86E8"/>
              </a:buClr>
              <a:buSzPts val="1800"/>
              <a:buFont typeface="Cambria"/>
              <a:buChar char="●"/>
            </a:pPr>
            <a:r>
              <a:rPr lang="en">
                <a:solidFill>
                  <a:srgbClr val="4A86E8"/>
                </a:solidFill>
                <a:latin typeface="Cambria"/>
                <a:ea typeface="Cambria"/>
                <a:cs typeface="Cambria"/>
                <a:sym typeface="Cambria"/>
              </a:rPr>
              <a:t>Reduce(key2,list(values2)) -&gt; list(values)</a:t>
            </a:r>
            <a:endParaRPr>
              <a:solidFill>
                <a:srgbClr val="4A86E8"/>
              </a:solidFill>
              <a:latin typeface="Cambria"/>
              <a:ea typeface="Cambria"/>
              <a:cs typeface="Cambria"/>
              <a:sym typeface="Cambria"/>
            </a:endParaRPr>
          </a:p>
          <a:p>
            <a:pPr indent="-342900" lvl="1" marL="914400" rtl="0" algn="l">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Combines all intermediate values for a particular key</a:t>
            </a:r>
            <a:endParaRPr sz="1800">
              <a:solidFill>
                <a:srgbClr val="000000"/>
              </a:solidFill>
              <a:latin typeface="Cambria"/>
              <a:ea typeface="Cambria"/>
              <a:cs typeface="Cambria"/>
              <a:sym typeface="Cambria"/>
            </a:endParaRPr>
          </a:p>
          <a:p>
            <a:pPr indent="-342900" lvl="1" marL="914400" rtl="0" algn="l">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Produces a set of merged output values (usually just one)</a:t>
            </a:r>
            <a:endParaRPr sz="1800">
              <a:solidFill>
                <a:srgbClr val="000000"/>
              </a:solidFill>
              <a:latin typeface="Cambria"/>
              <a:ea typeface="Cambria"/>
              <a:cs typeface="Cambria"/>
              <a:sym typeface="Cambria"/>
            </a:endParaRPr>
          </a:p>
          <a:p>
            <a:pPr indent="0" lvl="0" marL="0" rtl="0" algn="l">
              <a:spcBef>
                <a:spcPts val="0"/>
              </a:spcBef>
              <a:spcAft>
                <a:spcPts val="1600"/>
              </a:spcAft>
              <a:buNone/>
            </a:pPr>
            <a:r>
              <a:t/>
            </a:r>
            <a:endParaRPr>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word count</a:t>
            </a:r>
            <a:endParaRPr/>
          </a:p>
        </p:txBody>
      </p:sp>
      <p:sp>
        <p:nvSpPr>
          <p:cNvPr id="88" name="Google Shape;88;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7"/>
          <p:cNvPicPr preferRelativeResize="0"/>
          <p:nvPr/>
        </p:nvPicPr>
        <p:blipFill>
          <a:blip r:embed="rId3">
            <a:alphaModFix/>
          </a:blip>
          <a:stretch>
            <a:fillRect/>
          </a:stretch>
        </p:blipFill>
        <p:spPr>
          <a:xfrm>
            <a:off x="311700" y="1152475"/>
            <a:ext cx="5304676" cy="341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Overview</a:t>
            </a:r>
            <a:endParaRPr/>
          </a:p>
        </p:txBody>
      </p:sp>
      <p:sp>
        <p:nvSpPr>
          <p:cNvPr id="100" name="Google Shape;100;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Typical Google cluster 2004</a:t>
            </a:r>
            <a:endParaRPr>
              <a:latin typeface="Cambria"/>
              <a:ea typeface="Cambria"/>
              <a:cs typeface="Cambria"/>
              <a:sym typeface="Cambria"/>
            </a:endParaRPr>
          </a:p>
          <a:p>
            <a:pPr indent="-342900" lvl="0" marL="914400" rtl="0" algn="l">
              <a:spcBef>
                <a:spcPts val="0"/>
              </a:spcBef>
              <a:spcAft>
                <a:spcPts val="0"/>
              </a:spcAft>
              <a:buSzPts val="1800"/>
              <a:buFont typeface="Cambria"/>
              <a:buChar char="●"/>
            </a:pPr>
            <a:r>
              <a:rPr lang="en">
                <a:latin typeface="Cambria"/>
                <a:ea typeface="Cambria"/>
                <a:cs typeface="Cambria"/>
                <a:sym typeface="Cambria"/>
              </a:rPr>
              <a:t>Dual core x86 machines running Linux </a:t>
            </a:r>
            <a:endParaRPr>
              <a:latin typeface="Cambria"/>
              <a:ea typeface="Cambria"/>
              <a:cs typeface="Cambria"/>
              <a:sym typeface="Cambria"/>
            </a:endParaRPr>
          </a:p>
          <a:p>
            <a:pPr indent="-342900" lvl="0" marL="914400" rtl="0" algn="l">
              <a:spcBef>
                <a:spcPts val="0"/>
              </a:spcBef>
              <a:spcAft>
                <a:spcPts val="0"/>
              </a:spcAft>
              <a:buSzPts val="1800"/>
              <a:buFont typeface="Cambria"/>
              <a:buChar char="●"/>
            </a:pPr>
            <a:r>
              <a:rPr lang="en">
                <a:latin typeface="Cambria"/>
                <a:ea typeface="Cambria"/>
                <a:cs typeface="Cambria"/>
                <a:sym typeface="Cambria"/>
              </a:rPr>
              <a:t>2-4 GB of memory per node</a:t>
            </a:r>
            <a:endParaRPr>
              <a:latin typeface="Cambria"/>
              <a:ea typeface="Cambria"/>
              <a:cs typeface="Cambria"/>
              <a:sym typeface="Cambria"/>
            </a:endParaRPr>
          </a:p>
          <a:p>
            <a:pPr indent="-342900" lvl="0" marL="914400" rtl="0" algn="l">
              <a:spcBef>
                <a:spcPts val="0"/>
              </a:spcBef>
              <a:spcAft>
                <a:spcPts val="0"/>
              </a:spcAft>
              <a:buSzPts val="1800"/>
              <a:buFont typeface="Cambria"/>
              <a:buChar char="●"/>
            </a:pPr>
            <a:r>
              <a:rPr lang="en">
                <a:latin typeface="Cambria"/>
                <a:ea typeface="Cambria"/>
                <a:cs typeface="Cambria"/>
                <a:sym typeface="Cambria"/>
              </a:rPr>
              <a:t>Commodity networking hardware 100 megabit or 1 gigabit link.</a:t>
            </a:r>
            <a:endParaRPr>
              <a:latin typeface="Cambria"/>
              <a:ea typeface="Cambria"/>
              <a:cs typeface="Cambria"/>
              <a:sym typeface="Cambria"/>
            </a:endParaRPr>
          </a:p>
          <a:p>
            <a:pPr indent="-342900" lvl="0" marL="914400" rtl="0" algn="l">
              <a:spcBef>
                <a:spcPts val="0"/>
              </a:spcBef>
              <a:spcAft>
                <a:spcPts val="0"/>
              </a:spcAft>
              <a:buSzPts val="1800"/>
              <a:buFont typeface="Cambria"/>
              <a:buChar char="●"/>
            </a:pPr>
            <a:r>
              <a:rPr lang="en">
                <a:latin typeface="Cambria"/>
                <a:ea typeface="Cambria"/>
                <a:cs typeface="Cambria"/>
                <a:sym typeface="Cambria"/>
              </a:rPr>
              <a:t>Machines can fail</a:t>
            </a:r>
            <a:endParaRPr>
              <a:latin typeface="Cambria"/>
              <a:ea typeface="Cambria"/>
              <a:cs typeface="Cambria"/>
              <a:sym typeface="Cambria"/>
            </a:endParaRPr>
          </a:p>
          <a:p>
            <a:pPr indent="-342900" lvl="0" marL="914400" rtl="0" algn="l">
              <a:spcBef>
                <a:spcPts val="0"/>
              </a:spcBef>
              <a:spcAft>
                <a:spcPts val="0"/>
              </a:spcAft>
              <a:buSzPts val="1800"/>
              <a:buFont typeface="Cambria"/>
              <a:buChar char="●"/>
            </a:pPr>
            <a:r>
              <a:rPr lang="en">
                <a:latin typeface="Cambria"/>
                <a:ea typeface="Cambria"/>
                <a:cs typeface="Cambria"/>
                <a:sym typeface="Cambria"/>
              </a:rPr>
              <a:t>Storage is provided by inexpensive IDE disks attached directly to machine.</a:t>
            </a:r>
            <a:endParaRPr>
              <a:latin typeface="Cambria"/>
              <a:ea typeface="Cambria"/>
              <a:cs typeface="Cambria"/>
              <a:sym typeface="Cambria"/>
            </a:endParaRPr>
          </a:p>
          <a:p>
            <a:pPr indent="0" lvl="0" marL="0" rtl="0" algn="l">
              <a:spcBef>
                <a:spcPts val="1600"/>
              </a:spcBef>
              <a:spcAft>
                <a:spcPts val="0"/>
              </a:spcAft>
              <a:buNone/>
            </a:pPr>
            <a:r>
              <a:rPr lang="en">
                <a:latin typeface="Cambria"/>
                <a:ea typeface="Cambria"/>
                <a:cs typeface="Cambria"/>
                <a:sym typeface="Cambria"/>
              </a:rPr>
              <a:t>Implemented in C++</a:t>
            </a:r>
            <a:endParaRPr>
              <a:latin typeface="Cambria"/>
              <a:ea typeface="Cambria"/>
              <a:cs typeface="Cambria"/>
              <a:sym typeface="Cambria"/>
            </a:endParaRPr>
          </a:p>
          <a:p>
            <a:pPr indent="0" lvl="0" marL="914400" rtl="0" algn="l">
              <a:spcBef>
                <a:spcPts val="1600"/>
              </a:spcBef>
              <a:spcAft>
                <a:spcPts val="1600"/>
              </a:spcAft>
              <a:buNone/>
            </a:pPr>
            <a:r>
              <a:t/>
            </a:r>
            <a:endParaRPr>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Execution model - </a:t>
            </a:r>
            <a:r>
              <a:rPr lang="en">
                <a:solidFill>
                  <a:srgbClr val="4A86E8"/>
                </a:solidFill>
              </a:rPr>
              <a:t>driver</a:t>
            </a:r>
            <a:endParaRPr>
              <a:solidFill>
                <a:srgbClr val="4A86E8"/>
              </a:solidFill>
            </a:endParaRPr>
          </a:p>
        </p:txBody>
      </p:sp>
      <p:sp>
        <p:nvSpPr>
          <p:cNvPr id="106" name="Google Shape;106;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311702" y="1152475"/>
            <a:ext cx="6211223" cy="3715025"/>
          </a:xfrm>
          <a:prstGeom prst="rect">
            <a:avLst/>
          </a:prstGeom>
          <a:noFill/>
          <a:ln>
            <a:noFill/>
          </a:ln>
        </p:spPr>
      </p:pic>
      <p:sp>
        <p:nvSpPr>
          <p:cNvPr id="108" name="Google Shape;108;p20"/>
          <p:cNvSpPr txBox="1"/>
          <p:nvPr/>
        </p:nvSpPr>
        <p:spPr>
          <a:xfrm>
            <a:off x="5848475" y="1266100"/>
            <a:ext cx="2899200" cy="3265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Cambria"/>
              <a:buChar char="●"/>
            </a:pPr>
            <a:r>
              <a:rPr lang="en" sz="1200">
                <a:solidFill>
                  <a:schemeClr val="dk2"/>
                </a:solidFill>
                <a:latin typeface="Cambria"/>
                <a:ea typeface="Cambria"/>
                <a:cs typeface="Cambria"/>
                <a:sym typeface="Cambria"/>
              </a:rPr>
              <a:t>Map reduce library in the user program first splits the input files into M peices and starts up M copies of the program called workers.</a:t>
            </a:r>
            <a:endParaRPr sz="1200">
              <a:solidFill>
                <a:schemeClr val="dk2"/>
              </a:solidFill>
              <a:latin typeface="Cambria"/>
              <a:ea typeface="Cambria"/>
              <a:cs typeface="Cambria"/>
              <a:sym typeface="Cambria"/>
            </a:endParaRPr>
          </a:p>
          <a:p>
            <a:pPr indent="-304800" lvl="0" marL="457200" rtl="0" algn="l">
              <a:lnSpc>
                <a:spcPct val="115000"/>
              </a:lnSpc>
              <a:spcBef>
                <a:spcPts val="0"/>
              </a:spcBef>
              <a:spcAft>
                <a:spcPts val="0"/>
              </a:spcAft>
              <a:buClr>
                <a:schemeClr val="dk2"/>
              </a:buClr>
              <a:buSzPts val="1200"/>
              <a:buFont typeface="Cambria"/>
              <a:buChar char="●"/>
            </a:pPr>
            <a:r>
              <a:rPr lang="en" sz="1200">
                <a:solidFill>
                  <a:schemeClr val="dk2"/>
                </a:solidFill>
                <a:latin typeface="Cambria"/>
                <a:ea typeface="Cambria"/>
                <a:cs typeface="Cambria"/>
                <a:sym typeface="Cambria"/>
              </a:rPr>
              <a:t>One copy of the program acts as the master.</a:t>
            </a:r>
            <a:endParaRPr sz="1200">
              <a:solidFill>
                <a:schemeClr val="dk2"/>
              </a:solidFill>
              <a:latin typeface="Cambria"/>
              <a:ea typeface="Cambria"/>
              <a:cs typeface="Cambria"/>
              <a:sym typeface="Cambria"/>
            </a:endParaRPr>
          </a:p>
          <a:p>
            <a:pPr indent="-304800" lvl="0" marL="457200" rtl="0" algn="l">
              <a:lnSpc>
                <a:spcPct val="115000"/>
              </a:lnSpc>
              <a:spcBef>
                <a:spcPts val="0"/>
              </a:spcBef>
              <a:spcAft>
                <a:spcPts val="0"/>
              </a:spcAft>
              <a:buClr>
                <a:schemeClr val="dk2"/>
              </a:buClr>
              <a:buSzPts val="1200"/>
              <a:buFont typeface="Cambria"/>
              <a:buChar char="●"/>
            </a:pPr>
            <a:r>
              <a:rPr lang="en" sz="1200">
                <a:solidFill>
                  <a:schemeClr val="dk2"/>
                </a:solidFill>
                <a:latin typeface="Cambria"/>
                <a:ea typeface="Cambria"/>
                <a:cs typeface="Cambria"/>
                <a:sym typeface="Cambria"/>
              </a:rPr>
              <a:t>There are M map tasks and R reduce tasks </a:t>
            </a:r>
            <a:endParaRPr sz="12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Execution model - </a:t>
            </a:r>
            <a:r>
              <a:rPr lang="en">
                <a:solidFill>
                  <a:srgbClr val="4A86E8"/>
                </a:solidFill>
              </a:rPr>
              <a:t>map</a:t>
            </a:r>
            <a:endParaRPr>
              <a:solidFill>
                <a:srgbClr val="4A86E8"/>
              </a:solidFill>
            </a:endParaRPr>
          </a:p>
        </p:txBody>
      </p:sp>
      <p:sp>
        <p:nvSpPr>
          <p:cNvPr id="114" name="Google Shape;114;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1"/>
          <p:cNvPicPr preferRelativeResize="0"/>
          <p:nvPr/>
        </p:nvPicPr>
        <p:blipFill>
          <a:blip r:embed="rId3">
            <a:alphaModFix/>
          </a:blip>
          <a:stretch>
            <a:fillRect/>
          </a:stretch>
        </p:blipFill>
        <p:spPr>
          <a:xfrm>
            <a:off x="311702" y="1152475"/>
            <a:ext cx="6211223" cy="3715025"/>
          </a:xfrm>
          <a:prstGeom prst="rect">
            <a:avLst/>
          </a:prstGeom>
          <a:noFill/>
          <a:ln>
            <a:noFill/>
          </a:ln>
        </p:spPr>
      </p:pic>
      <p:sp>
        <p:nvSpPr>
          <p:cNvPr id="116" name="Google Shape;116;p21"/>
          <p:cNvSpPr txBox="1"/>
          <p:nvPr/>
        </p:nvSpPr>
        <p:spPr>
          <a:xfrm>
            <a:off x="5848475" y="1266100"/>
            <a:ext cx="2899200" cy="3265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Char char="●"/>
            </a:pPr>
            <a:r>
              <a:rPr lang="en" sz="1200">
                <a:solidFill>
                  <a:schemeClr val="dk2"/>
                </a:solidFill>
              </a:rPr>
              <a:t>Each worker M takes up its input split reads input data and runs the map function on it.</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The intermediate key value pairs are buffered in memory.</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Periodically write key-value pairs to R regions</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