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9"/>
  </p:notesMasterIdLst>
  <p:sldIdLst>
    <p:sldId id="256" r:id="rId2"/>
    <p:sldId id="257" r:id="rId3"/>
    <p:sldId id="258" r:id="rId4"/>
    <p:sldId id="275" r:id="rId5"/>
    <p:sldId id="259" r:id="rId6"/>
    <p:sldId id="274" r:id="rId7"/>
    <p:sldId id="271" r:id="rId8"/>
    <p:sldId id="260" r:id="rId9"/>
    <p:sldId id="261" r:id="rId10"/>
    <p:sldId id="272" r:id="rId11"/>
    <p:sldId id="263" r:id="rId12"/>
    <p:sldId id="264" r:id="rId13"/>
    <p:sldId id="265" r:id="rId14"/>
    <p:sldId id="266" r:id="rId15"/>
    <p:sldId id="273" r:id="rId16"/>
    <p:sldId id="267" r:id="rId17"/>
    <p:sldId id="268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92" r:id="rId33"/>
    <p:sldId id="293" r:id="rId34"/>
    <p:sldId id="294" r:id="rId35"/>
    <p:sldId id="295" r:id="rId36"/>
    <p:sldId id="299" r:id="rId37"/>
    <p:sldId id="300" r:id="rId38"/>
    <p:sldId id="301" r:id="rId39"/>
    <p:sldId id="302" r:id="rId40"/>
    <p:sldId id="303" r:id="rId41"/>
    <p:sldId id="306" r:id="rId42"/>
    <p:sldId id="307" r:id="rId43"/>
    <p:sldId id="308" r:id="rId44"/>
    <p:sldId id="309" r:id="rId45"/>
    <p:sldId id="310" r:id="rId46"/>
    <p:sldId id="311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9" autoAdjust="0"/>
    <p:restoredTop sz="86391" autoAdjust="0"/>
  </p:normalViewPr>
  <p:slideViewPr>
    <p:cSldViewPr>
      <p:cViewPr varScale="1">
        <p:scale>
          <a:sx n="97" d="100"/>
          <a:sy n="97" d="100"/>
        </p:scale>
        <p:origin x="-8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3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4DCCB-8299-4676-8AAC-8F70142684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Kevin </a:t>
            </a:r>
            <a:r>
              <a:rPr lang="en-US" dirty="0" smtClean="0"/>
              <a:t>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5320" y="1190307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dirty="0" smtClean="0"/>
              <a:t>Long lasting, continuous failures: </a:t>
            </a:r>
          </a:p>
          <a:p>
            <a:pPr marL="0" lvl="1"/>
            <a:r>
              <a:rPr lang="en-US" dirty="0" smtClean="0"/>
              <a:t>- Result </a:t>
            </a:r>
            <a:r>
              <a:rPr lang="en-US" dirty="0"/>
              <a:t>from nameserver failures and extended overloading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7386" y="2487970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Short sporadic </a:t>
            </a:r>
            <a:r>
              <a:rPr lang="en-US" dirty="0" smtClean="0"/>
              <a:t>failures: </a:t>
            </a:r>
          </a:p>
          <a:p>
            <a:r>
              <a:rPr lang="en-US" dirty="0" smtClean="0"/>
              <a:t>- Result from temporary </a:t>
            </a:r>
            <a:r>
              <a:rPr lang="en-US" dirty="0"/>
              <a:t>overloading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77670" y="4572000"/>
            <a:ext cx="3316650" cy="762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Periodic Failures – caused by </a:t>
            </a:r>
            <a:r>
              <a:rPr lang="en-US" dirty="0" err="1"/>
              <a:t>cron</a:t>
            </a:r>
            <a:r>
              <a:rPr lang="en-US" dirty="0"/>
              <a:t> jobs and other scheduled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 DNS cache across many peers - Improve size and performance of “global </a:t>
            </a:r>
            <a:r>
              <a:rPr lang="en-US" smtClean="0"/>
              <a:t>cache”</a:t>
            </a:r>
          </a:p>
          <a:p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locality ? </a:t>
            </a:r>
          </a:p>
          <a:p>
            <a:pPr lvl="1"/>
            <a:r>
              <a:rPr lang="en-US" dirty="0" smtClean="0"/>
              <a:t>How soon should you attempt to contact a peer? </a:t>
            </a:r>
            <a:endParaRPr lang="en-US" dirty="0"/>
          </a:p>
          <a:p>
            <a:pPr lvl="1"/>
            <a:r>
              <a:rPr lang="en-US" dirty="0" smtClean="0"/>
              <a:t>How many peers to contact?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Counter-thoughts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UDP for queries, TCP for local name lookups</a:t>
            </a:r>
          </a:p>
          <a:p>
            <a:pPr lvl="1"/>
            <a:r>
              <a:rPr lang="en-US" dirty="0" smtClean="0"/>
              <a:t>Master 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Dynamic reissue delay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improved between </a:t>
            </a:r>
            <a:r>
              <a:rPr lang="en-US" dirty="0" err="1" smtClean="0"/>
              <a:t>between</a:t>
            </a:r>
            <a:r>
              <a:rPr lang="en-US" dirty="0" smtClean="0"/>
              <a:t> 16% and 75%</a:t>
            </a:r>
          </a:p>
          <a:p>
            <a:pPr lvl="1"/>
            <a:r>
              <a:rPr lang="en-US" dirty="0" smtClean="0"/>
              <a:t>Host lookups: 37ms to 7ms</a:t>
            </a:r>
          </a:p>
          <a:p>
            <a:pPr lvl="1"/>
            <a:r>
              <a:rPr lang="en-US" dirty="0" smtClean="0"/>
              <a:t>Real Traffic: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Host lookups: 554ms to 21ms</a:t>
            </a:r>
          </a:p>
          <a:p>
            <a:pPr lvl="1"/>
            <a:r>
              <a:rPr lang="en-US" dirty="0" smtClean="0"/>
              <a:t>Real Traffic: 1095ms to 79ms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CoDNS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</a:t>
            </a:r>
            <a:r>
              <a:rPr lang="en-US" dirty="0" err="1"/>
              <a:t>CoDNS</a:t>
            </a:r>
            <a:r>
              <a:rPr lang="en-US" dirty="0"/>
              <a:t>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/>
              <a:t>Local nameserver poorly gathers neighbors</a:t>
            </a:r>
          </a:p>
          <a:p>
            <a:pPr marL="914400" lvl="1" indent="-457200"/>
            <a:r>
              <a:rPr lang="en-US" dirty="0"/>
              <a:t>Network prevents </a:t>
            </a:r>
            <a:r>
              <a:rPr lang="en-US" dirty="0" err="1"/>
              <a:t>CoDNS</a:t>
            </a:r>
            <a:r>
              <a:rPr lang="en-US" dirty="0"/>
              <a:t>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err="1" smtClean="0"/>
              <a:t>CoDNS</a:t>
            </a:r>
            <a:r>
              <a:rPr lang="en-US" dirty="0" smtClean="0"/>
              <a:t>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lookup.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overhead for </a:t>
            </a:r>
            <a:r>
              <a:rPr lang="en-US" dirty="0" err="1" smtClean="0"/>
              <a:t>CoDeeN</a:t>
            </a:r>
            <a:r>
              <a:rPr lang="en-US" dirty="0" smtClean="0"/>
              <a:t> workload</a:t>
            </a:r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authors took a black box approach towards observing and working with the DNS servers, do you think a more integrated method could further improve observations or results? </a:t>
            </a:r>
          </a:p>
          <a:p>
            <a:r>
              <a:rPr lang="en-US" dirty="0" err="1" smtClean="0"/>
              <a:t>CoDNS</a:t>
            </a:r>
            <a:r>
              <a:rPr lang="en-US" dirty="0" smtClean="0"/>
              <a:t> proved to work remarkably well in the </a:t>
            </a:r>
            <a:r>
              <a:rPr lang="en-US" dirty="0" err="1" smtClean="0"/>
              <a:t>PlanetLab</a:t>
            </a:r>
            <a:r>
              <a:rPr lang="en-US" dirty="0" smtClean="0"/>
              <a:t> environment, would it behave comparably in a home environment?</a:t>
            </a:r>
          </a:p>
          <a:p>
            <a:r>
              <a:rPr lang="en-US" dirty="0" smtClean="0"/>
              <a:t>If not, where else could the architecture prove useful?</a:t>
            </a:r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seems a surprising number of failures result from </a:t>
            </a:r>
            <a:r>
              <a:rPr lang="en-US" dirty="0" err="1" smtClean="0"/>
              <a:t>Cron</a:t>
            </a:r>
            <a:r>
              <a:rPr lang="en-US" dirty="0" smtClean="0"/>
              <a:t> jobs, should this have been a task for policy or policy enforcement?</a:t>
            </a:r>
          </a:p>
          <a:p>
            <a:r>
              <a:rPr lang="en-US" dirty="0" smtClean="0"/>
              <a:t>Are there any other tasks where failures dominate usage, and could benefit from knowledge gained by </a:t>
            </a:r>
            <a:r>
              <a:rPr lang="en-US" dirty="0" err="1" smtClean="0"/>
              <a:t>CoDNS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67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“Storage management and caching in PAST, a large-scale persistent peer-to-peer storage utility”</a:t>
            </a:r>
          </a:p>
          <a:p>
            <a:pPr marL="0" indent="0">
              <a:buNone/>
            </a:pPr>
            <a:r>
              <a:rPr lang="en-US" dirty="0" smtClean="0"/>
              <a:t>SOSP 2001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Antony </a:t>
            </a:r>
            <a:r>
              <a:rPr lang="en-US" dirty="0" err="1" smtClean="0"/>
              <a:t>Rowstron</a:t>
            </a:r>
            <a:r>
              <a:rPr lang="en-US" dirty="0" smtClean="0"/>
              <a:t> (antr@microsoft.com)</a:t>
            </a:r>
          </a:p>
          <a:p>
            <a:pPr marL="0" indent="0">
              <a:buNone/>
            </a:pPr>
            <a:r>
              <a:rPr lang="en-US" dirty="0" smtClean="0"/>
              <a:t>Peter DRUSCHEL (DRUSCHEL@cs.rice.edu)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 Will Dietz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Peer-to-Peer Storage System</a:t>
            </a:r>
          </a:p>
          <a:p>
            <a:pPr lvl="1"/>
            <a:r>
              <a:rPr lang="en-US" dirty="0" smtClean="0"/>
              <a:t>Meant</a:t>
            </a:r>
            <a:r>
              <a:rPr lang="en-US" baseline="0" dirty="0" smtClean="0"/>
              <a:t> for archival backup, not as </a:t>
            </a:r>
            <a:r>
              <a:rPr lang="en-US" baseline="0" dirty="0" err="1" smtClean="0"/>
              <a:t>filesystem</a:t>
            </a:r>
            <a:endParaRPr lang="en-US" baseline="0" dirty="0" smtClean="0"/>
          </a:p>
          <a:p>
            <a:pPr lvl="1"/>
            <a:r>
              <a:rPr lang="en-US" dirty="0" smtClean="0"/>
              <a:t>Files stored together, not split apart</a:t>
            </a:r>
            <a:endParaRPr lang="en-US" baseline="0" dirty="0" smtClean="0"/>
          </a:p>
          <a:p>
            <a:pPr lvl="0"/>
            <a:r>
              <a:rPr lang="en-US" dirty="0" smtClean="0"/>
              <a:t>Built on top of Pastry</a:t>
            </a:r>
          </a:p>
          <a:p>
            <a:pPr lvl="1"/>
            <a:r>
              <a:rPr lang="en-US" dirty="0" smtClean="0"/>
              <a:t>Routing layer, locality benefits</a:t>
            </a:r>
          </a:p>
          <a:p>
            <a:r>
              <a:rPr lang="en-US" dirty="0" smtClean="0"/>
              <a:t>Basic concept as DHT object store</a:t>
            </a:r>
          </a:p>
          <a:p>
            <a:pPr lvl="1"/>
            <a:r>
              <a:rPr lang="en-US" dirty="0" smtClean="0"/>
              <a:t>Hash file to get </a:t>
            </a:r>
            <a:r>
              <a:rPr lang="en-US" dirty="0" err="1" smtClean="0"/>
              <a:t>fileID</a:t>
            </a:r>
            <a:endParaRPr lang="en-US" dirty="0" smtClean="0"/>
          </a:p>
          <a:p>
            <a:pPr lvl="1"/>
            <a:r>
              <a:rPr lang="en-US" dirty="0" smtClean="0"/>
              <a:t>Use pastry to send file to node with </a:t>
            </a:r>
            <a:r>
              <a:rPr lang="en-US" dirty="0" err="1" smtClean="0"/>
              <a:t>nodeID</a:t>
            </a:r>
            <a:r>
              <a:rPr lang="en-US" dirty="0" smtClean="0"/>
              <a:t> closest to </a:t>
            </a:r>
            <a:r>
              <a:rPr lang="en-US" dirty="0" err="1" smtClean="0"/>
              <a:t>fileID</a:t>
            </a:r>
            <a:endParaRPr lang="en-US" dirty="0" smtClean="0"/>
          </a:p>
          <a:p>
            <a:r>
              <a:rPr lang="en-US" dirty="0" smtClean="0"/>
              <a:t>API as expected</a:t>
            </a:r>
          </a:p>
          <a:p>
            <a:pPr lvl="1"/>
            <a:r>
              <a:rPr lang="en-US" dirty="0" smtClean="0"/>
              <a:t>Insert, Lookup, Reclaim</a:t>
            </a:r>
          </a:p>
        </p:txBody>
      </p:sp>
    </p:spTree>
    <p:extLst>
      <p:ext uri="{BB962C8B-B14F-4D97-AF65-F5344CB8AC3E}">
        <p14:creationId xmlns:p14="http://schemas.microsoft.com/office/powerpoint/2010/main" val="15879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Self-organizing overlay network</a:t>
            </a:r>
          </a:p>
          <a:p>
            <a:pPr lvl="1"/>
            <a:r>
              <a:rPr lang="en-US" dirty="0" smtClean="0"/>
              <a:t>Each node hashed to </a:t>
            </a:r>
            <a:r>
              <a:rPr lang="en-US" dirty="0" err="1" smtClean="0"/>
              <a:t>nodeID</a:t>
            </a:r>
            <a:r>
              <a:rPr lang="en-US" dirty="0" smtClean="0"/>
              <a:t>, circular </a:t>
            </a:r>
            <a:r>
              <a:rPr lang="en-US" dirty="0" err="1" smtClean="0"/>
              <a:t>nodeID</a:t>
            </a:r>
            <a:r>
              <a:rPr lang="en-US" dirty="0" smtClean="0"/>
              <a:t> space.</a:t>
            </a:r>
          </a:p>
          <a:p>
            <a:r>
              <a:rPr lang="en-US" dirty="0" smtClean="0"/>
              <a:t>Prefix routing</a:t>
            </a:r>
          </a:p>
          <a:p>
            <a:pPr lvl="1"/>
            <a:r>
              <a:rPr lang="en-US" dirty="0" smtClean="0"/>
              <a:t>O(log(n)) routing table size</a:t>
            </a:r>
          </a:p>
          <a:p>
            <a:pPr lvl="1"/>
            <a:r>
              <a:rPr lang="en-US" dirty="0" smtClean="0"/>
              <a:t>O(log(n)) message forwarding steps</a:t>
            </a:r>
          </a:p>
          <a:p>
            <a:r>
              <a:rPr lang="en-US" dirty="0" smtClean="0"/>
              <a:t>Network Proximity Routing</a:t>
            </a:r>
          </a:p>
          <a:p>
            <a:pPr lvl="1"/>
            <a:r>
              <a:rPr lang="en-US" dirty="0" smtClean="0"/>
              <a:t>Routing entries biased towards closed nodes</a:t>
            </a:r>
          </a:p>
          <a:p>
            <a:pPr lvl="1"/>
            <a:r>
              <a:rPr lang="en-US" dirty="0" smtClean="0"/>
              <a:t>With respect to some scalar distance metric (# hops,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465605" y="1519238"/>
            <a:ext cx="4494212" cy="6173787"/>
            <a:chOff x="2769" y="1138"/>
            <a:chExt cx="2831" cy="3889"/>
          </a:xfrm>
        </p:grpSpPr>
        <p:sp>
          <p:nvSpPr>
            <p:cNvPr id="6" name="Arc 72"/>
            <p:cNvSpPr>
              <a:spLocks/>
            </p:cNvSpPr>
            <p:nvPr/>
          </p:nvSpPr>
          <p:spPr bwMode="auto">
            <a:xfrm>
              <a:off x="2769" y="1138"/>
              <a:ext cx="1670" cy="3889"/>
            </a:xfrm>
            <a:custGeom>
              <a:avLst/>
              <a:gdLst>
                <a:gd name="G0" fmla="+- 11601 0 0"/>
                <a:gd name="G1" fmla="+- 21430 0 0"/>
                <a:gd name="G2" fmla="+- 21600 0 0"/>
                <a:gd name="T0" fmla="*/ 0 w 11601"/>
                <a:gd name="T1" fmla="*/ 3210 h 21430"/>
                <a:gd name="T2" fmla="*/ 8893 w 11601"/>
                <a:gd name="T3" fmla="*/ 0 h 21430"/>
                <a:gd name="T4" fmla="*/ 11601 w 11601"/>
                <a:gd name="T5" fmla="*/ 21430 h 2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1" h="21430" fill="none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</a:path>
                <a:path w="11601" h="21430" stroke="0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  <a:lnTo>
                    <a:pt x="11601" y="2143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3840" y="117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sp>
          <p:nvSpPr>
            <p:cNvPr id="8" name="Oval 74"/>
            <p:cNvSpPr>
              <a:spLocks noChangeArrowheads="1"/>
            </p:cNvSpPr>
            <p:nvPr/>
          </p:nvSpPr>
          <p:spPr bwMode="auto">
            <a:xfrm>
              <a:off x="4840" y="3704"/>
              <a:ext cx="192" cy="1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76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76"/>
            <p:cNvSpPr>
              <a:spLocks noChangeArrowheads="1"/>
            </p:cNvSpPr>
            <p:nvPr/>
          </p:nvSpPr>
          <p:spPr bwMode="auto">
            <a:xfrm>
              <a:off x="4592" y="3528"/>
              <a:ext cx="552" cy="5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7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" y="346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81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4962" y="3596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sp>
          <p:nvSpPr>
            <p:cNvPr id="14" name="Rectangle 80"/>
            <p:cNvSpPr>
              <a:spLocks noChangeArrowheads="1"/>
            </p:cNvSpPr>
            <p:nvPr/>
          </p:nvSpPr>
          <p:spPr bwMode="auto">
            <a:xfrm>
              <a:off x="4791" y="386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15" name="Rectangle 81"/>
            <p:cNvSpPr>
              <a:spLocks noChangeArrowheads="1"/>
            </p:cNvSpPr>
            <p:nvPr/>
          </p:nvSpPr>
          <p:spPr bwMode="auto">
            <a:xfrm>
              <a:off x="4812" y="325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16" name="Rectangle 82"/>
            <p:cNvSpPr>
              <a:spLocks noChangeArrowheads="1"/>
            </p:cNvSpPr>
            <p:nvPr/>
          </p:nvSpPr>
          <p:spPr bwMode="auto">
            <a:xfrm>
              <a:off x="3456" y="384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pic>
          <p:nvPicPr>
            <p:cNvPr id="17" name="Picture 8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115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H="1">
              <a:off x="4880" y="3808"/>
              <a:ext cx="56" cy="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flipH="1" flipV="1">
              <a:off x="4856" y="3504"/>
              <a:ext cx="24" cy="3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 flipV="1">
              <a:off x="3744" y="1192"/>
              <a:ext cx="344" cy="2616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87"/>
            <p:cNvSpPr>
              <a:spLocks/>
            </p:cNvSpPr>
            <p:nvPr/>
          </p:nvSpPr>
          <p:spPr bwMode="auto">
            <a:xfrm>
              <a:off x="4067" y="2715"/>
              <a:ext cx="1258" cy="1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49 w 30912"/>
                <a:gd name="T1" fmla="*/ 30782 h 30782"/>
                <a:gd name="T2" fmla="*/ 30912 w 30912"/>
                <a:gd name="T3" fmla="*/ 2111 h 30782"/>
                <a:gd name="T4" fmla="*/ 21600 w 30912"/>
                <a:gd name="T5" fmla="*/ 21600 h 30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12" h="30782" fill="none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</a:path>
                <a:path w="30912" h="30782" stroke="0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113" y="1872"/>
              <a:ext cx="1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Proximity space</a:t>
              </a:r>
            </a:p>
          </p:txBody>
        </p:sp>
        <p:pic>
          <p:nvPicPr>
            <p:cNvPr id="23" name="Picture 8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370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Line 90"/>
            <p:cNvSpPr>
              <a:spLocks noChangeShapeType="1"/>
            </p:cNvSpPr>
            <p:nvPr/>
          </p:nvSpPr>
          <p:spPr bwMode="auto">
            <a:xfrm flipH="1">
              <a:off x="4072" y="3512"/>
              <a:ext cx="792" cy="24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240506" y="1746251"/>
            <a:ext cx="4503738" cy="4537075"/>
            <a:chOff x="0" y="1219"/>
            <a:chExt cx="2837" cy="2858"/>
          </a:xfrm>
        </p:grpSpPr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20" y="3341"/>
              <a:ext cx="1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New node</a:t>
              </a:r>
              <a:r>
                <a:rPr lang="en-US">
                  <a:solidFill>
                    <a:schemeClr val="tx2"/>
                  </a:solidFill>
                </a:rPr>
                <a:t>: d46a1c</a:t>
              </a:r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10" y="1254"/>
              <a:ext cx="1969" cy="201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37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" y="196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1713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" y="2631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291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" y="1819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" y="2560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" y="16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25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" y="323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" y="1254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501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2312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16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" y="2736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312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" y="1254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1325"/>
              <a:ext cx="73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1995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" y="28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" y="3159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1698" y="1611"/>
              <a:ext cx="237" cy="1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169" y="169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d46a1c</a:t>
              </a:r>
              <a:endParaRPr lang="en-US" sz="3600"/>
            </a:p>
          </p:txBody>
        </p:sp>
        <p:cxnSp>
          <p:nvCxnSpPr>
            <p:cNvPr id="53" name="AutoShape 30"/>
            <p:cNvCxnSpPr>
              <a:cxnSpLocks noChangeShapeType="1"/>
              <a:stCxn id="50" idx="0"/>
              <a:endCxn id="31" idx="1"/>
            </p:cNvCxnSpPr>
            <p:nvPr/>
          </p:nvCxnSpPr>
          <p:spPr bwMode="auto">
            <a:xfrm rot="16200000">
              <a:off x="1171" y="2149"/>
              <a:ext cx="387" cy="1424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4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144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298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" y="1219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AutoShape 35"/>
            <p:cNvCxnSpPr>
              <a:cxnSpLocks noChangeShapeType="1"/>
              <a:stCxn id="31" idx="1"/>
              <a:endCxn id="29" idx="1"/>
            </p:cNvCxnSpPr>
            <p:nvPr/>
          </p:nvCxnSpPr>
          <p:spPr bwMode="auto">
            <a:xfrm rot="10800000" flipH="1">
              <a:off x="2077" y="1997"/>
              <a:ext cx="34" cy="670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36"/>
            <p:cNvCxnSpPr>
              <a:cxnSpLocks noChangeShapeType="1"/>
              <a:stCxn id="29" idx="1"/>
              <a:endCxn id="30" idx="1"/>
            </p:cNvCxnSpPr>
            <p:nvPr/>
          </p:nvCxnSpPr>
          <p:spPr bwMode="auto">
            <a:xfrm rot="10800000">
              <a:off x="2009" y="1751"/>
              <a:ext cx="102" cy="24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394" y="232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489" y="2434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</a:rPr>
                <a:t>Route(d46a1c)</a:t>
              </a:r>
              <a:endParaRPr lang="en-US" i="1">
                <a:solidFill>
                  <a:schemeClr val="folHlink"/>
                </a:solidFill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94" y="16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2177" y="187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138" y="256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0" y="2955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pic>
          <p:nvPicPr>
            <p:cNvPr id="66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1632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2046" y="1478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cxnSp>
          <p:nvCxnSpPr>
            <p:cNvPr id="68" name="AutoShape 45"/>
            <p:cNvCxnSpPr>
              <a:cxnSpLocks noChangeShapeType="1"/>
              <a:stCxn id="30" idx="1"/>
              <a:endCxn id="66" idx="1"/>
            </p:cNvCxnSpPr>
            <p:nvPr/>
          </p:nvCxnSpPr>
          <p:spPr bwMode="auto">
            <a:xfrm rot="10800000">
              <a:off x="1959" y="1669"/>
              <a:ext cx="50" cy="82"/>
            </a:xfrm>
            <a:prstGeom prst="curvedConnector3">
              <a:avLst>
                <a:gd name="adj1" fmla="val 302815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1832" y="1317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71f1</a:t>
              </a:r>
            </a:p>
          </p:txBody>
        </p:sp>
        <p:pic>
          <p:nvPicPr>
            <p:cNvPr id="70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401"/>
              <a:ext cx="12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1" name="AutoShape 49"/>
            <p:cNvCxnSpPr>
              <a:cxnSpLocks noChangeShapeType="1"/>
              <a:stCxn id="70" idx="3"/>
              <a:endCxn id="50" idx="0"/>
            </p:cNvCxnSpPr>
            <p:nvPr/>
          </p:nvCxnSpPr>
          <p:spPr bwMode="auto">
            <a:xfrm flipV="1">
              <a:off x="269" y="3054"/>
              <a:ext cx="384" cy="405"/>
            </a:xfrm>
            <a:prstGeom prst="curvedConnector4">
              <a:avLst>
                <a:gd name="adj1" fmla="val 45315"/>
                <a:gd name="adj2" fmla="val 135556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61" y="3789"/>
              <a:ext cx="1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NodeId space</a:t>
              </a:r>
            </a:p>
          </p:txBody>
        </p:sp>
      </p:grpSp>
      <p:pic>
        <p:nvPicPr>
          <p:cNvPr id="73" name="Picture 7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6013450"/>
            <a:ext cx="201612" cy="182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4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Insert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fileID</a:t>
            </a:r>
            <a:r>
              <a:rPr lang="en-US" baseline="0" dirty="0" smtClean="0"/>
              <a:t> = insert(name, …, k, file)</a:t>
            </a:r>
          </a:p>
          <a:p>
            <a:pPr lvl="1"/>
            <a:r>
              <a:rPr lang="en-US" dirty="0" smtClean="0"/>
              <a:t>‘k’ is requested duplication</a:t>
            </a:r>
          </a:p>
          <a:p>
            <a:pPr lvl="0"/>
            <a:r>
              <a:rPr lang="en-US" dirty="0" smtClean="0"/>
              <a:t>Hash (file,</a:t>
            </a:r>
            <a:r>
              <a:rPr lang="en-US" baseline="0" dirty="0" smtClean="0"/>
              <a:t> name, and random salt) to get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0"/>
            <a:r>
              <a:rPr lang="en-US" baseline="0" dirty="0" smtClean="0"/>
              <a:t>Route file to node with </a:t>
            </a:r>
            <a:r>
              <a:rPr lang="en-US" baseline="0" dirty="0" err="1" smtClean="0"/>
              <a:t>nodeID</a:t>
            </a:r>
            <a:r>
              <a:rPr lang="en-US" baseline="0" dirty="0" smtClean="0"/>
              <a:t> closest to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1"/>
            <a:r>
              <a:rPr lang="en-US" baseline="0" dirty="0" smtClean="0"/>
              <a:t>Pastry, O(log(N)) steps</a:t>
            </a:r>
          </a:p>
          <a:p>
            <a:pPr lvl="0"/>
            <a:r>
              <a:rPr lang="en-US" baseline="0" dirty="0" smtClean="0"/>
              <a:t>Node and it’s k closest neighbors store replicas</a:t>
            </a:r>
          </a:p>
          <a:p>
            <a:pPr lvl="1"/>
            <a:r>
              <a:rPr lang="en-US" baseline="0" dirty="0" smtClean="0"/>
              <a:t>More on what happens if they can’t store the file later</a:t>
            </a:r>
          </a:p>
        </p:txBody>
      </p:sp>
    </p:spTree>
    <p:extLst>
      <p:ext uri="{BB962C8B-B14F-4D97-AF65-F5344CB8AC3E}">
        <p14:creationId xmlns:p14="http://schemas.microsoft.com/office/powerpoint/2010/main" val="1035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Lookup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=</a:t>
            </a:r>
            <a:r>
              <a:rPr lang="en-US" baseline="0" dirty="0" smtClean="0"/>
              <a:t> lookup(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Route to node closest to 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Will find closest of the k replicated copies</a:t>
            </a:r>
          </a:p>
          <a:p>
            <a:pPr lvl="1"/>
            <a:r>
              <a:rPr lang="en-US" dirty="0" smtClean="0"/>
              <a:t>(With high probability)</a:t>
            </a:r>
          </a:p>
          <a:p>
            <a:pPr lvl="1"/>
            <a:r>
              <a:rPr lang="en-US" dirty="0" smtClean="0"/>
              <a:t>Pastry’s locality properties</a:t>
            </a:r>
          </a:p>
        </p:txBody>
      </p:sp>
    </p:spTree>
    <p:extLst>
      <p:ext uri="{BB962C8B-B14F-4D97-AF65-F5344CB8AC3E}">
        <p14:creationId xmlns:p14="http://schemas.microsoft.com/office/powerpoint/2010/main" val="42556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Reclaim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reclaim(</a:t>
            </a:r>
            <a:r>
              <a:rPr lang="en-US" dirty="0" err="1" smtClean="0"/>
              <a:t>fileId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Send messages to node closest to file</a:t>
            </a:r>
          </a:p>
          <a:p>
            <a:pPr lvl="1"/>
            <a:r>
              <a:rPr lang="en-US" dirty="0" smtClean="0"/>
              <a:t>Node and the replicas can</a:t>
            </a:r>
            <a:r>
              <a:rPr lang="en-US" baseline="0" dirty="0" smtClean="0"/>
              <a:t> now delete file as they see fit</a:t>
            </a:r>
          </a:p>
          <a:p>
            <a:pPr lvl="0"/>
            <a:r>
              <a:rPr lang="en-US" dirty="0" smtClean="0"/>
              <a:t>Does not guarantee deletion</a:t>
            </a:r>
          </a:p>
          <a:p>
            <a:pPr lvl="0"/>
            <a:r>
              <a:rPr lang="en-US" dirty="0" smtClean="0"/>
              <a:t>Simply</a:t>
            </a:r>
            <a:r>
              <a:rPr lang="en-US" baseline="0" dirty="0" smtClean="0"/>
              <a:t> no longer guarantees it won’t be deleted</a:t>
            </a:r>
          </a:p>
          <a:p>
            <a:pPr lvl="0"/>
            <a:r>
              <a:rPr lang="en-US" baseline="0" dirty="0" smtClean="0"/>
              <a:t>Avoids complexity of deletion agreement protocols</a:t>
            </a:r>
          </a:p>
        </p:txBody>
      </p:sp>
    </p:spTree>
    <p:extLst>
      <p:ext uri="{BB962C8B-B14F-4D97-AF65-F5344CB8AC3E}">
        <p14:creationId xmlns:p14="http://schemas.microsoft.com/office/powerpoint/2010/main" val="10387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good enough?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DHT experiment found:</a:t>
            </a:r>
          </a:p>
          <a:p>
            <a:pPr lvl="1"/>
            <a:r>
              <a:rPr lang="en-US" dirty="0" smtClean="0"/>
              <a:t>Many insertion failures (51.1%)</a:t>
            </a:r>
          </a:p>
          <a:p>
            <a:pPr lvl="1"/>
            <a:r>
              <a:rPr lang="en-US" dirty="0" smtClean="0"/>
              <a:t>Poor system utilization (60.8%)</a:t>
            </a:r>
          </a:p>
          <a:p>
            <a:r>
              <a:rPr lang="en-US" dirty="0" smtClean="0"/>
              <a:t>Compared with (full) PAST:</a:t>
            </a:r>
          </a:p>
          <a:p>
            <a:pPr lvl="1"/>
            <a:r>
              <a:rPr lang="en-US" dirty="0" smtClean="0"/>
              <a:t>Low insertion failures: (0-11.98%)</a:t>
            </a:r>
          </a:p>
          <a:p>
            <a:pPr lvl="1"/>
            <a:r>
              <a:rPr lang="en-US" dirty="0" smtClean="0"/>
              <a:t>High system utilization (97.4%-99.7%)</a:t>
            </a:r>
          </a:p>
          <a:p>
            <a:r>
              <a:rPr lang="en-US" dirty="0" smtClean="0"/>
              <a:t>Numbers from NATLR web proxy trace</a:t>
            </a:r>
          </a:p>
          <a:p>
            <a:pPr lvl="1"/>
            <a:r>
              <a:rPr lang="en-US" dirty="0" smtClean="0"/>
              <a:t>Full details in evaluation later</a:t>
            </a:r>
          </a:p>
          <a:p>
            <a:r>
              <a:rPr lang="en-US" dirty="0" smtClean="0"/>
              <a:t>Hosts modeled after corporate desktop environment</a:t>
            </a:r>
          </a:p>
          <a:p>
            <a:r>
              <a:rPr lang="en-US" dirty="0" smtClean="0"/>
              <a:t>What causes all the failures?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Storage Imbalance</a:t>
            </a:r>
          </a:p>
          <a:p>
            <a:pPr lvl="1"/>
            <a:r>
              <a:rPr lang="en-US" dirty="0" smtClean="0"/>
              <a:t>Why?</a:t>
            </a:r>
          </a:p>
          <a:p>
            <a:pPr lvl="0"/>
            <a:r>
              <a:rPr lang="en-US" dirty="0" smtClean="0"/>
              <a:t>File assignment might be uneven</a:t>
            </a:r>
          </a:p>
          <a:p>
            <a:pPr lvl="1"/>
            <a:r>
              <a:rPr lang="en-US" dirty="0" smtClean="0"/>
              <a:t>Despite hashing properties</a:t>
            </a:r>
          </a:p>
          <a:p>
            <a:pPr lvl="0"/>
            <a:r>
              <a:rPr lang="en-US" dirty="0" smtClean="0"/>
              <a:t>Files are different sizes</a:t>
            </a:r>
          </a:p>
          <a:p>
            <a:pPr lvl="0"/>
            <a:r>
              <a:rPr lang="en-US" dirty="0" smtClean="0"/>
              <a:t>Nodes have different capacities</a:t>
            </a:r>
          </a:p>
          <a:p>
            <a:pPr lvl="1"/>
            <a:r>
              <a:rPr lang="en-US" dirty="0" smtClean="0"/>
              <a:t>Note:</a:t>
            </a:r>
            <a:r>
              <a:rPr lang="en-US" baseline="0" dirty="0" smtClean="0"/>
              <a:t> Pastry assumes order of 2 magnitude capacity difference</a:t>
            </a:r>
          </a:p>
          <a:p>
            <a:pPr lvl="1"/>
            <a:r>
              <a:rPr lang="en-US" dirty="0" smtClean="0"/>
              <a:t>Too small, node rejected</a:t>
            </a:r>
          </a:p>
          <a:p>
            <a:pPr lvl="1"/>
            <a:r>
              <a:rPr lang="en-US" dirty="0" smtClean="0"/>
              <a:t>Too large, node requested to rejoin as multiple nodes</a:t>
            </a:r>
          </a:p>
          <a:p>
            <a:pPr lvl="0"/>
            <a:r>
              <a:rPr lang="en-US" dirty="0" smtClean="0"/>
              <a:t>Would imbalance</a:t>
            </a:r>
            <a:r>
              <a:rPr lang="en-US" baseline="0" dirty="0" smtClean="0"/>
              <a:t> be as much of a problem if the files were fragmented?</a:t>
            </a:r>
          </a:p>
        </p:txBody>
      </p:sp>
    </p:spTree>
    <p:extLst>
      <p:ext uri="{BB962C8B-B14F-4D97-AF65-F5344CB8AC3E}">
        <p14:creationId xmlns:p14="http://schemas.microsoft.com/office/powerpoint/2010/main" val="26644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</a:t>
            </a:r>
            <a:r>
              <a:rPr lang="en-US" baseline="0" dirty="0" smtClean="0"/>
              <a:t> Storage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</a:t>
            </a:r>
            <a:r>
              <a:rPr lang="en-US" baseline="0" dirty="0" smtClean="0"/>
              <a:t> Diversion</a:t>
            </a:r>
          </a:p>
          <a:p>
            <a:pPr lvl="1"/>
            <a:r>
              <a:rPr lang="en-US" dirty="0" smtClean="0"/>
              <a:t>Concept:</a:t>
            </a:r>
            <a:r>
              <a:rPr lang="en-US" baseline="0" dirty="0" smtClean="0"/>
              <a:t> Balance free space amongst nodes in a leaf set</a:t>
            </a:r>
          </a:p>
          <a:p>
            <a:pPr lvl="0"/>
            <a:r>
              <a:rPr lang="en-US" dirty="0" smtClean="0"/>
              <a:t>File Diversion</a:t>
            </a:r>
          </a:p>
          <a:p>
            <a:pPr lvl="1"/>
            <a:r>
              <a:rPr lang="en-US" dirty="0" smtClean="0"/>
              <a:t>Concept: If replica diversion fails, try</a:t>
            </a:r>
            <a:r>
              <a:rPr lang="en-US" baseline="0" dirty="0" smtClean="0"/>
              <a:t> elsewhere</a:t>
            </a:r>
          </a:p>
          <a:p>
            <a:pPr lvl="0"/>
            <a:r>
              <a:rPr lang="en-US" dirty="0" smtClean="0"/>
              <a:t>Replication maintenance</a:t>
            </a:r>
          </a:p>
          <a:p>
            <a:pPr lvl="1"/>
            <a:r>
              <a:rPr lang="en-US" dirty="0" smtClean="0"/>
              <a:t>How does PAST ensure sufficient replicas exist?</a:t>
            </a:r>
          </a:p>
        </p:txBody>
      </p:sp>
    </p:spTree>
    <p:extLst>
      <p:ext uri="{BB962C8B-B14F-4D97-AF65-F5344CB8AC3E}">
        <p14:creationId xmlns:p14="http://schemas.microsoft.com/office/powerpoint/2010/main" val="20040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CoDNS</a:t>
            </a:r>
            <a:endParaRPr lang="en-US" dirty="0" smtClean="0"/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DNS load to other clients in order to greatly reduce latency of non-cached entries.</a:t>
            </a:r>
          </a:p>
          <a:p>
            <a:r>
              <a:rPr lang="en-US" dirty="0" err="1" smtClean="0"/>
              <a:t>UsenetDHT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peers to distribute the storage and costs of the Usenet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PAST </a:t>
            </a:r>
          </a:p>
          <a:p>
            <a:pPr lvl="1"/>
            <a:r>
              <a:rPr lang="en-US" dirty="0" smtClean="0"/>
              <a:t>Distribute files and replicas across many peers, using diversion and hashing to increase utilization and insertion success</a:t>
            </a:r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</a:p>
          <a:p>
            <a:pPr lvl="1"/>
            <a:r>
              <a:rPr kumimoji="0" lang="en-US" sz="2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free space amongst nodes in a leaf set</a:t>
            </a:r>
          </a:p>
          <a:p>
            <a:r>
              <a:rPr lang="en-US" dirty="0" smtClean="0"/>
              <a:t>Consider insert request:</a:t>
            </a:r>
          </a:p>
          <a:p>
            <a:endParaRPr lang="en-US" dirty="0"/>
          </a:p>
        </p:txBody>
      </p:sp>
      <p:grpSp>
        <p:nvGrpSpPr>
          <p:cNvPr id="5" name="Group 45"/>
          <p:cNvGrpSpPr>
            <a:grpSpLocks noChangeAspect="1"/>
          </p:cNvGrpSpPr>
          <p:nvPr/>
        </p:nvGrpSpPr>
        <p:grpSpPr bwMode="auto">
          <a:xfrm>
            <a:off x="2731262" y="2867485"/>
            <a:ext cx="3347514" cy="3291840"/>
            <a:chOff x="352" y="1120"/>
            <a:chExt cx="2886" cy="283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400" y="1168"/>
              <a:ext cx="2784" cy="27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3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212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179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" y="304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" y="342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" y="193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94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164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" y="126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" y="38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50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60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" y="377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18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" y="371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1367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217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28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" y="376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2528" y="1685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29" y="1936"/>
              <a:ext cx="6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800" dirty="0" err="1">
                  <a:solidFill>
                    <a:srgbClr val="F74209"/>
                  </a:solidFill>
                </a:rPr>
                <a:t>fileId</a:t>
              </a:r>
              <a:endParaRPr lang="en-US" sz="3600" dirty="0"/>
            </a:p>
          </p:txBody>
        </p:sp>
        <p:cxnSp>
          <p:nvCxnSpPr>
            <p:cNvPr id="32" name="AutoShape 31"/>
            <p:cNvCxnSpPr>
              <a:cxnSpLocks noChangeShapeType="1"/>
              <a:stCxn id="29" idx="0"/>
              <a:endCxn id="10" idx="1"/>
            </p:cNvCxnSpPr>
            <p:nvPr/>
          </p:nvCxnSpPr>
          <p:spPr bwMode="auto">
            <a:xfrm rot="16200000">
              <a:off x="1771" y="2347"/>
              <a:ext cx="525" cy="2013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3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80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" y="14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35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" y="11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AutoShape 36"/>
            <p:cNvCxnSpPr>
              <a:cxnSpLocks noChangeShapeType="1"/>
              <a:stCxn id="10" idx="1"/>
              <a:endCxn id="7" idx="1"/>
            </p:cNvCxnSpPr>
            <p:nvPr/>
          </p:nvCxnSpPr>
          <p:spPr bwMode="auto">
            <a:xfrm rot="10800000" flipH="1">
              <a:off x="3040" y="2419"/>
              <a:ext cx="96" cy="672"/>
            </a:xfrm>
            <a:prstGeom prst="curvedConnector3">
              <a:avLst>
                <a:gd name="adj1" fmla="val -1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7"/>
            <p:cNvCxnSpPr>
              <a:cxnSpLocks noChangeShapeType="1"/>
              <a:stCxn id="7" idx="1"/>
              <a:endCxn id="9" idx="1"/>
            </p:cNvCxnSpPr>
            <p:nvPr/>
          </p:nvCxnSpPr>
          <p:spPr bwMode="auto">
            <a:xfrm rot="10800000">
              <a:off x="2944" y="1843"/>
              <a:ext cx="192" cy="576"/>
            </a:xfrm>
            <a:prstGeom prst="curvedConnector3">
              <a:avLst>
                <a:gd name="adj1" fmla="val 175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38"/>
            <p:cNvCxnSpPr>
              <a:cxnSpLocks noChangeShapeType="1"/>
              <a:stCxn id="9" idx="3"/>
              <a:endCxn id="8" idx="3"/>
            </p:cNvCxnSpPr>
            <p:nvPr/>
          </p:nvCxnSpPr>
          <p:spPr bwMode="auto">
            <a:xfrm>
              <a:off x="3046" y="1843"/>
              <a:ext cx="144" cy="33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9"/>
            <p:cNvCxnSpPr>
              <a:cxnSpLocks noChangeShapeType="1"/>
              <a:stCxn id="9" idx="3"/>
              <a:endCxn id="25" idx="0"/>
            </p:cNvCxnSpPr>
            <p:nvPr/>
          </p:nvCxnSpPr>
          <p:spPr bwMode="auto">
            <a:xfrm flipH="1" flipV="1">
              <a:off x="2579" y="1367"/>
              <a:ext cx="467" cy="476"/>
            </a:xfrm>
            <a:prstGeom prst="curvedConnector4">
              <a:avLst>
                <a:gd name="adj1" fmla="val -30833"/>
                <a:gd name="adj2" fmla="val 13025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40"/>
            <p:cNvCxnSpPr>
              <a:cxnSpLocks noChangeShapeType="1"/>
              <a:stCxn id="9" idx="3"/>
              <a:endCxn id="34" idx="3"/>
            </p:cNvCxnSpPr>
            <p:nvPr/>
          </p:nvCxnSpPr>
          <p:spPr bwMode="auto">
            <a:xfrm flipH="1" flipV="1">
              <a:off x="2758" y="1507"/>
              <a:ext cx="288" cy="336"/>
            </a:xfrm>
            <a:prstGeom prst="curvedConnector3">
              <a:avLst>
                <a:gd name="adj1" fmla="val -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82" y="2520"/>
              <a:ext cx="1218" cy="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</a:rPr>
                <a:t>Insert </a:t>
              </a:r>
              <a:r>
                <a:rPr lang="en-US" sz="2800" i="1" dirty="0" err="1">
                  <a:solidFill>
                    <a:schemeClr val="bg2">
                      <a:lumMod val="10000"/>
                    </a:schemeClr>
                  </a:solidFill>
                </a:rPr>
                <a:t>fileId</a:t>
              </a:r>
              <a:endParaRPr lang="en-US" sz="3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rot="-1786743">
              <a:off x="2692" y="1176"/>
              <a:ext cx="308" cy="1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925" y="1367"/>
              <a:ext cx="5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k=4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5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node ‘A’ can’t store the file?</a:t>
            </a:r>
          </a:p>
          <a:p>
            <a:pPr lvl="1"/>
            <a:r>
              <a:rPr lang="en-US" dirty="0" smtClean="0"/>
              <a:t>Tries to find some node ‘B’ to store the</a:t>
            </a:r>
            <a:r>
              <a:rPr lang="en-US" baseline="0" dirty="0" smtClean="0"/>
              <a:t> files instead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How to pick node</a:t>
            </a:r>
            <a:r>
              <a:rPr lang="en-US" baseline="0" dirty="0" smtClean="0"/>
              <a:t> ‘B’?</a:t>
            </a:r>
          </a:p>
          <a:p>
            <a:pPr lvl="0"/>
            <a:r>
              <a:rPr lang="en-US" baseline="0" dirty="0" smtClean="0"/>
              <a:t>Find the node with the most free space that:</a:t>
            </a:r>
          </a:p>
          <a:p>
            <a:pPr lvl="1"/>
            <a:r>
              <a:rPr lang="en-US" dirty="0" smtClean="0"/>
              <a:t>Is in the leaf</a:t>
            </a:r>
            <a:r>
              <a:rPr lang="en-US" baseline="0" dirty="0" smtClean="0"/>
              <a:t> set of ‘A’</a:t>
            </a:r>
          </a:p>
          <a:p>
            <a:pPr lvl="1"/>
            <a:r>
              <a:rPr lang="en-US" baseline="0" dirty="0" smtClean="0"/>
              <a:t>Is not be one of the original k-closest</a:t>
            </a:r>
          </a:p>
          <a:p>
            <a:pPr lvl="1"/>
            <a:r>
              <a:rPr lang="en-US" baseline="0" dirty="0" smtClean="0"/>
              <a:t>Does not already have the file</a:t>
            </a:r>
          </a:p>
          <a:p>
            <a:pPr lvl="0"/>
            <a:r>
              <a:rPr lang="en-US" baseline="0" dirty="0" smtClean="0"/>
              <a:t>Store pointer to ‘B’ in ‘A’</a:t>
            </a:r>
          </a:p>
        </p:txBody>
      </p:sp>
    </p:spTree>
    <p:extLst>
      <p:ext uri="{BB962C8B-B14F-4D97-AF65-F5344CB8AC3E}">
        <p14:creationId xmlns:p14="http://schemas.microsoft.com/office/powerpoint/2010/main" val="29690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‘A’ fails?</a:t>
            </a:r>
          </a:p>
          <a:p>
            <a:pPr lvl="1"/>
            <a:r>
              <a:rPr lang="en-US" dirty="0" smtClean="0"/>
              <a:t>Pointer doubles chance of losing copy stored at ‘B’</a:t>
            </a:r>
          </a:p>
          <a:p>
            <a:r>
              <a:rPr lang="en-US" dirty="0" smtClean="0"/>
              <a:t>Store pointer in ‘C’ as well! (‘C’ being k+1 closest)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Diversion metric:</a:t>
            </a:r>
          </a:p>
          <a:p>
            <a:pPr lvl="1"/>
            <a:r>
              <a:rPr lang="en-US" dirty="0" smtClean="0"/>
              <a:t>(file size) / (free space) &gt; t ?</a:t>
            </a:r>
          </a:p>
          <a:p>
            <a:pPr lvl="1"/>
            <a:r>
              <a:rPr lang="en-US" dirty="0" smtClean="0"/>
              <a:t>‘t’ is system parameter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2154396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t_pri</a:t>
            </a:r>
            <a:r>
              <a:rPr lang="en-US" sz="1400" dirty="0"/>
              <a:t> 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3" name="Cloud 22"/>
          <p:cNvSpPr/>
          <p:nvPr/>
        </p:nvSpPr>
        <p:spPr>
          <a:xfrm>
            <a:off x="6116797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t_div</a:t>
            </a:r>
            <a:r>
              <a:rPr lang="en-US" sz="1400" dirty="0" smtClean="0"/>
              <a:t> ?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9233" y="5913099"/>
            <a:ext cx="842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t_pri</a:t>
            </a:r>
            <a:r>
              <a:rPr lang="en-US" dirty="0" smtClean="0"/>
              <a:t> &gt; </a:t>
            </a:r>
            <a:r>
              <a:rPr lang="en-US" dirty="0" err="1" smtClean="0"/>
              <a:t>t_div</a:t>
            </a:r>
            <a:r>
              <a:rPr lang="en-US" dirty="0" smtClean="0"/>
              <a:t>, prioritize primary replicas at a node over storing diverted files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07766" y="2135195"/>
            <a:ext cx="2667000" cy="2156693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18698" y="1600200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‘B’ can’t store it either?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4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2" grpId="0"/>
      <p:bldP spid="26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‘B’ cannot store the file either?</a:t>
            </a:r>
          </a:p>
          <a:p>
            <a:pPr lvl="1"/>
            <a:r>
              <a:rPr lang="en-US" dirty="0" smtClean="0"/>
              <a:t>Due to threshold</a:t>
            </a:r>
          </a:p>
          <a:p>
            <a:pPr lvl="0"/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That portion of the ring is overloaded</a:t>
            </a:r>
          </a:p>
          <a:p>
            <a:pPr lvl="1"/>
            <a:r>
              <a:rPr lang="en-US" dirty="0" smtClean="0"/>
              <a:t>Try elsewhere!</a:t>
            </a:r>
          </a:p>
          <a:p>
            <a:pPr lvl="0"/>
            <a:r>
              <a:rPr lang="en-US" dirty="0" smtClean="0"/>
              <a:t>Recall: </a:t>
            </a:r>
            <a:r>
              <a:rPr lang="en-US" dirty="0" err="1" smtClean="0"/>
              <a:t>fileID</a:t>
            </a:r>
            <a:r>
              <a:rPr lang="en-US" dirty="0" smtClean="0"/>
              <a:t> is result of hash</a:t>
            </a:r>
          </a:p>
          <a:p>
            <a:pPr lvl="1"/>
            <a:r>
              <a:rPr lang="en-US" dirty="0" smtClean="0"/>
              <a:t>…Including random salt</a:t>
            </a:r>
          </a:p>
          <a:p>
            <a:pPr lvl="0"/>
            <a:r>
              <a:rPr lang="en-US" dirty="0" smtClean="0"/>
              <a:t>Solution: Create</a:t>
            </a:r>
            <a:r>
              <a:rPr lang="en-US" baseline="0" dirty="0" smtClean="0"/>
              <a:t> new salt, therefore new hash</a:t>
            </a:r>
          </a:p>
          <a:p>
            <a:pPr lvl="0"/>
            <a:r>
              <a:rPr lang="en-US" baseline="0" dirty="0" smtClean="0"/>
              <a:t>Try again, up to three times</a:t>
            </a:r>
          </a:p>
          <a:p>
            <a:pPr lvl="0"/>
            <a:r>
              <a:rPr lang="en-US" baseline="0" dirty="0" smtClean="0"/>
              <a:t>If still fails, system cannot accommodate the file</a:t>
            </a:r>
          </a:p>
          <a:p>
            <a:pPr lvl="1"/>
            <a:r>
              <a:rPr lang="en-US" dirty="0" smtClean="0"/>
              <a:t>Application may choose to fragment file</a:t>
            </a:r>
            <a:r>
              <a:rPr lang="en-US" baseline="0" dirty="0" smtClean="0"/>
              <a:t> and try again</a:t>
            </a:r>
          </a:p>
        </p:txBody>
      </p:sp>
    </p:spTree>
    <p:extLst>
      <p:ext uri="{BB962C8B-B14F-4D97-AF65-F5344CB8AC3E}">
        <p14:creationId xmlns:p14="http://schemas.microsoft.com/office/powerpoint/2010/main" val="252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Node failure (permanent or transient)</a:t>
            </a:r>
          </a:p>
          <a:p>
            <a:pPr lvl="1"/>
            <a:r>
              <a:rPr lang="en-US" dirty="0"/>
              <a:t>Pastry notices failure with keep-alive messages</a:t>
            </a:r>
          </a:p>
          <a:p>
            <a:pPr lvl="1"/>
            <a:r>
              <a:rPr lang="en-US" dirty="0"/>
              <a:t>Leaf sets updated</a:t>
            </a:r>
          </a:p>
          <a:p>
            <a:pPr lvl="1"/>
            <a:r>
              <a:rPr lang="en-US" dirty="0"/>
              <a:t>Copy file to node that’s now k-closest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431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394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876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388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572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726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902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902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5" name="Multiply 24"/>
          <p:cNvSpPr/>
          <p:nvPr/>
        </p:nvSpPr>
        <p:spPr>
          <a:xfrm>
            <a:off x="3028890" y="3734146"/>
            <a:ext cx="1190655" cy="12192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7" idx="0"/>
            <a:endCxn id="15" idx="0"/>
          </p:cNvCxnSpPr>
          <p:nvPr/>
        </p:nvCxnSpPr>
        <p:spPr>
          <a:xfrm rot="16200000" flipH="1" flipV="1">
            <a:off x="3135298" y="2374197"/>
            <a:ext cx="6350" cy="3076545"/>
          </a:xfrm>
          <a:prstGeom prst="bentConnector3">
            <a:avLst>
              <a:gd name="adj1" fmla="val -499806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86400" y="6248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node fails, some node ‘D’ is now k-closest</a:t>
            </a:r>
          </a:p>
          <a:p>
            <a:r>
              <a:rPr lang="en-US" dirty="0" smtClean="0"/>
              <a:t>What if ‘D’ node cannot store the file? (threshold)</a:t>
            </a:r>
          </a:p>
          <a:p>
            <a:pPr lvl="1"/>
            <a:r>
              <a:rPr lang="en-US" dirty="0" smtClean="0"/>
              <a:t>Try Replica Diversion from ‘D’!</a:t>
            </a:r>
          </a:p>
          <a:p>
            <a:r>
              <a:rPr lang="en-US" dirty="0" smtClean="0"/>
              <a:t>What if ‘D’ cannot find a node to store replica?</a:t>
            </a:r>
          </a:p>
          <a:p>
            <a:pPr lvl="1"/>
            <a:r>
              <a:rPr lang="en-US" dirty="0" smtClean="0"/>
              <a:t>Try Replica Diversion from farthest node in ‘D’s leaf set</a:t>
            </a:r>
          </a:p>
          <a:p>
            <a:r>
              <a:rPr lang="en-US" dirty="0" smtClean="0"/>
              <a:t>What if that fails?</a:t>
            </a:r>
          </a:p>
          <a:p>
            <a:pPr lvl="1"/>
            <a:r>
              <a:rPr lang="en-US" dirty="0" smtClean="0"/>
              <a:t>Give up, allow there to be &lt; k replicas</a:t>
            </a:r>
          </a:p>
          <a:p>
            <a:pPr lvl="1"/>
            <a:r>
              <a:rPr lang="en-US" dirty="0" smtClean="0"/>
              <a:t>Claim: If this happens, system must be too overloaded</a:t>
            </a:r>
          </a:p>
          <a:p>
            <a:r>
              <a:rPr lang="en-US" dirty="0" smtClean="0"/>
              <a:t>Discussion: Thoughts?</a:t>
            </a:r>
          </a:p>
          <a:p>
            <a:pPr lvl="1"/>
            <a:r>
              <a:rPr lang="en-US" dirty="0" smtClean="0"/>
              <a:t>Is giving up reasonable?</a:t>
            </a:r>
          </a:p>
          <a:p>
            <a:pPr lvl="1"/>
            <a:r>
              <a:rPr lang="en-US" dirty="0" smtClean="0"/>
              <a:t>Should file owner be notified somehow?</a:t>
            </a:r>
          </a:p>
        </p:txBody>
      </p:sp>
    </p:spTree>
    <p:extLst>
      <p:ext uri="{BB962C8B-B14F-4D97-AF65-F5344CB8AC3E}">
        <p14:creationId xmlns:p14="http://schemas.microsoft.com/office/powerpoint/2010/main" val="6207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As requests</a:t>
            </a:r>
            <a:r>
              <a:rPr lang="en-US" baseline="0" dirty="0" smtClean="0"/>
              <a:t> are routed, cache files locally</a:t>
            </a:r>
            <a:endParaRPr lang="en-US" dirty="0" smtClean="0"/>
          </a:p>
          <a:p>
            <a:r>
              <a:rPr lang="en-US" dirty="0" smtClean="0"/>
              <a:t>Popular files cached</a:t>
            </a:r>
          </a:p>
          <a:p>
            <a:pPr lvl="1"/>
            <a:r>
              <a:rPr lang="en-US" dirty="0" smtClean="0"/>
              <a:t>Make use of unused space</a:t>
            </a:r>
          </a:p>
          <a:p>
            <a:r>
              <a:rPr lang="en-US" dirty="0" smtClean="0"/>
              <a:t>Cache Policy: </a:t>
            </a:r>
            <a:r>
              <a:rPr lang="en-US" dirty="0" err="1" smtClean="0"/>
              <a:t>GreeyDual</a:t>
            </a:r>
            <a:r>
              <a:rPr lang="en-US" dirty="0" smtClean="0"/>
              <a:t>-Size (GD-S)</a:t>
            </a:r>
          </a:p>
          <a:p>
            <a:pPr lvl="1"/>
            <a:r>
              <a:rPr lang="en-US" dirty="0" smtClean="0"/>
              <a:t>Weighted entries: (# cache hits) / (file size)</a:t>
            </a:r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Is this a good cache policy?</a:t>
            </a:r>
          </a:p>
        </p:txBody>
      </p:sp>
    </p:spTree>
    <p:extLst>
      <p:ext uri="{BB962C8B-B14F-4D97-AF65-F5344CB8AC3E}">
        <p14:creationId xmlns:p14="http://schemas.microsoft.com/office/powerpoint/2010/main" val="15224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Public/private</a:t>
            </a:r>
            <a:r>
              <a:rPr lang="en-US" baseline="0" dirty="0" smtClean="0"/>
              <a:t> key encryption</a:t>
            </a:r>
          </a:p>
          <a:p>
            <a:pPr lvl="1"/>
            <a:r>
              <a:rPr lang="en-US" dirty="0" smtClean="0"/>
              <a:t>Smartcards</a:t>
            </a:r>
          </a:p>
          <a:p>
            <a:pPr lvl="0"/>
            <a:r>
              <a:rPr lang="en-US" dirty="0" smtClean="0"/>
              <a:t>Insert,</a:t>
            </a:r>
            <a:r>
              <a:rPr lang="en-US" baseline="0" dirty="0" smtClean="0"/>
              <a:t> reclaim requests signed</a:t>
            </a:r>
          </a:p>
          <a:p>
            <a:pPr lvl="0"/>
            <a:r>
              <a:rPr lang="en-US" baseline="0" dirty="0" smtClean="0"/>
              <a:t>Lookup requests not protected</a:t>
            </a:r>
          </a:p>
          <a:p>
            <a:pPr lvl="1"/>
            <a:r>
              <a:rPr lang="en-US" baseline="0" dirty="0" smtClean="0"/>
              <a:t>Clients can give PAST an encrypted file to fix this</a:t>
            </a:r>
          </a:p>
          <a:p>
            <a:pPr lvl="0"/>
            <a:r>
              <a:rPr lang="en-US" baseline="0" dirty="0" smtClean="0"/>
              <a:t>Randomized routing (Pastry)</a:t>
            </a:r>
          </a:p>
          <a:p>
            <a:pPr lvl="0"/>
            <a:r>
              <a:rPr lang="en-US" baseline="0" dirty="0" smtClean="0"/>
              <a:t>Storage quotas</a:t>
            </a:r>
          </a:p>
        </p:txBody>
      </p:sp>
    </p:spTree>
    <p:extLst>
      <p:ext uri="{BB962C8B-B14F-4D97-AF65-F5344CB8AC3E}">
        <p14:creationId xmlns:p14="http://schemas.microsoft.com/office/powerpoint/2010/main" val="17984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OSDI 2004</a:t>
            </a:r>
          </a:p>
          <a:p>
            <a:r>
              <a:rPr lang="en-US" dirty="0" smtClean="0"/>
              <a:t>Princeton</a:t>
            </a:r>
          </a:p>
          <a:p>
            <a:endParaRPr lang="en-US" dirty="0" smtClean="0"/>
          </a:p>
          <a:p>
            <a:r>
              <a:rPr lang="en-US" dirty="0" err="1" smtClean="0"/>
              <a:t>KyoungSoo</a:t>
            </a:r>
            <a:r>
              <a:rPr lang="en-US" dirty="0" smtClean="0"/>
              <a:t> Park</a:t>
            </a:r>
          </a:p>
          <a:p>
            <a:r>
              <a:rPr lang="en-US" dirty="0" err="1" smtClean="0"/>
              <a:t>Zhe</a:t>
            </a:r>
            <a:r>
              <a:rPr lang="en-US" baseline="0" dirty="0" smtClean="0"/>
              <a:t> Wang</a:t>
            </a:r>
          </a:p>
          <a:p>
            <a:r>
              <a:rPr lang="en-US" baseline="0" dirty="0" err="1" smtClean="0"/>
              <a:t>Vivek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Pai</a:t>
            </a:r>
            <a:endParaRPr lang="en-US" baseline="0" dirty="0" smtClean="0"/>
          </a:p>
          <a:p>
            <a:r>
              <a:rPr lang="en-US" baseline="0" dirty="0" smtClean="0"/>
              <a:t>Larry Peterson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Presented by Kevin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workloads tested</a:t>
            </a:r>
          </a:p>
          <a:p>
            <a:r>
              <a:rPr lang="en-US" dirty="0" smtClean="0"/>
              <a:t>Web proxy trace</a:t>
            </a:r>
            <a:r>
              <a:rPr lang="en-US" baseline="0" dirty="0" smtClean="0"/>
              <a:t> from NLANR</a:t>
            </a:r>
          </a:p>
          <a:p>
            <a:pPr lvl="1"/>
            <a:r>
              <a:rPr lang="en-US" dirty="0" smtClean="0"/>
              <a:t>1.8million unique URLS</a:t>
            </a:r>
          </a:p>
          <a:p>
            <a:pPr lvl="1"/>
            <a:r>
              <a:rPr lang="en-US" baseline="0" dirty="0" smtClean="0"/>
              <a:t>18.7 GB content, mean 10.5kB,</a:t>
            </a:r>
            <a:r>
              <a:rPr lang="en-US" dirty="0" smtClean="0"/>
              <a:t> median 1.3kB, [0B,138MB]</a:t>
            </a:r>
            <a:endParaRPr lang="en-US" baseline="0" dirty="0" smtClean="0"/>
          </a:p>
          <a:p>
            <a:r>
              <a:rPr lang="en-US" baseline="0" dirty="0" err="1" smtClean="0"/>
              <a:t>Filesystem</a:t>
            </a:r>
            <a:r>
              <a:rPr lang="en-US" baseline="0" dirty="0" smtClean="0"/>
              <a:t> (combination of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 authors had)</a:t>
            </a:r>
          </a:p>
          <a:p>
            <a:pPr lvl="1"/>
            <a:r>
              <a:rPr lang="en-US" dirty="0" smtClean="0"/>
              <a:t>2.02million files</a:t>
            </a:r>
          </a:p>
          <a:p>
            <a:pPr lvl="1"/>
            <a:r>
              <a:rPr lang="en-US" baseline="0" dirty="0" smtClean="0"/>
              <a:t>166.6GB, mean 88.2kB, median 4.5kB,</a:t>
            </a:r>
            <a:r>
              <a:rPr lang="en-US" dirty="0"/>
              <a:t> </a:t>
            </a:r>
            <a:r>
              <a:rPr lang="en-US" baseline="0" dirty="0" smtClean="0"/>
              <a:t>[0,2.7GB]</a:t>
            </a:r>
          </a:p>
          <a:p>
            <a:r>
              <a:rPr lang="en-US" baseline="0" dirty="0" smtClean="0"/>
              <a:t>2250</a:t>
            </a:r>
            <a:r>
              <a:rPr lang="en-US" dirty="0" smtClean="0"/>
              <a:t> Past nodes, k=5</a:t>
            </a:r>
          </a:p>
          <a:p>
            <a:pPr lvl="1"/>
            <a:r>
              <a:rPr lang="en-US" baseline="0" dirty="0" smtClean="0"/>
              <a:t>Node</a:t>
            </a:r>
            <a:r>
              <a:rPr lang="en-US" dirty="0" smtClean="0"/>
              <a:t> capacities modeled after corporate network desktops</a:t>
            </a:r>
          </a:p>
          <a:p>
            <a:pPr lvl="1"/>
            <a:r>
              <a:rPr lang="en-US" baseline="0" dirty="0" smtClean="0"/>
              <a:t>Truncated</a:t>
            </a:r>
            <a:r>
              <a:rPr lang="en-US" dirty="0" smtClean="0"/>
              <a:t> normal distribution, mean +- 1 standard deviation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24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76200" y="3743325"/>
            <a:ext cx="8534400" cy="17526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t_pri</a:t>
            </a:r>
            <a:r>
              <a:rPr lang="en-US" dirty="0" smtClean="0"/>
              <a:t> increases: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utilization</a:t>
            </a:r>
          </a:p>
          <a:p>
            <a:pPr lvl="1"/>
            <a:r>
              <a:rPr lang="en-US" dirty="0"/>
              <a:t>More failures</a:t>
            </a:r>
          </a:p>
          <a:p>
            <a:pPr lvl="1"/>
            <a:r>
              <a:rPr lang="en-US" dirty="0"/>
              <a:t>Why?</a:t>
            </a:r>
          </a:p>
          <a:p>
            <a:endParaRPr lang="en-US" baseline="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90" y="2743200"/>
            <a:ext cx="44291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6482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2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44672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45529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04800" y="3657600"/>
            <a:ext cx="4191000" cy="2878787"/>
          </a:xfrm>
        </p:spPr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t_div</a:t>
            </a:r>
            <a:r>
              <a:rPr lang="en-US" baseline="0" dirty="0" smtClean="0"/>
              <a:t>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More utilization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08239"/>
            <a:ext cx="4572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65" y="2419350"/>
            <a:ext cx="44767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3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0"/>
            <a:ext cx="44958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733800" y="28194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334000" y="26670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0" y="2438400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7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2895600"/>
            <a:ext cx="46196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209799" y="48768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791810" y="4643761"/>
            <a:ext cx="494190" cy="3092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2246" y="4274429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764" y="2286000"/>
            <a:ext cx="465772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7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Block storage </a:t>
            </a:r>
            <a:r>
              <a:rPr lang="en-US" dirty="0" err="1" smtClean="0"/>
              <a:t>vs</a:t>
            </a:r>
            <a:r>
              <a:rPr lang="en-US" dirty="0" smtClean="0"/>
              <a:t> file storage?</a:t>
            </a:r>
          </a:p>
          <a:p>
            <a:pPr lvl="0"/>
            <a:r>
              <a:rPr lang="en-US" dirty="0" smtClean="0"/>
              <a:t>Replace the threshold</a:t>
            </a:r>
            <a:r>
              <a:rPr lang="en-US" baseline="0" dirty="0" smtClean="0"/>
              <a:t> metric?</a:t>
            </a:r>
          </a:p>
          <a:p>
            <a:pPr lvl="1"/>
            <a:r>
              <a:rPr lang="en-US" dirty="0" smtClean="0"/>
              <a:t>(file size)/(</a:t>
            </a:r>
            <a:r>
              <a:rPr lang="en-US" dirty="0" err="1" smtClean="0"/>
              <a:t>freespace</a:t>
            </a:r>
            <a:r>
              <a:rPr lang="en-US" dirty="0" smtClean="0"/>
              <a:t>) &gt; t</a:t>
            </a:r>
          </a:p>
          <a:p>
            <a:pPr lvl="0"/>
            <a:r>
              <a:rPr lang="en-US" dirty="0" smtClean="0"/>
              <a:t>Would you use PAST? What for?</a:t>
            </a:r>
          </a:p>
          <a:p>
            <a:pPr lvl="0"/>
            <a:r>
              <a:rPr lang="en-US" dirty="0" smtClean="0"/>
              <a:t>Is P2P right solution for PAST?</a:t>
            </a:r>
          </a:p>
          <a:p>
            <a:pPr lvl="1"/>
            <a:r>
              <a:rPr lang="en-US" dirty="0" smtClean="0"/>
              <a:t>For backup in general?</a:t>
            </a:r>
          </a:p>
          <a:p>
            <a:pPr lvl="0"/>
            <a:r>
              <a:rPr lang="en-US" dirty="0" smtClean="0"/>
              <a:t>Economically</a:t>
            </a:r>
            <a:r>
              <a:rPr lang="en-US" baseline="0" dirty="0" smtClean="0"/>
              <a:t> sound?</a:t>
            </a:r>
          </a:p>
          <a:p>
            <a:pPr lvl="1"/>
            <a:r>
              <a:rPr lang="en-US" baseline="0" dirty="0" smtClean="0"/>
              <a:t>Compared to tape drives, compared to cloud storage</a:t>
            </a:r>
          </a:p>
          <a:p>
            <a:pPr lvl="0"/>
            <a:r>
              <a:rPr lang="en-US" baseline="0" dirty="0" smtClean="0"/>
              <a:t>Resilience to churn?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5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traditional URLs into 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1910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744" y="570803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Performance, as observed </a:t>
            </a:r>
            <a:r>
              <a:rPr lang="en-US" dirty="0" err="1" smtClean="0"/>
              <a:t>PlanetLab</a:t>
            </a:r>
            <a:r>
              <a:rPr lang="en-US" dirty="0" smtClean="0"/>
              <a:t> nodes at Rice and University of Utah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PlanetLab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err="1" smtClean="0"/>
              <a:t>CoDeeN</a:t>
            </a:r>
            <a:endParaRPr lang="en-US" dirty="0" smtClean="0"/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</a:t>
            </a:r>
            <a:r>
              <a:rPr lang="en-US" dirty="0" err="1" smtClean="0"/>
              <a:t>PlanetLab</a:t>
            </a:r>
            <a:endParaRPr lang="en-US" dirty="0" smtClean="0"/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09800" y="1219200"/>
            <a:ext cx="228600" cy="5029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lookups are high reliability, but failures are  still responsible for significant delays.</a:t>
            </a:r>
          </a:p>
          <a:p>
            <a:pPr lvl="1"/>
            <a:r>
              <a:rPr lang="en-US" dirty="0" smtClean="0"/>
              <a:t>Reliability due to redundancy, which drives up latency</a:t>
            </a:r>
          </a:p>
          <a:p>
            <a:pPr lvl="1"/>
            <a:r>
              <a:rPr lang="en-US" dirty="0" smtClean="0"/>
              <a:t>Failures significantly skew average lookup times</a:t>
            </a:r>
          </a:p>
          <a:p>
            <a:r>
              <a:rPr lang="en-US" dirty="0" smtClean="0"/>
              <a:t>Failures 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answer</a:t>
            </a:r>
            <a:endParaRPr lang="en-US" dirty="0"/>
          </a:p>
          <a:p>
            <a:r>
              <a:rPr lang="en-US" dirty="0" smtClean="0"/>
              <a:t>Is this a reasonable metric for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&gt;100ms</a:t>
            </a:r>
          </a:p>
          <a:p>
            <a:r>
              <a:rPr lang="en-US" dirty="0" smtClean="0"/>
              <a:t>71%-99.2% of time is spent on high latency lookups, despite accounting for 0.5% to 12.9% of accesses</a:t>
            </a:r>
          </a:p>
          <a:p>
            <a:r>
              <a:rPr lang="en-US" dirty="0" smtClean="0"/>
              <a:t>Time spent on failure dominates overall lookup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1361</TotalTime>
  <Words>2013</Words>
  <Application>Microsoft Office PowerPoint</Application>
  <PresentationFormat>On-screen Show (4:3)</PresentationFormat>
  <Paragraphs>420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Civic</vt:lpstr>
      <vt:lpstr>P2P Apps </vt:lpstr>
      <vt:lpstr>P2P In General</vt:lpstr>
      <vt:lpstr>P2P Apps</vt:lpstr>
      <vt:lpstr>CoDNS</vt:lpstr>
      <vt:lpstr>What is DNS?</vt:lpstr>
      <vt:lpstr>Environment and Workload</vt:lpstr>
      <vt:lpstr>Observed Performance </vt:lpstr>
      <vt:lpstr>What is not working?</vt:lpstr>
      <vt:lpstr>Time Spent on DNS lookups</vt:lpstr>
      <vt:lpstr>Failure Classification</vt:lpstr>
      <vt:lpstr>CoDNS Ideas</vt:lpstr>
      <vt:lpstr>CoDNS Counter-thoughts</vt:lpstr>
      <vt:lpstr>CoDNS Implementation</vt:lpstr>
      <vt:lpstr>Results</vt:lpstr>
      <vt:lpstr>Results: One Day of Traffic</vt:lpstr>
      <vt:lpstr>Observations</vt:lpstr>
      <vt:lpstr>Overhead</vt:lpstr>
      <vt:lpstr>Questions</vt:lpstr>
      <vt:lpstr>Questions (continued)</vt:lpstr>
      <vt:lpstr>PAST</vt:lpstr>
      <vt:lpstr>PAST Introduction</vt:lpstr>
      <vt:lpstr>Pastry Review</vt:lpstr>
      <vt:lpstr>Pastry Review, continued</vt:lpstr>
      <vt:lpstr>PAST – Insert</vt:lpstr>
      <vt:lpstr>PAST – Lookup</vt:lpstr>
      <vt:lpstr>PAST – Reclaim</vt:lpstr>
      <vt:lpstr>Is this good enough?</vt:lpstr>
      <vt:lpstr>The Problem</vt:lpstr>
      <vt:lpstr>The Solution: Storage Management</vt:lpstr>
      <vt:lpstr>Replica Diversion</vt:lpstr>
      <vt:lpstr>Replica Diversion</vt:lpstr>
      <vt:lpstr>Replica Diversion</vt:lpstr>
      <vt:lpstr>Replica Diversion</vt:lpstr>
      <vt:lpstr>Replica Diversion</vt:lpstr>
      <vt:lpstr>File Diversion</vt:lpstr>
      <vt:lpstr>Replica Management</vt:lpstr>
      <vt:lpstr>Replica Management</vt:lpstr>
      <vt:lpstr>Caching</vt:lpstr>
      <vt:lpstr>Security</vt:lpstr>
      <vt:lpstr>Evaluation</vt:lpstr>
      <vt:lpstr>Evaluation (1)</vt:lpstr>
      <vt:lpstr>Evaluation (2)</vt:lpstr>
      <vt:lpstr>Evaluation (3)</vt:lpstr>
      <vt:lpstr>Evaluation (4)</vt:lpstr>
      <vt:lpstr>Evaluation (5)</vt:lpstr>
      <vt:lpstr>Evaluation (6)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will</cp:lastModifiedBy>
  <cp:revision>235</cp:revision>
  <dcterms:created xsi:type="dcterms:W3CDTF">2011-03-13T17:04:45Z</dcterms:created>
  <dcterms:modified xsi:type="dcterms:W3CDTF">2011-03-15T03:32:10Z</dcterms:modified>
</cp:coreProperties>
</file>