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6" r:id="rId42"/>
    <p:sldId id="307" r:id="rId43"/>
    <p:sldId id="308" r:id="rId44"/>
    <p:sldId id="309" r:id="rId45"/>
    <p:sldId id="310" r:id="rId46"/>
    <p:sldId id="311" r:id="rId47"/>
    <p:sldId id="304" r:id="rId48"/>
    <p:sldId id="312" r:id="rId49"/>
    <p:sldId id="313" r:id="rId50"/>
    <p:sldId id="314" r:id="rId51"/>
    <p:sldId id="31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9" autoAdjust="0"/>
    <p:restoredTop sz="94911" autoAdjust="0"/>
  </p:normalViewPr>
  <p:slideViewPr>
    <p:cSldViewPr>
      <p:cViewPr varScale="1">
        <p:scale>
          <a:sx n="107" d="100"/>
          <a:sy n="107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4DCCB-8299-4676-8AAC-8F70142684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sz="1600" dirty="0" smtClean="0"/>
              <a:t>Long lasting, continuous failures: </a:t>
            </a:r>
          </a:p>
          <a:p>
            <a:pPr marL="0" lvl="1"/>
            <a:r>
              <a:rPr lang="en-US" sz="1600" dirty="0" smtClean="0"/>
              <a:t>- Result </a:t>
            </a:r>
            <a:r>
              <a:rPr lang="en-US" sz="1600" dirty="0"/>
              <a:t>from nameserver failures and extended </a:t>
            </a:r>
            <a:r>
              <a:rPr lang="en-US" sz="1600" dirty="0" smtClean="0"/>
              <a:t>overloading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Short sporadic </a:t>
            </a:r>
            <a:r>
              <a:rPr lang="en-US" sz="1600" dirty="0" smtClean="0"/>
              <a:t>failures: </a:t>
            </a:r>
          </a:p>
          <a:p>
            <a:r>
              <a:rPr lang="en-US" sz="1600" dirty="0" smtClean="0"/>
              <a:t>- Result from temporary </a:t>
            </a:r>
            <a:r>
              <a:rPr lang="en-US" sz="1600" dirty="0" smtClean="0"/>
              <a:t>overloading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Periodic Failures – caused by </a:t>
            </a:r>
            <a:r>
              <a:rPr lang="en-US" sz="1600" dirty="0" err="1"/>
              <a:t>cron</a:t>
            </a:r>
            <a:r>
              <a:rPr lang="en-US" sz="1600" dirty="0"/>
              <a:t> jobs and other scheduled </a:t>
            </a:r>
            <a:r>
              <a:rPr lang="en-US" sz="1600" dirty="0" smtClean="0"/>
              <a:t>tasks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closer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0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Diversion metric: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2154396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t_pri</a:t>
            </a:r>
            <a:r>
              <a:rPr lang="en-US" sz="1400" dirty="0"/>
              <a:t> 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3" name="Cloud 22"/>
          <p:cNvSpPr/>
          <p:nvPr/>
        </p:nvSpPr>
        <p:spPr>
          <a:xfrm>
            <a:off x="6116797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t_div</a:t>
            </a:r>
            <a:r>
              <a:rPr lang="en-US" sz="1400" dirty="0" smtClean="0"/>
              <a:t> 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233" y="5913099"/>
            <a:ext cx="84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t_pri</a:t>
            </a:r>
            <a:r>
              <a:rPr lang="en-US" dirty="0" smtClean="0"/>
              <a:t> &gt; </a:t>
            </a:r>
            <a:r>
              <a:rPr lang="en-US" dirty="0" err="1" smtClean="0"/>
              <a:t>t_div</a:t>
            </a:r>
            <a:r>
              <a:rPr lang="en-US" dirty="0" smtClean="0"/>
              <a:t>, prioritize primary replicas at a node over storing diverted files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07766" y="2135195"/>
            <a:ext cx="2667000" cy="2156693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8698" y="1600200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‘B’ can’t store it either?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2" grpId="0"/>
      <p:bldP spid="2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6248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As requests</a:t>
            </a:r>
            <a:r>
              <a:rPr lang="en-US" baseline="0" dirty="0" smtClean="0"/>
              <a:t> are routed, cache files locally</a:t>
            </a:r>
            <a:endParaRPr lang="en-US" dirty="0" smtClean="0"/>
          </a:p>
          <a:p>
            <a:r>
              <a:rPr lang="en-US" dirty="0" smtClean="0"/>
              <a:t>Popular files cached</a:t>
            </a:r>
          </a:p>
          <a:p>
            <a:pPr lvl="1"/>
            <a:r>
              <a:rPr lang="en-US" dirty="0" smtClean="0"/>
              <a:t>Make use of unused space</a:t>
            </a:r>
          </a:p>
          <a:p>
            <a:r>
              <a:rPr lang="en-US" dirty="0" smtClean="0"/>
              <a:t>Cache Policy: </a:t>
            </a:r>
            <a:r>
              <a:rPr lang="en-US" dirty="0" err="1" smtClean="0"/>
              <a:t>GreeyDual</a:t>
            </a:r>
            <a:r>
              <a:rPr lang="en-US" dirty="0" smtClean="0"/>
              <a:t>-Size (GD-S)</a:t>
            </a:r>
          </a:p>
          <a:p>
            <a:pPr lvl="1"/>
            <a:r>
              <a:rPr lang="en-US" dirty="0" smtClean="0"/>
              <a:t>Weighted entries: (# cache hits) / (file size)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Is this a good cache policy?</a:t>
            </a:r>
          </a:p>
        </p:txBody>
      </p:sp>
    </p:spTree>
    <p:extLst>
      <p:ext uri="{BB962C8B-B14F-4D97-AF65-F5344CB8AC3E}">
        <p14:creationId xmlns:p14="http://schemas.microsoft.com/office/powerpoint/2010/main" val="152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Public/private</a:t>
            </a:r>
            <a:r>
              <a:rPr lang="en-US" baseline="0" dirty="0" smtClean="0"/>
              <a:t> key encryption</a:t>
            </a:r>
          </a:p>
          <a:p>
            <a:pPr lvl="1"/>
            <a:r>
              <a:rPr lang="en-US" dirty="0" smtClean="0"/>
              <a:t>Smartcards</a:t>
            </a:r>
          </a:p>
          <a:p>
            <a:pPr lvl="0"/>
            <a:r>
              <a:rPr lang="en-US" dirty="0" smtClean="0"/>
              <a:t>Insert,</a:t>
            </a:r>
            <a:r>
              <a:rPr lang="en-US" baseline="0" dirty="0" smtClean="0"/>
              <a:t> reclaim requests signed</a:t>
            </a:r>
          </a:p>
          <a:p>
            <a:pPr lvl="0"/>
            <a:r>
              <a:rPr lang="en-US" baseline="0" dirty="0" smtClean="0"/>
              <a:t>Lookup requests not protected</a:t>
            </a:r>
          </a:p>
          <a:p>
            <a:pPr lvl="1"/>
            <a:r>
              <a:rPr lang="en-US" baseline="0" dirty="0" smtClean="0"/>
              <a:t>Clients can give PAST an encrypted file to fix this</a:t>
            </a:r>
          </a:p>
          <a:p>
            <a:pPr lvl="0"/>
            <a:r>
              <a:rPr lang="en-US" baseline="0" dirty="0" smtClean="0"/>
              <a:t>Randomized routing (Pastry)</a:t>
            </a:r>
          </a:p>
          <a:p>
            <a:pPr lvl="0"/>
            <a:r>
              <a:rPr lang="en-US" baseline="0" dirty="0" smtClean="0"/>
              <a:t>Storage quotas</a:t>
            </a:r>
          </a:p>
        </p:txBody>
      </p:sp>
    </p:spTree>
    <p:extLst>
      <p:ext uri="{BB962C8B-B14F-4D97-AF65-F5344CB8AC3E}">
        <p14:creationId xmlns:p14="http://schemas.microsoft.com/office/powerpoint/2010/main" val="179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workloads tested</a:t>
            </a:r>
          </a:p>
          <a:p>
            <a:r>
              <a:rPr lang="en-US" dirty="0" smtClean="0"/>
              <a:t>Web proxy trace</a:t>
            </a:r>
            <a:r>
              <a:rPr lang="en-US" baseline="0" dirty="0" smtClean="0"/>
              <a:t> from NLANR</a:t>
            </a:r>
          </a:p>
          <a:p>
            <a:pPr lvl="1"/>
            <a:r>
              <a:rPr lang="en-US" dirty="0" smtClean="0"/>
              <a:t>1.8million unique URLS</a:t>
            </a:r>
          </a:p>
          <a:p>
            <a:pPr lvl="1"/>
            <a:r>
              <a:rPr lang="en-US" baseline="0" dirty="0" smtClean="0"/>
              <a:t>18.7 GB content, mean 10.5kB,</a:t>
            </a:r>
            <a:r>
              <a:rPr lang="en-US" dirty="0" smtClean="0"/>
              <a:t> median 1.3kB, [0B,138MB]</a:t>
            </a:r>
            <a:endParaRPr lang="en-US" baseline="0" dirty="0" smtClean="0"/>
          </a:p>
          <a:p>
            <a:r>
              <a:rPr lang="en-US" baseline="0" dirty="0" err="1" smtClean="0"/>
              <a:t>Filesystem</a:t>
            </a:r>
            <a:r>
              <a:rPr lang="en-US" baseline="0" dirty="0" smtClean="0"/>
              <a:t> (combination of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authors had)</a:t>
            </a:r>
          </a:p>
          <a:p>
            <a:pPr lvl="1"/>
            <a:r>
              <a:rPr lang="en-US" dirty="0" smtClean="0"/>
              <a:t>2.02million files</a:t>
            </a:r>
          </a:p>
          <a:p>
            <a:pPr lvl="1"/>
            <a:r>
              <a:rPr lang="en-US" baseline="0" dirty="0" smtClean="0"/>
              <a:t>166.6GB, mean 88.2kB, median 4.5kB,</a:t>
            </a:r>
            <a:r>
              <a:rPr lang="en-US" dirty="0"/>
              <a:t> </a:t>
            </a:r>
            <a:r>
              <a:rPr lang="en-US" baseline="0" dirty="0" smtClean="0"/>
              <a:t>[0,2.7GB]</a:t>
            </a:r>
          </a:p>
          <a:p>
            <a:r>
              <a:rPr lang="en-US" baseline="0" dirty="0" smtClean="0"/>
              <a:t>2250</a:t>
            </a:r>
            <a:r>
              <a:rPr lang="en-US" dirty="0" smtClean="0"/>
              <a:t> Past nodes, k=5</a:t>
            </a:r>
          </a:p>
          <a:p>
            <a:pPr lvl="1"/>
            <a:r>
              <a:rPr lang="en-US" baseline="0" dirty="0" smtClean="0"/>
              <a:t>Node</a:t>
            </a:r>
            <a:r>
              <a:rPr lang="en-US" dirty="0" smtClean="0"/>
              <a:t> capacities modeled after corporate network desktops</a:t>
            </a:r>
          </a:p>
          <a:p>
            <a:pPr lvl="1"/>
            <a:r>
              <a:rPr lang="en-US" baseline="0" dirty="0" smtClean="0"/>
              <a:t>Truncated</a:t>
            </a:r>
            <a:r>
              <a:rPr lang="en-US" dirty="0" smtClean="0"/>
              <a:t> normal distribution, mean +- 1 standard deviation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76200" y="3743325"/>
            <a:ext cx="8534400" cy="17526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t_pri</a:t>
            </a:r>
            <a:r>
              <a:rPr lang="en-US" dirty="0" smtClean="0"/>
              <a:t> increases: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utilization</a:t>
            </a:r>
          </a:p>
          <a:p>
            <a:pPr lvl="1"/>
            <a:r>
              <a:rPr lang="en-US" dirty="0"/>
              <a:t>More failures</a:t>
            </a:r>
          </a:p>
          <a:p>
            <a:pPr lvl="1"/>
            <a:r>
              <a:rPr lang="en-US" dirty="0"/>
              <a:t>Why?</a:t>
            </a:r>
          </a:p>
          <a:p>
            <a:endParaRPr lang="en-US" baseline="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90" y="2743200"/>
            <a:ext cx="44291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648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2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4672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5529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4800" y="3657600"/>
            <a:ext cx="4191000" cy="2878787"/>
          </a:xfrm>
        </p:spPr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t_div</a:t>
            </a:r>
            <a:r>
              <a:rPr lang="en-US" baseline="0" dirty="0" smtClean="0"/>
              <a:t>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More utilization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239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65" y="2419350"/>
            <a:ext cx="4476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3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4958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733800" y="28194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0" y="2667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243840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895600"/>
            <a:ext cx="46196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209799" y="48768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91810" y="4643761"/>
            <a:ext cx="494190" cy="309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246" y="427442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64" y="2286000"/>
            <a:ext cx="46577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7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dirty="0" err="1" smtClean="0"/>
              <a:t>vs</a:t>
            </a:r>
            <a:r>
              <a:rPr lang="en-US" dirty="0" smtClean="0"/>
              <a:t> file storage?</a:t>
            </a:r>
          </a:p>
          <a:p>
            <a:pPr lvl="0"/>
            <a:r>
              <a:rPr lang="en-US" dirty="0" smtClean="0"/>
              <a:t>Replace the threshold</a:t>
            </a:r>
            <a:r>
              <a:rPr lang="en-US" baseline="0" dirty="0" smtClean="0"/>
              <a:t> metric?</a:t>
            </a:r>
          </a:p>
          <a:p>
            <a:pPr lvl="1"/>
            <a:r>
              <a:rPr lang="en-US" dirty="0" smtClean="0"/>
              <a:t>(file size)/(</a:t>
            </a:r>
            <a:r>
              <a:rPr lang="en-US" dirty="0" err="1" smtClean="0"/>
              <a:t>freespace</a:t>
            </a:r>
            <a:r>
              <a:rPr lang="en-US" dirty="0" smtClean="0"/>
              <a:t>) &gt; t</a:t>
            </a:r>
          </a:p>
          <a:p>
            <a:pPr lvl="0"/>
            <a:r>
              <a:rPr lang="en-US" dirty="0" smtClean="0"/>
              <a:t>Would you use PAST? What for?</a:t>
            </a:r>
          </a:p>
          <a:p>
            <a:pPr lvl="0"/>
            <a:r>
              <a:rPr lang="en-US" dirty="0" smtClean="0"/>
              <a:t>Is P2P right solution for PAST?</a:t>
            </a:r>
          </a:p>
          <a:p>
            <a:pPr lvl="1"/>
            <a:r>
              <a:rPr lang="en-US" dirty="0" smtClean="0"/>
              <a:t>For backup in general?</a:t>
            </a:r>
          </a:p>
          <a:p>
            <a:pPr lvl="0"/>
            <a:r>
              <a:rPr lang="en-US" dirty="0" smtClean="0"/>
              <a:t>Economically</a:t>
            </a:r>
            <a:r>
              <a:rPr lang="en-US" baseline="0" dirty="0" smtClean="0"/>
              <a:t> sound?</a:t>
            </a:r>
          </a:p>
          <a:p>
            <a:pPr lvl="1"/>
            <a:r>
              <a:rPr lang="en-US" baseline="0" dirty="0" smtClean="0"/>
              <a:t>Compared to tape drives, compared to cloud storage</a:t>
            </a:r>
          </a:p>
          <a:p>
            <a:pPr lvl="0"/>
            <a:r>
              <a:rPr lang="en-US" baseline="0" dirty="0" smtClean="0"/>
              <a:t>Resilience to churn?</a:t>
            </a:r>
          </a:p>
        </p:txBody>
      </p:sp>
    </p:spTree>
    <p:extLst>
      <p:ext uri="{BB962C8B-B14F-4D97-AF65-F5344CB8AC3E}">
        <p14:creationId xmlns:p14="http://schemas.microsoft.com/office/powerpoint/2010/main" val="2160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NDSI ’08</a:t>
            </a:r>
          </a:p>
          <a:p>
            <a:endParaRPr lang="en-US" dirty="0" smtClean="0"/>
          </a:p>
          <a:p>
            <a:r>
              <a:rPr lang="en-US" dirty="0" smtClean="0"/>
              <a:t>Emil sit</a:t>
            </a:r>
          </a:p>
          <a:p>
            <a:r>
              <a:rPr lang="en-US" dirty="0" smtClean="0"/>
              <a:t>Robert Morris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Frans</a:t>
            </a:r>
            <a:r>
              <a:rPr lang="en-US" dirty="0" smtClean="0"/>
              <a:t> </a:t>
            </a:r>
            <a:r>
              <a:rPr lang="en-US" dirty="0" err="1" smtClean="0"/>
              <a:t>Kaashoek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MIT CSAIL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 for discussion</a:t>
            </a:r>
          </a:p>
          <a:p>
            <a:pPr lvl="0"/>
            <a:r>
              <a:rPr lang="en-US" dirty="0" smtClean="0"/>
              <a:t>Threaded discussion</a:t>
            </a:r>
          </a:p>
          <a:p>
            <a:pPr lvl="1"/>
            <a:r>
              <a:rPr lang="en-US" dirty="0" smtClean="0"/>
              <a:t>Headers, article body</a:t>
            </a:r>
          </a:p>
          <a:p>
            <a:pPr lvl="1"/>
            <a:r>
              <a:rPr lang="en-US" dirty="0" smtClean="0"/>
              <a:t>Different (hierarchical) groups</a:t>
            </a:r>
          </a:p>
          <a:p>
            <a:r>
              <a:rPr lang="en-US" dirty="0" smtClean="0"/>
              <a:t>Network of peering servers</a:t>
            </a:r>
          </a:p>
          <a:p>
            <a:pPr lvl="1"/>
            <a:r>
              <a:rPr lang="en-US" dirty="0" smtClean="0"/>
              <a:t>Each server has full copy</a:t>
            </a:r>
          </a:p>
          <a:p>
            <a:pPr lvl="1"/>
            <a:r>
              <a:rPr lang="en-US" dirty="0" smtClean="0"/>
              <a:t>Per-server retention policy</a:t>
            </a:r>
          </a:p>
          <a:p>
            <a:pPr lvl="1"/>
            <a:r>
              <a:rPr lang="en-US" dirty="0" smtClean="0"/>
              <a:t>Articles shared via flood-fill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33600"/>
            <a:ext cx="352425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943600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(Image from http</a:t>
            </a:r>
            <a:r>
              <a:rPr lang="en-US" dirty="0"/>
              <a:t>://</a:t>
            </a:r>
            <a:r>
              <a:rPr lang="en-US" dirty="0" smtClean="0"/>
              <a:t>en.wikipedia.org/wiki/File:Usenet_servers_and_clients.svg)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Each server stores copies of</a:t>
            </a:r>
            <a:r>
              <a:rPr lang="en-US" baseline="0" dirty="0" smtClean="0"/>
              <a:t> all articles (that it wants)</a:t>
            </a:r>
          </a:p>
          <a:p>
            <a:pPr lvl="1"/>
            <a:r>
              <a:rPr lang="en-US" baseline="0" dirty="0" smtClean="0"/>
              <a:t>O(n) copies of each article!</a:t>
            </a:r>
          </a:p>
          <a:p>
            <a:pPr lvl="0"/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Store articles in common store</a:t>
            </a:r>
          </a:p>
          <a:p>
            <a:pPr lvl="1"/>
            <a:r>
              <a:rPr lang="en-US" dirty="0" smtClean="0"/>
              <a:t>O(n) reduction of space used</a:t>
            </a:r>
          </a:p>
          <a:p>
            <a:pPr lvl="0"/>
            <a:r>
              <a:rPr lang="en-US" dirty="0" err="1" smtClean="0"/>
              <a:t>UsenetDHT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Peer-to-peer applications</a:t>
            </a:r>
          </a:p>
          <a:p>
            <a:pPr lvl="1"/>
            <a:r>
              <a:rPr lang="en-US" dirty="0" smtClean="0"/>
              <a:t>Each node acts as Usenet</a:t>
            </a:r>
            <a:r>
              <a:rPr lang="en-US" baseline="0" dirty="0" smtClean="0"/>
              <a:t> frontend, and DHT node</a:t>
            </a:r>
          </a:p>
          <a:p>
            <a:pPr lvl="1"/>
            <a:r>
              <a:rPr lang="en-US" baseline="0" dirty="0" smtClean="0"/>
              <a:t>Headers flood-filled as normal, articles stored in DHT</a:t>
            </a:r>
          </a:p>
        </p:txBody>
      </p:sp>
    </p:spTree>
    <p:extLst>
      <p:ext uri="{BB962C8B-B14F-4D97-AF65-F5344CB8AC3E}">
        <p14:creationId xmlns:p14="http://schemas.microsoft.com/office/powerpoint/2010/main" val="12177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this system</a:t>
            </a:r>
            <a:r>
              <a:rPr lang="en-US" baseline="0" dirty="0" smtClean="0"/>
              <a:t> gain from being P2P?</a:t>
            </a:r>
          </a:p>
          <a:p>
            <a:pPr lvl="1"/>
            <a:r>
              <a:rPr lang="en-US" dirty="0" smtClean="0"/>
              <a:t>Why not separate storage from front-ends</a:t>
            </a:r>
            <a:r>
              <a:rPr lang="en-US" baseline="0" dirty="0" smtClean="0"/>
              <a:t>? (Articles in S3?)</a:t>
            </a:r>
          </a:p>
          <a:p>
            <a:pPr lvl="0"/>
            <a:r>
              <a:rPr lang="en-US" baseline="0" dirty="0" smtClean="0"/>
              <a:t>Per-site filtering?</a:t>
            </a:r>
          </a:p>
          <a:p>
            <a:pPr lvl="0"/>
            <a:r>
              <a:rPr lang="en-US" dirty="0" smtClean="0"/>
              <a:t>For those that read the paper…</a:t>
            </a:r>
          </a:p>
          <a:p>
            <a:pPr lvl="1"/>
            <a:r>
              <a:rPr lang="en-US" baseline="0" dirty="0" smtClean="0"/>
              <a:t>Passing tone requires</a:t>
            </a:r>
            <a:r>
              <a:rPr lang="en-US" dirty="0" smtClean="0"/>
              <a:t> synchronized clocks– how to fix this?</a:t>
            </a:r>
          </a:p>
          <a:p>
            <a:r>
              <a:rPr lang="en-US" dirty="0" smtClean="0"/>
              <a:t>Local caching</a:t>
            </a:r>
          </a:p>
          <a:p>
            <a:pPr lvl="1"/>
            <a:r>
              <a:rPr lang="en-US" dirty="0" smtClean="0"/>
              <a:t>Trade-off between performance and required storage per node</a:t>
            </a:r>
          </a:p>
          <a:p>
            <a:pPr lvl="1"/>
            <a:r>
              <a:rPr lang="en-US" dirty="0" smtClean="0"/>
              <a:t>How does this effect the bounds on number of messages?</a:t>
            </a:r>
          </a:p>
          <a:p>
            <a:r>
              <a:rPr lang="en-US" dirty="0" smtClean="0"/>
              <a:t>Why isn’t this used today?</a:t>
            </a:r>
          </a:p>
        </p:txBody>
      </p:sp>
    </p:spTree>
    <p:extLst>
      <p:ext uri="{BB962C8B-B14F-4D97-AF65-F5344CB8AC3E}">
        <p14:creationId xmlns:p14="http://schemas.microsoft.com/office/powerpoint/2010/main" val="35143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1384</TotalTime>
  <Words>2199</Words>
  <Application>Microsoft Office PowerPoint</Application>
  <PresentationFormat>On-screen Show (4:3)</PresentationFormat>
  <Paragraphs>463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  <vt:lpstr>Caching</vt:lpstr>
      <vt:lpstr>Security</vt:lpstr>
      <vt:lpstr>Evaluation</vt:lpstr>
      <vt:lpstr>Evaluation (1)</vt:lpstr>
      <vt:lpstr>Evaluation (2)</vt:lpstr>
      <vt:lpstr>Evaluation (3)</vt:lpstr>
      <vt:lpstr>Evaluation (4)</vt:lpstr>
      <vt:lpstr>Evaluation (5)</vt:lpstr>
      <vt:lpstr>Evaluation (6)</vt:lpstr>
      <vt:lpstr>Discussion</vt:lpstr>
      <vt:lpstr>UsenetDHT</vt:lpstr>
      <vt:lpstr>Background: Usenet</vt:lpstr>
      <vt:lpstr>UsenetDHT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260</cp:revision>
  <dcterms:created xsi:type="dcterms:W3CDTF">2011-03-13T17:04:45Z</dcterms:created>
  <dcterms:modified xsi:type="dcterms:W3CDTF">2011-03-15T03:55:06Z</dcterms:modified>
</cp:coreProperties>
</file>